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45"/>
  </p:notesMasterIdLst>
  <p:sldIdLst>
    <p:sldId id="259" r:id="rId2"/>
    <p:sldId id="365" r:id="rId3"/>
    <p:sldId id="440" r:id="rId4"/>
    <p:sldId id="353" r:id="rId5"/>
    <p:sldId id="416" r:id="rId6"/>
    <p:sldId id="417" r:id="rId7"/>
    <p:sldId id="418" r:id="rId8"/>
    <p:sldId id="431" r:id="rId9"/>
    <p:sldId id="432" r:id="rId10"/>
    <p:sldId id="419" r:id="rId11"/>
    <p:sldId id="420" r:id="rId12"/>
    <p:sldId id="421" r:id="rId13"/>
    <p:sldId id="422" r:id="rId14"/>
    <p:sldId id="423" r:id="rId15"/>
    <p:sldId id="424" r:id="rId16"/>
    <p:sldId id="425" r:id="rId17"/>
    <p:sldId id="426" r:id="rId18"/>
    <p:sldId id="427" r:id="rId19"/>
    <p:sldId id="441" r:id="rId20"/>
    <p:sldId id="461" r:id="rId21"/>
    <p:sldId id="442" r:id="rId22"/>
    <p:sldId id="462" r:id="rId23"/>
    <p:sldId id="443" r:id="rId24"/>
    <p:sldId id="451" r:id="rId25"/>
    <p:sldId id="452" r:id="rId26"/>
    <p:sldId id="454" r:id="rId27"/>
    <p:sldId id="455" r:id="rId28"/>
    <p:sldId id="456" r:id="rId29"/>
    <p:sldId id="457" r:id="rId30"/>
    <p:sldId id="458" r:id="rId31"/>
    <p:sldId id="459" r:id="rId32"/>
    <p:sldId id="460" r:id="rId33"/>
    <p:sldId id="463" r:id="rId34"/>
    <p:sldId id="464" r:id="rId35"/>
    <p:sldId id="465" r:id="rId36"/>
    <p:sldId id="444" r:id="rId37"/>
    <p:sldId id="466" r:id="rId38"/>
    <p:sldId id="467" r:id="rId39"/>
    <p:sldId id="468" r:id="rId40"/>
    <p:sldId id="470" r:id="rId41"/>
    <p:sldId id="471" r:id="rId42"/>
    <p:sldId id="438" r:id="rId43"/>
    <p:sldId id="439" r:id="rId44"/>
  </p:sldIdLst>
  <p:sldSz cx="9144000" cy="6858000" type="screen4x3"/>
  <p:notesSz cx="7102475" cy="10233025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WP TypographicSymbols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9966"/>
    <a:srgbClr val="802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66" autoAdjust="0"/>
    <p:restoredTop sz="94733" autoAdjust="0"/>
  </p:normalViewPr>
  <p:slideViewPr>
    <p:cSldViewPr>
      <p:cViewPr varScale="1">
        <p:scale>
          <a:sx n="99" d="100"/>
          <a:sy n="99" d="100"/>
        </p:scale>
        <p:origin x="192" y="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262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B26CCD77-A954-40EE-8D07-A0BE97B286F6}" type="datetimeFigureOut">
              <a:rPr lang="de-DE" smtClean="0"/>
              <a:pPr/>
              <a:t>08.12.20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vert="horz" lIns="99057" tIns="49528" rIns="99057" bIns="49528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1EBFFEC9-4F5F-4C95-86E1-B5E1B764322F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4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9571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DD74E302-1776-8843-9733-B807A9200F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B3FEFAF-942B-C243-8141-06F132B7D98D}" type="slidenum">
              <a:rPr lang="de-DE" altLang="de-DE" sz="1200"/>
              <a:pPr/>
              <a:t>13</a:t>
            </a:fld>
            <a:endParaRPr lang="de-DE" altLang="de-DE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C47AF870-AA3B-A140-8BE1-05F98AE187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277DF617-0D2F-B84E-8383-F64A003634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3041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B1D41BA5-6823-A84F-9B33-FBE109127B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8D3DE3E-9449-E44B-8748-CF50A21EFCB4}" type="slidenum">
              <a:rPr lang="de-DE" altLang="de-DE" sz="1200"/>
              <a:pPr/>
              <a:t>14</a:t>
            </a:fld>
            <a:endParaRPr lang="de-DE" altLang="de-DE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97DB96D5-B67A-9549-83E4-5DEEF63A7B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AB9B43E-A7E2-1546-A0A4-CB261234A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9989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14041447-CD24-674E-A0E6-182B803553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8D57200-D004-BB45-A5A0-5E726469DE43}" type="slidenum">
              <a:rPr lang="de-DE" altLang="de-DE" sz="1200"/>
              <a:pPr/>
              <a:t>15</a:t>
            </a:fld>
            <a:endParaRPr lang="de-DE" altLang="de-DE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7071336B-84BD-6F4F-8B85-E89E5D74D6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76C7BDEB-60D3-F64E-8D8A-8A09935157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6371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D2BE5D61-44D2-DD41-9D33-2DE4C91DC1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8870988-58EE-7844-A471-67AC4EBFA900}" type="slidenum">
              <a:rPr lang="de-DE" altLang="de-DE" sz="1200"/>
              <a:pPr/>
              <a:t>16</a:t>
            </a:fld>
            <a:endParaRPr lang="de-DE" altLang="de-DE" sz="12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239666D5-1591-1446-9E55-1F66EF47E3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6F1581DF-CF73-AD45-9031-1CB42AEEBB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4579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09E49F7A-0773-A743-9449-CB5456154B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205E167-A7FE-1447-875B-DBEE03700491}" type="slidenum">
              <a:rPr lang="de-DE" altLang="de-DE" sz="1200"/>
              <a:pPr/>
              <a:t>17</a:t>
            </a:fld>
            <a:endParaRPr lang="de-DE" altLang="de-DE" sz="120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1D97F19E-51E7-8942-AD15-8E02B27BAF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ECE8C18B-2AAC-0F41-A401-6354118BD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4199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2776F086-3FCE-C04A-9EC5-A31A760AA9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DE3C1FD-435F-6A48-ADE3-536C6DBA3431}" type="slidenum">
              <a:rPr lang="de-DE" altLang="de-DE" sz="1200"/>
              <a:pPr/>
              <a:t>18</a:t>
            </a:fld>
            <a:endParaRPr lang="de-DE" altLang="de-DE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751F4888-A191-6446-807A-433C5F09DE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1C80C28-B5FB-6447-A41A-75583FE4A8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952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2776F086-3FCE-C04A-9EC5-A31A760AA9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DE3C1FD-435F-6A48-ADE3-536C6DBA3431}" type="slidenum">
              <a:rPr lang="de-DE" altLang="de-DE" sz="1200"/>
              <a:pPr/>
              <a:t>19</a:t>
            </a:fld>
            <a:endParaRPr lang="de-DE" altLang="de-DE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751F4888-A191-6446-807A-433C5F09DE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1C80C28-B5FB-6447-A41A-75583FE4A8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3744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2776F086-3FCE-C04A-9EC5-A31A760AA9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DE3C1FD-435F-6A48-ADE3-536C6DBA3431}" type="slidenum">
              <a:rPr lang="de-DE" altLang="de-DE" sz="1200"/>
              <a:pPr/>
              <a:t>20</a:t>
            </a:fld>
            <a:endParaRPr lang="de-DE" altLang="de-DE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751F4888-A191-6446-807A-433C5F09DE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1C80C28-B5FB-6447-A41A-75583FE4A8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3128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21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8892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22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827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406BDD11-98E6-504D-AE00-4D38579637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7721CE0-8875-5149-95C0-C7716A26AAB3}" type="slidenum">
              <a:rPr lang="de-DE" altLang="de-DE" sz="1200"/>
              <a:pPr/>
              <a:t>5</a:t>
            </a:fld>
            <a:endParaRPr lang="de-DE" altLang="de-DE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9AEA43B9-B63A-0948-93C7-621359D817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7BFD0AE8-9A53-A14A-8073-D05597973E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1254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23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1788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24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9062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25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2912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26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6824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27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2085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28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8295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29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07414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30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20985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31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02842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32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7111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793EB1EA-2A17-5B45-B05C-4E043DEAEB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72F3178-D8EE-E545-9C4B-33D722EC0E67}" type="slidenum">
              <a:rPr lang="de-DE" altLang="de-DE" sz="1200"/>
              <a:pPr/>
              <a:t>6</a:t>
            </a:fld>
            <a:endParaRPr lang="de-DE" altLang="de-DE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99D5AE27-C97B-B442-992C-349425DEE5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EE496573-8A38-F24C-94ED-88B6F6648B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8370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33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38025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34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66520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35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163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36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68316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37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29172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38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75232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39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77083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40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96541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41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4580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09329541-0A6C-F74A-9B00-9CC052543C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A2A1496-6074-114A-B620-70FC4EC7DC2E}" type="slidenum">
              <a:rPr lang="de-DE" altLang="de-DE" sz="1200"/>
              <a:pPr/>
              <a:t>7</a:t>
            </a:fld>
            <a:endParaRPr lang="de-DE" altLang="de-DE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27EBCD33-7939-554A-9349-273BC37F8B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065447BD-3C2D-1D4F-9384-43A5D5024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1643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40AC5FAC-DACC-0340-ABAE-B9D0398405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3219148-F47F-0040-8655-C5C31D31B0D0}" type="slidenum">
              <a:rPr lang="de-DE" altLang="de-DE" sz="1200"/>
              <a:pPr/>
              <a:t>8</a:t>
            </a:fld>
            <a:endParaRPr lang="de-DE" altLang="de-DE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19360DB-16BF-EF4E-9C96-2BB9A87A34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E6B655DB-2450-D946-8007-6BD40B600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453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40AC5FAC-DACC-0340-ABAE-B9D0398405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3219148-F47F-0040-8655-C5C31D31B0D0}" type="slidenum">
              <a:rPr lang="de-DE" altLang="de-DE" sz="1200"/>
              <a:pPr/>
              <a:t>9</a:t>
            </a:fld>
            <a:endParaRPr lang="de-DE" altLang="de-DE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19360DB-16BF-EF4E-9C96-2BB9A87A34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E6B655DB-2450-D946-8007-6BD40B600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0519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262C401A-BC8D-6F43-9EAB-8A45B14CF2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8908FFA-821E-6840-8695-A2D965D3096A}" type="slidenum">
              <a:rPr lang="de-DE" altLang="de-DE" sz="1200"/>
              <a:pPr/>
              <a:t>10</a:t>
            </a:fld>
            <a:endParaRPr lang="de-DE" altLang="de-DE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B1F9F7C8-7F74-A04D-B6CF-0109CB4F28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1422391-F03F-CD40-9F41-A254E4575E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7455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40AC5FAC-DACC-0340-ABAE-B9D0398405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3219148-F47F-0040-8655-C5C31D31B0D0}" type="slidenum">
              <a:rPr lang="de-DE" altLang="de-DE" sz="1200"/>
              <a:pPr/>
              <a:t>11</a:t>
            </a:fld>
            <a:endParaRPr lang="de-DE" altLang="de-DE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19360DB-16BF-EF4E-9C96-2BB9A87A34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E6B655DB-2450-D946-8007-6BD40B600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8413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0013D7A1-DD4E-3C4A-85B2-9FE04807A5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83D692C-9C01-B04A-B3BB-1805E95EA1C3}" type="slidenum">
              <a:rPr lang="de-DE" altLang="de-DE" sz="1200"/>
              <a:pPr/>
              <a:t>12</a:t>
            </a:fld>
            <a:endParaRPr lang="de-DE" altLang="de-DE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AC37D85A-3CFF-F440-AAFD-731D20536B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395BE38-D7BE-784E-8E35-A904CDEE34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132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FFF7-8F1B-4193-AD3D-64C8A7F485C4}" type="datetime1">
              <a:rPr lang="de-DE" smtClean="0"/>
              <a:pPr/>
              <a:t>08.12.20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D25A-E834-4788-A9E0-35B612FD9F59}" type="datetime1">
              <a:rPr lang="de-DE" smtClean="0"/>
              <a:pPr/>
              <a:t>08.12.20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3200" b="1" cap="small" baseline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219200"/>
            <a:ext cx="8229600" cy="5029200"/>
          </a:xfrm>
        </p:spPr>
        <p:txBody>
          <a:bodyPr/>
          <a:lstStyle>
            <a:lvl1pPr marL="519113" indent="-519113">
              <a:spcBef>
                <a:spcPts val="200"/>
              </a:spcBef>
              <a:buFontTx/>
              <a:buNone/>
              <a:tabLst>
                <a:tab pos="342900" algn="l"/>
                <a:tab pos="747713" algn="l"/>
                <a:tab pos="1090613" algn="l"/>
              </a:tabLst>
              <a:defRPr sz="2400"/>
            </a:lvl1pPr>
            <a:lvl2pPr>
              <a:spcBef>
                <a:spcPts val="200"/>
              </a:spcBef>
              <a:defRPr sz="2200"/>
            </a:lvl2pPr>
            <a:lvl3pPr>
              <a:spcBef>
                <a:spcPts val="200"/>
              </a:spcBef>
              <a:buNone/>
              <a:defRPr sz="2000"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de-DE" dirty="0"/>
              <a:t>Textmasterformate durch Klicken bearbeite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27.03.2020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DAED5F90-EF1B-49B5-BE47-AEA5AB1301ED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0507-7164-49E5-8A3E-78CB9A6B7EE6}" type="datetime1">
              <a:rPr lang="de-DE" smtClean="0"/>
              <a:pPr/>
              <a:t>08.12.20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2898-DDD0-4FB4-ABA1-FE787DF53946}" type="datetime1">
              <a:rPr lang="de-DE" smtClean="0"/>
              <a:pPr/>
              <a:t>08.12.20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7A64-0415-410A-A9D4-74CA3763DC00}" type="datetime1">
              <a:rPr lang="de-DE" smtClean="0"/>
              <a:pPr/>
              <a:t>08.12.20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9A52-AE6A-48C5-801E-2F9FA57F3F7D}" type="datetime1">
              <a:rPr lang="de-DE" smtClean="0"/>
              <a:pPr/>
              <a:t>08.12.20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456B-084A-4731-8D1B-ABAA18FD6E80}" type="datetime1">
              <a:rPr lang="de-DE" smtClean="0"/>
              <a:pPr/>
              <a:t>08.12.20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9D3F-FACC-49C4-954B-C065BE8AFDCF}" type="datetime1">
              <a:rPr lang="de-DE" smtClean="0"/>
              <a:pPr/>
              <a:t>08.12.20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3EC8-0834-47F0-AC04-A9681A6B9D33}" type="datetime1">
              <a:rPr lang="de-DE" smtClean="0"/>
              <a:pPr/>
              <a:t>08.12.20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25293-9284-4897-887D-F3C147CCE4E3}" type="datetime1">
              <a:rPr lang="de-DE" smtClean="0"/>
              <a:pPr/>
              <a:t>08.12.20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Intermediate Semantics: Binding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990E4-1B54-4AAA-A525-02A3357B8E8D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/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P TypographicSymbols" pitchFamily="2" charset="0"/>
        <a:buChar char="!"/>
        <a:tabLst>
          <a:tab pos="342900" algn="l"/>
        </a:tabLst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tabLst>
          <a:tab pos="342900" algn="l"/>
        </a:tabLst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tabLst>
          <a:tab pos="342900" algn="l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tabLst>
          <a:tab pos="3429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tabLst>
          <a:tab pos="3429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09600" y="663575"/>
            <a:ext cx="7772400" cy="1470025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br>
              <a:rPr lang="en-US" b="1" cap="small" dirty="0"/>
            </a:br>
            <a:r>
              <a:rPr lang="en-GB" dirty="0" err="1"/>
              <a:t>Phonologie-Morphologie-Schnittstelle</a:t>
            </a:r>
            <a:r>
              <a:rPr lang="en-GB" dirty="0"/>
              <a:t> des </a:t>
            </a:r>
            <a:r>
              <a:rPr lang="en-GB" dirty="0" err="1"/>
              <a:t>Deutschen</a:t>
            </a:r>
            <a:br>
              <a:rPr lang="en-GB" dirty="0"/>
            </a:br>
            <a:endParaRPr lang="de-DE" cap="small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3048000"/>
          </a:xfrm>
        </p:spPr>
        <p:txBody>
          <a:bodyPr>
            <a:normAutofit fontScale="92500" lnSpcReduction="20000"/>
          </a:bodyPr>
          <a:lstStyle/>
          <a:p>
            <a:endParaRPr lang="en-US" sz="2800" b="1" dirty="0">
              <a:solidFill>
                <a:schemeClr val="tx1"/>
              </a:solidFill>
            </a:endParaRPr>
          </a:p>
          <a:p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err="1">
                <a:solidFill>
                  <a:schemeClr val="tx1"/>
                </a:solidFill>
              </a:rPr>
              <a:t>Nationale</a:t>
            </a:r>
            <a:r>
              <a:rPr lang="en-US" sz="2400">
                <a:solidFill>
                  <a:schemeClr val="tx1"/>
                </a:solidFill>
              </a:rPr>
              <a:t> und </a:t>
            </a:r>
            <a:r>
              <a:rPr lang="en-US" sz="2400" dirty="0" err="1">
                <a:solidFill>
                  <a:schemeClr val="tx1"/>
                </a:solidFill>
              </a:rPr>
              <a:t>Kapodistrische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Universität </a:t>
            </a:r>
            <a:r>
              <a:rPr lang="en-US" sz="2400" dirty="0" err="1">
                <a:solidFill>
                  <a:schemeClr val="tx1"/>
                </a:solidFill>
              </a:rPr>
              <a:t>Athen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Caroline </a:t>
            </a:r>
            <a:r>
              <a:rPr lang="en-US" sz="2000" dirty="0" err="1">
                <a:solidFill>
                  <a:schemeClr val="tx1"/>
                </a:solidFill>
              </a:rPr>
              <a:t>Féry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caroline.fery@gmail.com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Wintersemester</a:t>
            </a:r>
            <a:r>
              <a:rPr lang="en-US" sz="2000" dirty="0">
                <a:solidFill>
                  <a:schemeClr val="tx1"/>
                </a:solidFill>
              </a:rPr>
              <a:t> 2020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Woche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vom</a:t>
            </a:r>
            <a:r>
              <a:rPr lang="en-US" sz="2000" dirty="0">
                <a:solidFill>
                  <a:schemeClr val="tx1"/>
                </a:solidFill>
              </a:rPr>
              <a:t> 9.12.bis </a:t>
            </a:r>
            <a:r>
              <a:rPr lang="en-US" sz="2000" dirty="0" err="1">
                <a:solidFill>
                  <a:schemeClr val="tx1"/>
                </a:solidFill>
              </a:rPr>
              <a:t>zum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16.12.2020</a:t>
            </a:r>
          </a:p>
          <a:p>
            <a:endParaRPr lang="de-DE" sz="2400" dirty="0">
              <a:solidFill>
                <a:schemeClr val="tx1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609600" y="1905000"/>
            <a:ext cx="7772400" cy="0"/>
          </a:xfrm>
          <a:prstGeom prst="line">
            <a:avLst/>
          </a:prstGeom>
          <a:ln w="15875">
            <a:solidFill>
              <a:schemeClr val="accent3">
                <a:lumMod val="75000"/>
                <a:alpha val="98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609600" y="914400"/>
            <a:ext cx="7772400" cy="0"/>
          </a:xfrm>
          <a:prstGeom prst="line">
            <a:avLst/>
          </a:prstGeom>
          <a:ln w="15875">
            <a:solidFill>
              <a:schemeClr val="accent3">
                <a:lumMod val="75000"/>
                <a:alpha val="99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6374" r="13734" b="6374"/>
          <a:stretch>
            <a:fillRect/>
          </a:stretch>
        </p:blipFill>
        <p:spPr bwMode="auto">
          <a:xfrm>
            <a:off x="1096987" y="4038600"/>
            <a:ext cx="854026" cy="102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Untertitel 4"/>
          <p:cNvSpPr txBox="1">
            <a:spLocks/>
          </p:cNvSpPr>
          <p:nvPr/>
        </p:nvSpPr>
        <p:spPr>
          <a:xfrm>
            <a:off x="762000" y="2667000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P TypographicSymbols" pitchFamily="2" charset="0"/>
              <a:buNone/>
              <a:tabLst>
                <a:tab pos="342900" algn="l"/>
              </a:tabLst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1" dirty="0">
                <a:solidFill>
                  <a:schemeClr val="tx1"/>
                </a:solidFill>
              </a:rPr>
              <a:t>Teil 8</a:t>
            </a:r>
          </a:p>
          <a:p>
            <a:r>
              <a:rPr lang="en-DE" dirty="0">
                <a:solidFill>
                  <a:schemeClr val="tx1"/>
                </a:solidFill>
              </a:rPr>
              <a:t>Schwa in der Morphologie und nominale Pluralflexion</a:t>
            </a:r>
            <a:r>
              <a:rPr lang="en-DE" sz="2800" dirty="0">
                <a:solidFill>
                  <a:schemeClr val="tx1"/>
                </a:solidFill>
              </a:rPr>
              <a:t> </a:t>
            </a:r>
            <a:r>
              <a:rPr lang="de-DE" sz="2800" b="1" dirty="0">
                <a:solidFill>
                  <a:schemeClr val="tx1"/>
                </a:solidFill>
              </a:rPr>
              <a:t> 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Datumsplatzhalter 3">
            <a:extLst>
              <a:ext uri="{FF2B5EF4-FFF2-40B4-BE49-F238E27FC236}">
                <a16:creationId xmlns:a16="http://schemas.microsoft.com/office/drawing/2014/main" id="{CB4270FD-EE89-2644-9734-7E0D047961B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61D28E2-09EB-B04F-86FD-AE58715EDEB2}" type="datetime1">
              <a:rPr lang="de-DE" altLang="de-DE" sz="1050"/>
              <a:pPr>
                <a:spcBef>
                  <a:spcPct val="0"/>
                </a:spcBef>
              </a:pPr>
              <a:t>08.12.20</a:t>
            </a:fld>
            <a:endParaRPr lang="de-DE" altLang="de-DE" sz="1050"/>
          </a:p>
        </p:txBody>
      </p:sp>
      <p:sp>
        <p:nvSpPr>
          <p:cNvPr id="54274" name="Foliennummernplatzhalter 5">
            <a:extLst>
              <a:ext uri="{FF2B5EF4-FFF2-40B4-BE49-F238E27FC236}">
                <a16:creationId xmlns:a16="http://schemas.microsoft.com/office/drawing/2014/main" id="{58ECCAED-E9A2-E741-B720-348DB7969E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9194F0-ECA0-7549-AC5D-604128A67F58}" type="slidenum">
              <a:rPr lang="de-DE" altLang="de-DE" sz="1050"/>
              <a:pPr>
                <a:spcBef>
                  <a:spcPct val="0"/>
                </a:spcBef>
              </a:pPr>
              <a:t>10</a:t>
            </a:fld>
            <a:endParaRPr lang="de-DE" altLang="de-DE" sz="105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0647" y="1593057"/>
            <a:ext cx="8044703" cy="3779044"/>
          </a:xfrm>
        </p:spPr>
        <p:txBody>
          <a:bodyPr/>
          <a:lstStyle/>
          <a:p>
            <a:pPr>
              <a:defRPr/>
            </a:pPr>
            <a:r>
              <a:rPr lang="de-DE" dirty="0"/>
              <a:t>Schwa als Morphem</a:t>
            </a:r>
          </a:p>
          <a:p>
            <a:pPr>
              <a:defRPr/>
            </a:pPr>
            <a:r>
              <a:rPr lang="de-DE" b="1" dirty="0"/>
              <a:t> </a:t>
            </a:r>
            <a:endParaRPr lang="de-DE" dirty="0"/>
          </a:p>
          <a:p>
            <a:pPr>
              <a:defRPr/>
            </a:pPr>
            <a:r>
              <a:rPr lang="de-DE" dirty="0"/>
              <a:t>Schwa als Morphem in der </a:t>
            </a:r>
            <a:r>
              <a:rPr lang="de-DE" b="1" dirty="0">
                <a:solidFill>
                  <a:srgbClr val="2859F1"/>
                </a:solidFill>
              </a:rPr>
              <a:t>Flexion</a:t>
            </a:r>
            <a:r>
              <a:rPr lang="de-DE" dirty="0"/>
              <a:t> (oft) und </a:t>
            </a:r>
            <a:r>
              <a:rPr lang="de-DE" b="1" dirty="0">
                <a:solidFill>
                  <a:srgbClr val="2859F1"/>
                </a:solidFill>
              </a:rPr>
              <a:t>Derivation</a:t>
            </a:r>
            <a:r>
              <a:rPr lang="de-DE" dirty="0"/>
              <a:t> (sehr selten):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 marL="11113" indent="-11113">
              <a:defRPr/>
            </a:pPr>
            <a:r>
              <a:rPr lang="de-DE" dirty="0"/>
              <a:t>Derivation</a:t>
            </a:r>
            <a:r>
              <a:rPr lang="de-DE" dirty="0">
                <a:sym typeface="Wingdings" pitchFamily="2" charset="2"/>
              </a:rPr>
              <a:t>saffixe, die die Kategorie des Worts ändern, wie hier ein Adjektiv wird zu einem Nomen unter dem Einfluss des Morphems </a:t>
            </a:r>
            <a:r>
              <a:rPr lang="de-DE" i="1" dirty="0">
                <a:sym typeface="Wingdings" pitchFamily="2" charset="2"/>
              </a:rPr>
              <a:t>–</a:t>
            </a:r>
            <a:r>
              <a:rPr lang="de-DE" i="1" dirty="0" err="1">
                <a:sym typeface="Wingdings" pitchFamily="2" charset="2"/>
              </a:rPr>
              <a:t>e</a:t>
            </a:r>
            <a:r>
              <a:rPr lang="de-DE" i="1" dirty="0">
                <a:sym typeface="Wingdings" pitchFamily="2" charset="2"/>
              </a:rPr>
              <a:t> </a:t>
            </a:r>
            <a:r>
              <a:rPr lang="de-DE" dirty="0">
                <a:sym typeface="Wingdings" pitchFamily="2" charset="2"/>
              </a:rPr>
              <a:t>(plus Umlaut)</a:t>
            </a:r>
            <a:r>
              <a:rPr lang="de-DE" i="1" dirty="0"/>
              <a:t>	</a:t>
            </a: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Nominalisierungsmorphem: </a:t>
            </a:r>
            <a:r>
              <a:rPr lang="de-DE" i="1" dirty="0"/>
              <a:t>gut/</a:t>
            </a:r>
            <a:r>
              <a:rPr lang="de-DE" i="1" dirty="0" err="1"/>
              <a:t>Güt-e</a:t>
            </a:r>
            <a:r>
              <a:rPr lang="de-DE" i="1" dirty="0"/>
              <a:t>, rot/Röt-</a:t>
            </a:r>
            <a:r>
              <a:rPr lang="de-DE" i="1" dirty="0" err="1"/>
              <a:t>e</a:t>
            </a:r>
            <a:endParaRPr lang="de-DE" dirty="0"/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D8229CD-FE10-2A4A-BB28-4D40409C8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7816" y="1181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57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Datumsplatzhalter 3">
            <a:extLst>
              <a:ext uri="{FF2B5EF4-FFF2-40B4-BE49-F238E27FC236}">
                <a16:creationId xmlns:a16="http://schemas.microsoft.com/office/drawing/2014/main" id="{897766B9-A960-FE45-95F3-6A295E6B820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B02F-C13F-A348-842F-7FE0919F7AA2}" type="datetime1">
              <a:rPr lang="de-DE" altLang="de-DE" sz="1050"/>
              <a:pPr>
                <a:spcBef>
                  <a:spcPct val="0"/>
                </a:spcBef>
              </a:pPr>
              <a:t>08.12.20</a:t>
            </a:fld>
            <a:endParaRPr lang="de-DE" altLang="de-DE" sz="1050"/>
          </a:p>
        </p:txBody>
      </p:sp>
      <p:sp>
        <p:nvSpPr>
          <p:cNvPr id="56322" name="Foliennummernplatzhalter 5">
            <a:extLst>
              <a:ext uri="{FF2B5EF4-FFF2-40B4-BE49-F238E27FC236}">
                <a16:creationId xmlns:a16="http://schemas.microsoft.com/office/drawing/2014/main" id="{9A967B22-898F-5943-8AFB-4DD0BCF78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8FCB36-63D1-AE47-855B-941CFF565E22}" type="slidenum">
              <a:rPr lang="de-DE" altLang="de-DE" sz="1050"/>
              <a:pPr>
                <a:spcBef>
                  <a:spcPct val="0"/>
                </a:spcBef>
              </a:pPr>
              <a:t>11</a:t>
            </a:fld>
            <a:endParaRPr lang="de-DE" altLang="de-DE" sz="105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93057"/>
            <a:ext cx="7315200" cy="37790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Schwa als Morphem in der Flexion</a:t>
            </a:r>
          </a:p>
          <a:p>
            <a:pPr>
              <a:defRPr/>
            </a:pPr>
            <a:r>
              <a:rPr lang="de-DE" dirty="0"/>
              <a:t>	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	a. Verbalflexion: 1.Pers. </a:t>
            </a:r>
            <a:r>
              <a:rPr lang="de-DE" dirty="0" err="1"/>
              <a:t>Sg</a:t>
            </a:r>
            <a:r>
              <a:rPr lang="de-DE" dirty="0"/>
              <a:t>., Imperativ: </a:t>
            </a:r>
            <a:r>
              <a:rPr lang="de-DE" i="1" dirty="0"/>
              <a:t>ich lach-</a:t>
            </a:r>
            <a:r>
              <a:rPr lang="de-DE" i="1" dirty="0" err="1"/>
              <a:t>e</a:t>
            </a:r>
            <a:r>
              <a:rPr lang="de-DE" i="1" dirty="0"/>
              <a:t>, lache-</a:t>
            </a:r>
            <a:r>
              <a:rPr lang="de-DE" i="1" dirty="0" err="1"/>
              <a:t>e</a:t>
            </a:r>
            <a:endParaRPr lang="de-DE" dirty="0"/>
          </a:p>
          <a:p>
            <a:pPr>
              <a:defRPr/>
            </a:pPr>
            <a:r>
              <a:rPr lang="de-DE" dirty="0"/>
              <a:t>	b. Adjektivflexion: </a:t>
            </a:r>
            <a:r>
              <a:rPr lang="de-DE" i="1" dirty="0"/>
              <a:t>klein-</a:t>
            </a:r>
            <a:r>
              <a:rPr lang="de-DE" i="1" dirty="0" err="1"/>
              <a:t>e</a:t>
            </a:r>
            <a:r>
              <a:rPr lang="de-DE" i="1" dirty="0"/>
              <a:t>, alt-</a:t>
            </a:r>
            <a:r>
              <a:rPr lang="de-DE" i="1" dirty="0" err="1"/>
              <a:t>e</a:t>
            </a:r>
            <a:endParaRPr lang="de-DE" dirty="0"/>
          </a:p>
          <a:p>
            <a:pPr>
              <a:defRPr/>
            </a:pPr>
            <a:r>
              <a:rPr lang="de-DE" dirty="0"/>
              <a:t> 	c. Nominalflexion (Plural): </a:t>
            </a:r>
            <a:r>
              <a:rPr lang="de-DE" i="1" dirty="0"/>
              <a:t>Bach/</a:t>
            </a:r>
            <a:r>
              <a:rPr lang="de-DE" i="1" dirty="0" err="1"/>
              <a:t>Bäch-e</a:t>
            </a:r>
            <a:r>
              <a:rPr lang="de-DE" i="1" dirty="0"/>
              <a:t>, Hund/Hund-</a:t>
            </a:r>
            <a:r>
              <a:rPr lang="de-DE" i="1" dirty="0" err="1"/>
              <a:t>e</a:t>
            </a:r>
            <a:endParaRPr lang="de-DE" dirty="0"/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>
                <a:solidFill>
                  <a:srgbClr val="FF0000"/>
                </a:solidFill>
              </a:rPr>
              <a:t>Wo ist Schwa sonst ein Flexionsmorphem?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61F8C48-0C87-4F41-8CC3-91D5FD5B5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0526" y="1288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28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Datumsplatzhalter 3">
            <a:extLst>
              <a:ext uri="{FF2B5EF4-FFF2-40B4-BE49-F238E27FC236}">
                <a16:creationId xmlns:a16="http://schemas.microsoft.com/office/drawing/2014/main" id="{B7746867-34F5-8542-9083-6322321C43D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CE8E4B7-8254-F84B-AE93-4642DBEBA54A}" type="datetime1">
              <a:rPr lang="de-DE" altLang="de-DE" sz="1050"/>
              <a:pPr>
                <a:spcBef>
                  <a:spcPct val="0"/>
                </a:spcBef>
              </a:pPr>
              <a:t>08.12.20</a:t>
            </a:fld>
            <a:endParaRPr lang="de-DE" altLang="de-DE" sz="1050"/>
          </a:p>
        </p:txBody>
      </p:sp>
      <p:sp>
        <p:nvSpPr>
          <p:cNvPr id="58370" name="Foliennummernplatzhalter 5">
            <a:extLst>
              <a:ext uri="{FF2B5EF4-FFF2-40B4-BE49-F238E27FC236}">
                <a16:creationId xmlns:a16="http://schemas.microsoft.com/office/drawing/2014/main" id="{5602DF5D-694B-DF4D-B291-4AD84E739A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897EFE-480E-CD4B-ACB9-29BEE5B6E7E9}" type="slidenum">
              <a:rPr lang="de-DE" altLang="de-DE" sz="1050"/>
              <a:pPr>
                <a:spcBef>
                  <a:spcPct val="0"/>
                </a:spcBef>
              </a:pPr>
              <a:t>12</a:t>
            </a:fld>
            <a:endParaRPr lang="de-DE" altLang="de-DE" sz="105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5957" y="928688"/>
            <a:ext cx="7463118" cy="4031456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de-DE" b="1" dirty="0"/>
              <a:t>Silbische Konsonanten (kein Schwa ist nötig, nur der </a:t>
            </a:r>
            <a:r>
              <a:rPr lang="de-DE" b="1" dirty="0" err="1"/>
              <a:t>sonorante</a:t>
            </a:r>
            <a:r>
              <a:rPr lang="de-DE" b="1" dirty="0"/>
              <a:t> Konsonant)</a:t>
            </a:r>
            <a:endParaRPr lang="de-DE" dirty="0"/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/</a:t>
            </a:r>
            <a:r>
              <a:rPr lang="de-DE" dirty="0" err="1"/>
              <a:t>a:tm</a:t>
            </a:r>
            <a:r>
              <a:rPr lang="de-DE" dirty="0"/>
              <a:t>/ /</a:t>
            </a:r>
            <a:r>
              <a:rPr lang="de-DE" dirty="0" err="1"/>
              <a:t>ze:gl</a:t>
            </a:r>
            <a:r>
              <a:rPr lang="de-DE" dirty="0"/>
              <a:t>/ oder /</a:t>
            </a:r>
            <a:r>
              <a:rPr lang="de-DE" dirty="0" err="1"/>
              <a:t>wandʁ</a:t>
            </a:r>
            <a:r>
              <a:rPr lang="de-DE" dirty="0"/>
              <a:t>/: der finale </a:t>
            </a:r>
            <a:r>
              <a:rPr lang="de-DE" dirty="0" err="1"/>
              <a:t>Sonorant</a:t>
            </a:r>
            <a:r>
              <a:rPr lang="de-DE" dirty="0"/>
              <a:t> kann ein Konsonant sein, aber auch ein Silbennukleus, in welchem Fall er vokalisch ist. </a:t>
            </a:r>
          </a:p>
          <a:p>
            <a:pPr>
              <a:defRPr/>
            </a:pPr>
            <a:r>
              <a:rPr lang="de-DE" dirty="0" err="1"/>
              <a:t>Underivierte</a:t>
            </a:r>
            <a:r>
              <a:rPr lang="de-DE" dirty="0"/>
              <a:t> Stämme: der </a:t>
            </a:r>
            <a:r>
              <a:rPr lang="de-DE" dirty="0" err="1"/>
              <a:t>Sonorant</a:t>
            </a:r>
            <a:r>
              <a:rPr lang="de-DE" dirty="0"/>
              <a:t> ist vokalisch </a:t>
            </a:r>
          </a:p>
          <a:p>
            <a:pPr>
              <a:defRPr/>
            </a:pPr>
            <a:r>
              <a:rPr lang="de-DE" dirty="0"/>
              <a:t>a. Nasale: Atem </a:t>
            </a:r>
            <a:r>
              <a:rPr lang="en-GB" dirty="0"/>
              <a:t>[</a:t>
            </a:r>
            <a:r>
              <a:rPr lang="en-GB" dirty="0" err="1"/>
              <a:t>a:t</a:t>
            </a:r>
            <a:r>
              <a:rPr lang="en-US" dirty="0"/>
              <a:t>m̩</a:t>
            </a:r>
            <a:r>
              <a:rPr lang="en-GB" dirty="0"/>
              <a:t>]</a:t>
            </a:r>
            <a:r>
              <a:rPr lang="de-DE" dirty="0"/>
              <a:t>, trocken </a:t>
            </a:r>
            <a:r>
              <a:rPr lang="en-GB" dirty="0"/>
              <a:t>[</a:t>
            </a:r>
            <a:r>
              <a:rPr lang="en-GB" dirty="0" err="1"/>
              <a:t>tχɔkn</a:t>
            </a:r>
            <a:r>
              <a:rPr lang="en-GB" dirty="0"/>
              <a:t>̩]</a:t>
            </a:r>
            <a:r>
              <a:rPr lang="de-DE" dirty="0"/>
              <a:t>, Regen, Segen, eben</a:t>
            </a:r>
          </a:p>
          <a:p>
            <a:pPr>
              <a:defRPr/>
            </a:pPr>
            <a:r>
              <a:rPr lang="de-DE" dirty="0"/>
              <a:t>b. [l]: Himmel [</a:t>
            </a:r>
            <a:r>
              <a:rPr lang="de-DE" dirty="0" err="1"/>
              <a:t>hɪml</a:t>
            </a:r>
            <a:r>
              <a:rPr lang="de-DE" dirty="0"/>
              <a:t>̩], Segel [</a:t>
            </a:r>
            <a:r>
              <a:rPr lang="de-DE" dirty="0" err="1"/>
              <a:t>ze:gl</a:t>
            </a:r>
            <a:r>
              <a:rPr lang="de-DE" dirty="0"/>
              <a:t>̩], Adel, Tadel, Nebel, Möbel, dunkel, Ekel </a:t>
            </a:r>
          </a:p>
          <a:p>
            <a:pPr marL="535781" indent="-535781">
              <a:defRPr/>
            </a:pPr>
            <a:r>
              <a:rPr lang="de-DE" dirty="0"/>
              <a:t>c. [</a:t>
            </a:r>
            <a:r>
              <a:rPr lang="de-DE" dirty="0" err="1"/>
              <a:t>ʁ</a:t>
            </a:r>
            <a:r>
              <a:rPr lang="de-DE" dirty="0"/>
              <a:t>]: </a:t>
            </a:r>
            <a:r>
              <a:rPr lang="de-DE" dirty="0" err="1"/>
              <a:t>Wander</a:t>
            </a:r>
            <a:r>
              <a:rPr lang="de-DE" dirty="0"/>
              <a:t> [</a:t>
            </a:r>
            <a:r>
              <a:rPr lang="de-DE" dirty="0" err="1"/>
              <a:t>vandɐ</a:t>
            </a:r>
            <a:r>
              <a:rPr lang="de-DE" dirty="0"/>
              <a:t>] , Wunder, nieder, locker, Filter, düster, wieder, Ruder, Butter, Schauder, Zauber, Kater, Wetter, Alter 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F0490D1-87C5-9141-A905-9B677DA8F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9075" y="1288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75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Datumsplatzhalter 3">
            <a:extLst>
              <a:ext uri="{FF2B5EF4-FFF2-40B4-BE49-F238E27FC236}">
                <a16:creationId xmlns:a16="http://schemas.microsoft.com/office/drawing/2014/main" id="{90924BA0-928B-9444-9388-06F5E7654E4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AE4FEA9-7B50-5141-9553-E3E41BAB25A9}" type="datetime1">
              <a:rPr lang="de-DE" altLang="de-DE" sz="1050"/>
              <a:pPr>
                <a:spcBef>
                  <a:spcPct val="0"/>
                </a:spcBef>
              </a:pPr>
              <a:t>08.12.20</a:t>
            </a:fld>
            <a:endParaRPr lang="de-DE" altLang="de-DE" sz="1050"/>
          </a:p>
        </p:txBody>
      </p:sp>
      <p:sp>
        <p:nvSpPr>
          <p:cNvPr id="60418" name="Foliennummernplatzhalter 5">
            <a:extLst>
              <a:ext uri="{FF2B5EF4-FFF2-40B4-BE49-F238E27FC236}">
                <a16:creationId xmlns:a16="http://schemas.microsoft.com/office/drawing/2014/main" id="{14B3D85E-3E7E-064F-8494-0A284FB0B2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33B40A1-5C80-C04C-A19D-2852079AD725}" type="slidenum">
              <a:rPr lang="de-DE" altLang="de-DE" sz="1050"/>
              <a:pPr>
                <a:spcBef>
                  <a:spcPct val="0"/>
                </a:spcBef>
              </a:pPr>
              <a:t>13</a:t>
            </a:fld>
            <a:endParaRPr lang="de-DE" altLang="de-DE" sz="105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0647" y="1593057"/>
            <a:ext cx="8180059" cy="3779044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2859F1"/>
                </a:solidFill>
              </a:rPr>
              <a:t>Komposition</a:t>
            </a:r>
            <a:r>
              <a:rPr lang="de-DE" dirty="0"/>
              <a:t>: der </a:t>
            </a:r>
            <a:r>
              <a:rPr lang="de-DE" dirty="0" err="1"/>
              <a:t>Sonorant</a:t>
            </a:r>
            <a:r>
              <a:rPr lang="de-DE" dirty="0"/>
              <a:t> ist vokalisch, wie in den </a:t>
            </a:r>
            <a:r>
              <a:rPr lang="de-DE" dirty="0" err="1"/>
              <a:t>underivierten</a:t>
            </a:r>
            <a:r>
              <a:rPr lang="de-DE" dirty="0"/>
              <a:t> Stämmen: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	a. Nasal: Regenbogen, Atemzug, Trockengebiet, Sommerregen</a:t>
            </a:r>
          </a:p>
          <a:p>
            <a:pPr>
              <a:defRPr/>
            </a:pPr>
            <a:r>
              <a:rPr lang="de-DE" dirty="0"/>
              <a:t>	b. [l]: himmelblau, dunkelrot, Möbelladen</a:t>
            </a:r>
          </a:p>
          <a:p>
            <a:pPr>
              <a:defRPr/>
            </a:pPr>
            <a:r>
              <a:rPr lang="de-DE" dirty="0"/>
              <a:t>	c. [</a:t>
            </a:r>
            <a:r>
              <a:rPr lang="de-DE" dirty="0" err="1"/>
              <a:t>ʁ</a:t>
            </a:r>
            <a:r>
              <a:rPr lang="de-DE" dirty="0"/>
              <a:t>]: Wanderschuhe, butterzart, Frischbutter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29F08EE-6204-2240-8A37-85724B2C4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1106" y="983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96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Datumsplatzhalter 3">
            <a:extLst>
              <a:ext uri="{FF2B5EF4-FFF2-40B4-BE49-F238E27FC236}">
                <a16:creationId xmlns:a16="http://schemas.microsoft.com/office/drawing/2014/main" id="{D4129D9F-E82C-F54A-857B-A2F8337E328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43FFD5-2895-724B-8E01-BA85E4005528}" type="datetime1">
              <a:rPr lang="de-DE" altLang="de-DE" sz="1050"/>
              <a:pPr>
                <a:spcBef>
                  <a:spcPct val="0"/>
                </a:spcBef>
              </a:pPr>
              <a:t>08.12.20</a:t>
            </a:fld>
            <a:endParaRPr lang="de-DE" altLang="de-DE" sz="1050"/>
          </a:p>
        </p:txBody>
      </p:sp>
      <p:sp>
        <p:nvSpPr>
          <p:cNvPr id="62466" name="Foliennummernplatzhalter 5">
            <a:extLst>
              <a:ext uri="{FF2B5EF4-FFF2-40B4-BE49-F238E27FC236}">
                <a16:creationId xmlns:a16="http://schemas.microsoft.com/office/drawing/2014/main" id="{3D613007-7459-5147-8234-4E95226148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CD8FFF1-FF9F-B049-AA84-3999D3C48AA7}" type="slidenum">
              <a:rPr lang="de-DE" altLang="de-DE" sz="1050"/>
              <a:pPr>
                <a:spcBef>
                  <a:spcPct val="0"/>
                </a:spcBef>
              </a:pPr>
              <a:t>14</a:t>
            </a:fld>
            <a:endParaRPr lang="de-DE" altLang="de-DE" sz="105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0647" y="1593057"/>
            <a:ext cx="8204122" cy="3779044"/>
          </a:xfrm>
        </p:spPr>
        <p:txBody>
          <a:bodyPr/>
          <a:lstStyle/>
          <a:p>
            <a:pPr>
              <a:defRPr/>
            </a:pPr>
            <a:r>
              <a:rPr lang="de-DE" dirty="0"/>
              <a:t>Derivierte Stämme: Derivation mit </a:t>
            </a:r>
            <a:r>
              <a:rPr lang="de-DE" dirty="0" err="1"/>
              <a:t>konsonanteninitialem</a:t>
            </a:r>
            <a:r>
              <a:rPr lang="de-DE" dirty="0"/>
              <a:t> Suffix: wieder wie in den </a:t>
            </a:r>
            <a:r>
              <a:rPr lang="de-DE" dirty="0" err="1"/>
              <a:t>underivierten</a:t>
            </a:r>
            <a:r>
              <a:rPr lang="de-DE" dirty="0"/>
              <a:t> Stämmen ist der </a:t>
            </a:r>
            <a:r>
              <a:rPr lang="de-DE" dirty="0" err="1"/>
              <a:t>Sonorant</a:t>
            </a:r>
            <a:r>
              <a:rPr lang="de-DE" dirty="0"/>
              <a:t> vokalisch </a:t>
            </a:r>
          </a:p>
          <a:p>
            <a:pPr>
              <a:defRPr/>
            </a:pPr>
            <a:r>
              <a:rPr lang="de-DE" dirty="0"/>
              <a:t>	</a:t>
            </a:r>
          </a:p>
          <a:p>
            <a:pPr>
              <a:defRPr/>
            </a:pPr>
            <a:r>
              <a:rPr lang="de-DE" dirty="0"/>
              <a:t>	a. Nasal: regen-los, Trocken-</a:t>
            </a:r>
            <a:r>
              <a:rPr lang="de-DE" dirty="0" err="1"/>
              <a:t>heit</a:t>
            </a:r>
            <a:r>
              <a:rPr lang="de-DE" dirty="0"/>
              <a:t>, atem-los</a:t>
            </a:r>
          </a:p>
          <a:p>
            <a:pPr>
              <a:defRPr/>
            </a:pPr>
            <a:r>
              <a:rPr lang="de-DE" dirty="0"/>
              <a:t>	</a:t>
            </a:r>
            <a:r>
              <a:rPr lang="da-DK" dirty="0"/>
              <a:t>b. [l]: </a:t>
            </a:r>
            <a:r>
              <a:rPr lang="da-DK" dirty="0" err="1"/>
              <a:t>tadel</a:t>
            </a:r>
            <a:r>
              <a:rPr lang="da-DK" dirty="0"/>
              <a:t>-los, </a:t>
            </a:r>
            <a:r>
              <a:rPr lang="da-DK" dirty="0" err="1"/>
              <a:t>ekel</a:t>
            </a:r>
            <a:r>
              <a:rPr lang="da-DK" dirty="0"/>
              <a:t>-haft, Adel-</a:t>
            </a:r>
            <a:r>
              <a:rPr lang="da-DK" dirty="0" err="1"/>
              <a:t>tum</a:t>
            </a:r>
            <a:endParaRPr lang="de-DE" dirty="0"/>
          </a:p>
          <a:p>
            <a:pPr>
              <a:defRPr/>
            </a:pPr>
            <a:r>
              <a:rPr lang="da-DK" dirty="0"/>
              <a:t>	</a:t>
            </a:r>
            <a:r>
              <a:rPr lang="de-DE" dirty="0"/>
              <a:t>c. [</a:t>
            </a:r>
            <a:r>
              <a:rPr lang="de-DE" dirty="0" err="1"/>
              <a:t>ʁ</a:t>
            </a:r>
            <a:r>
              <a:rPr lang="de-DE" dirty="0"/>
              <a:t>]: Alter-</a:t>
            </a:r>
            <a:r>
              <a:rPr lang="de-DE" dirty="0" err="1"/>
              <a:t>tum</a:t>
            </a:r>
            <a:r>
              <a:rPr lang="de-DE" dirty="0"/>
              <a:t>, wunder-bar, wider-</a:t>
            </a:r>
            <a:r>
              <a:rPr lang="de-DE" dirty="0" err="1"/>
              <a:t>lich</a:t>
            </a:r>
            <a:r>
              <a:rPr lang="de-DE" dirty="0"/>
              <a:t>, zauber-haft, Sauber-</a:t>
            </a:r>
            <a:r>
              <a:rPr lang="de-DE" dirty="0" err="1"/>
              <a:t>keit</a:t>
            </a:r>
            <a:endParaRPr lang="de-DE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2B1D77B-CF56-1D45-AEE5-F576D76CD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550" y="1110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65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Datumsplatzhalter 3">
            <a:extLst>
              <a:ext uri="{FF2B5EF4-FFF2-40B4-BE49-F238E27FC236}">
                <a16:creationId xmlns:a16="http://schemas.microsoft.com/office/drawing/2014/main" id="{EB075D05-32FC-0541-A718-E3BDA71070D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5A87F91-BE1E-5849-8D5A-134E24121D62}" type="datetime1">
              <a:rPr lang="de-DE" altLang="de-DE" sz="1050"/>
              <a:pPr>
                <a:spcBef>
                  <a:spcPct val="0"/>
                </a:spcBef>
              </a:pPr>
              <a:t>08.12.20</a:t>
            </a:fld>
            <a:endParaRPr lang="de-DE" altLang="de-DE" sz="1050"/>
          </a:p>
        </p:txBody>
      </p:sp>
      <p:sp>
        <p:nvSpPr>
          <p:cNvPr id="64514" name="Foliennummernplatzhalter 5">
            <a:extLst>
              <a:ext uri="{FF2B5EF4-FFF2-40B4-BE49-F238E27FC236}">
                <a16:creationId xmlns:a16="http://schemas.microsoft.com/office/drawing/2014/main" id="{5D269F47-882C-9B4B-B36D-89CD061796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1CB086-A634-7A44-9DD0-0913A6DE0927}" type="slidenum">
              <a:rPr lang="de-DE" altLang="de-DE" sz="1050"/>
              <a:pPr>
                <a:spcBef>
                  <a:spcPct val="0"/>
                </a:spcBef>
              </a:pPr>
              <a:t>15</a:t>
            </a:fld>
            <a:endParaRPr lang="de-DE" altLang="de-DE" sz="105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024" y="1593057"/>
            <a:ext cx="8901953" cy="3779044"/>
          </a:xfrm>
        </p:spPr>
        <p:txBody>
          <a:bodyPr>
            <a:normAutofit fontScale="92500"/>
          </a:bodyPr>
          <a:lstStyle/>
          <a:p>
            <a:pPr marL="11113" indent="-11113">
              <a:defRPr/>
            </a:pPr>
            <a:r>
              <a:rPr lang="de-DE" dirty="0"/>
              <a:t>Aber in derivierten Stämmen mit </a:t>
            </a:r>
            <a:r>
              <a:rPr lang="de-DE" dirty="0" err="1"/>
              <a:t>vokalinitialem</a:t>
            </a:r>
            <a:r>
              <a:rPr lang="de-DE" dirty="0"/>
              <a:t> Suffix ist der </a:t>
            </a:r>
            <a:r>
              <a:rPr lang="de-DE" dirty="0" err="1"/>
              <a:t>Sonorant</a:t>
            </a:r>
            <a:r>
              <a:rPr lang="de-DE" dirty="0"/>
              <a:t> konsonantisch oder vokalisch (silbisch) 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		</a:t>
            </a:r>
            <a:r>
              <a:rPr lang="de-DE" u="sng" dirty="0" err="1"/>
              <a:t>Sonorant</a:t>
            </a:r>
            <a:r>
              <a:rPr lang="de-DE" u="sng" dirty="0"/>
              <a:t> ist silbisch</a:t>
            </a:r>
            <a:r>
              <a:rPr lang="de-DE" dirty="0"/>
              <a:t>		</a:t>
            </a:r>
            <a:r>
              <a:rPr lang="de-DE" u="sng" dirty="0" err="1"/>
              <a:t>Sonorant</a:t>
            </a:r>
            <a:r>
              <a:rPr lang="de-DE" u="sng" dirty="0"/>
              <a:t> ist konsonantisch</a:t>
            </a:r>
            <a:endParaRPr lang="de-DE" dirty="0"/>
          </a:p>
          <a:p>
            <a:pPr>
              <a:defRPr/>
            </a:pPr>
            <a:r>
              <a:rPr lang="de-DE" dirty="0"/>
              <a:t>Nasal		      		 –		(kurz-)</a:t>
            </a:r>
            <a:r>
              <a:rPr lang="de-DE" dirty="0" err="1"/>
              <a:t>a</a:t>
            </a:r>
            <a:r>
              <a:rPr lang="de-DE" b="1" dirty="0" err="1"/>
              <a:t>tm</a:t>
            </a:r>
            <a:r>
              <a:rPr lang="de-DE" dirty="0" err="1"/>
              <a:t>ig</a:t>
            </a:r>
            <a:r>
              <a:rPr lang="de-DE" dirty="0"/>
              <a:t>, regnerisch, Tro</a:t>
            </a:r>
            <a:r>
              <a:rPr lang="de-DE" b="1" dirty="0"/>
              <a:t>ckn</a:t>
            </a:r>
            <a:r>
              <a:rPr lang="de-DE" dirty="0"/>
              <a:t>er</a:t>
            </a:r>
          </a:p>
          <a:p>
            <a:pPr>
              <a:defRPr/>
            </a:pPr>
            <a:r>
              <a:rPr lang="de-DE" dirty="0"/>
              <a:t>[l]	</a:t>
            </a:r>
            <a:r>
              <a:rPr lang="de-DE" dirty="0" err="1"/>
              <a:t>Se</a:t>
            </a:r>
            <a:r>
              <a:rPr lang="de-DE" b="1" dirty="0" err="1"/>
              <a:t>gel</a:t>
            </a:r>
            <a:r>
              <a:rPr lang="de-DE" dirty="0" err="1"/>
              <a:t>ung</a:t>
            </a:r>
            <a:r>
              <a:rPr lang="de-DE" dirty="0"/>
              <a:t>, nebelig 			Se</a:t>
            </a:r>
            <a:r>
              <a:rPr lang="de-DE" b="1" dirty="0"/>
              <a:t>gl</a:t>
            </a:r>
            <a:r>
              <a:rPr lang="de-DE" dirty="0"/>
              <a:t>er, </a:t>
            </a:r>
            <a:r>
              <a:rPr lang="de-DE" dirty="0" err="1"/>
              <a:t>Seglung</a:t>
            </a:r>
            <a:r>
              <a:rPr lang="de-DE" dirty="0"/>
              <a:t>, him</a:t>
            </a:r>
            <a:r>
              <a:rPr lang="de-DE" b="1" dirty="0"/>
              <a:t>ml</a:t>
            </a:r>
            <a:r>
              <a:rPr lang="de-DE" dirty="0"/>
              <a:t>isch, neblig, </a:t>
            </a:r>
          </a:p>
          <a:p>
            <a:pPr>
              <a:defRPr/>
            </a:pPr>
            <a:r>
              <a:rPr lang="de-DE" dirty="0"/>
              <a:t>								ähnlich, eklig</a:t>
            </a:r>
          </a:p>
          <a:p>
            <a:pPr>
              <a:defRPr/>
            </a:pPr>
            <a:r>
              <a:rPr lang="de-DE" dirty="0"/>
              <a:t>[</a:t>
            </a:r>
            <a:r>
              <a:rPr lang="de-DE" dirty="0" err="1"/>
              <a:t>ʁ</a:t>
            </a:r>
            <a:r>
              <a:rPr lang="de-DE" dirty="0"/>
              <a:t>]	Wan</a:t>
            </a:r>
            <a:r>
              <a:rPr lang="de-DE" b="1" dirty="0"/>
              <a:t>der</a:t>
            </a:r>
            <a:r>
              <a:rPr lang="de-DE" dirty="0"/>
              <a:t>er, Bewunderung		nie</a:t>
            </a:r>
            <a:r>
              <a:rPr lang="de-DE" b="1" dirty="0"/>
              <a:t>dr</a:t>
            </a:r>
            <a:r>
              <a:rPr lang="de-DE" dirty="0"/>
              <a:t>ig, filtrieren, </a:t>
            </a:r>
            <a:r>
              <a:rPr lang="de-DE" dirty="0" err="1"/>
              <a:t>schaudrig</a:t>
            </a:r>
            <a:r>
              <a:rPr lang="de-DE" dirty="0"/>
              <a:t>, buttrig</a:t>
            </a:r>
          </a:p>
          <a:p>
            <a:pPr>
              <a:defRPr/>
            </a:pPr>
            <a:r>
              <a:rPr lang="de-DE" dirty="0"/>
              <a:t>	Niederung</a:t>
            </a:r>
            <a:r>
              <a:rPr lang="de-DE" i="1" dirty="0"/>
              <a:t> </a:t>
            </a:r>
            <a:r>
              <a:rPr lang="de-DE" dirty="0"/>
              <a:t>Witterung		Erniedrigung, </a:t>
            </a:r>
            <a:r>
              <a:rPr lang="de-DE" dirty="0" err="1"/>
              <a:t>wittrig</a:t>
            </a:r>
            <a:endParaRPr lang="de-DE" dirty="0"/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7300B79-B56D-7440-947D-1941E4A4F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3243" y="983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6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Datumsplatzhalter 3">
            <a:extLst>
              <a:ext uri="{FF2B5EF4-FFF2-40B4-BE49-F238E27FC236}">
                <a16:creationId xmlns:a16="http://schemas.microsoft.com/office/drawing/2014/main" id="{DC16613C-07D7-994B-98EC-24976EC2CB8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A6DFA4D-C558-384D-A001-0E25ED467E02}" type="datetime1">
              <a:rPr lang="de-DE" altLang="de-DE" sz="1050"/>
              <a:pPr>
                <a:spcBef>
                  <a:spcPct val="0"/>
                </a:spcBef>
              </a:pPr>
              <a:t>08.12.20</a:t>
            </a:fld>
            <a:endParaRPr lang="de-DE" altLang="de-DE" sz="1050"/>
          </a:p>
        </p:txBody>
      </p:sp>
      <p:sp>
        <p:nvSpPr>
          <p:cNvPr id="66562" name="Foliennummernplatzhalter 5">
            <a:extLst>
              <a:ext uri="{FF2B5EF4-FFF2-40B4-BE49-F238E27FC236}">
                <a16:creationId xmlns:a16="http://schemas.microsoft.com/office/drawing/2014/main" id="{05F97A03-6577-7148-8690-039D973A83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2CE35A4-16C4-3B45-8802-FB2DF388F673}" type="slidenum">
              <a:rPr lang="de-DE" altLang="de-DE" sz="1050"/>
              <a:pPr>
                <a:spcBef>
                  <a:spcPct val="0"/>
                </a:spcBef>
              </a:pPr>
              <a:t>16</a:t>
            </a:fld>
            <a:endParaRPr lang="de-DE" altLang="de-DE" sz="105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1706" y="1593057"/>
            <a:ext cx="7570694" cy="3779044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de-DE" dirty="0"/>
              <a:t>Flektierte Stämme: Infinitive silbisches [</a:t>
            </a:r>
            <a:r>
              <a:rPr lang="de-DE" dirty="0" err="1"/>
              <a:t>n</a:t>
            </a:r>
            <a:r>
              <a:rPr lang="de-DE" dirty="0"/>
              <a:t>] (Wiese  1986, 1996)</a:t>
            </a:r>
          </a:p>
          <a:p>
            <a:pPr>
              <a:defRPr/>
            </a:pPr>
            <a:r>
              <a:rPr lang="de-DE" dirty="0"/>
              <a:t>	a. baden, lachen, laufen, arbeiten</a:t>
            </a:r>
          </a:p>
          <a:p>
            <a:pPr>
              <a:defRPr/>
            </a:pPr>
            <a:r>
              <a:rPr lang="de-DE" dirty="0"/>
              <a:t>	b. bauen, gehen, sehen, bohren, fahren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(Infinitive (mit silbischem </a:t>
            </a:r>
            <a:r>
              <a:rPr lang="de-DE" dirty="0" err="1"/>
              <a:t>Sonoranten</a:t>
            </a:r>
            <a:r>
              <a:rPr lang="de-DE" dirty="0"/>
              <a:t>)	</a:t>
            </a:r>
          </a:p>
          <a:p>
            <a:pPr>
              <a:defRPr/>
            </a:pPr>
            <a:r>
              <a:rPr lang="de-DE" dirty="0"/>
              <a:t>	a. Nasal [</a:t>
            </a:r>
            <a:r>
              <a:rPr lang="de-DE" dirty="0" err="1"/>
              <a:t>n</a:t>
            </a:r>
            <a:r>
              <a:rPr lang="de-DE" dirty="0"/>
              <a:t>̩]: regnen, trocknen, ebnen, eignen, segnen</a:t>
            </a:r>
          </a:p>
          <a:p>
            <a:pPr>
              <a:defRPr/>
            </a:pPr>
            <a:r>
              <a:rPr lang="de-DE" dirty="0"/>
              <a:t>	b. [l̩]: untertunneln, </a:t>
            </a:r>
            <a:r>
              <a:rPr lang="de-DE" dirty="0" err="1"/>
              <a:t>labeln</a:t>
            </a:r>
            <a:r>
              <a:rPr lang="de-DE" dirty="0"/>
              <a:t>, tadeln, adeln, anhimmeln, segeln, ähneln</a:t>
            </a:r>
          </a:p>
          <a:p>
            <a:pPr>
              <a:defRPr/>
            </a:pPr>
            <a:r>
              <a:rPr lang="de-DE" dirty="0"/>
              <a:t>	c. [</a:t>
            </a:r>
            <a:r>
              <a:rPr lang="de-DE" dirty="0" err="1"/>
              <a:t>ɐ</a:t>
            </a:r>
            <a:r>
              <a:rPr lang="de-DE" dirty="0"/>
              <a:t>]: benummern, triggern, kellern, bewundern, lockern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6DC8256-6724-0D4B-ABE0-11CE01206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1053" y="1064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71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Datumsplatzhalter 3">
            <a:extLst>
              <a:ext uri="{FF2B5EF4-FFF2-40B4-BE49-F238E27FC236}">
                <a16:creationId xmlns:a16="http://schemas.microsoft.com/office/drawing/2014/main" id="{A873E630-54C9-0D4A-A1F0-D66146640D3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A487A4-9B89-344E-85E5-A47BE26535BD}" type="datetime1">
              <a:rPr lang="de-DE" altLang="de-DE" sz="1050"/>
              <a:pPr>
                <a:spcBef>
                  <a:spcPct val="0"/>
                </a:spcBef>
              </a:pPr>
              <a:t>08.12.20</a:t>
            </a:fld>
            <a:endParaRPr lang="de-DE" altLang="de-DE" sz="1050"/>
          </a:p>
        </p:txBody>
      </p:sp>
      <p:sp>
        <p:nvSpPr>
          <p:cNvPr id="68610" name="Foliennummernplatzhalter 5">
            <a:extLst>
              <a:ext uri="{FF2B5EF4-FFF2-40B4-BE49-F238E27FC236}">
                <a16:creationId xmlns:a16="http://schemas.microsoft.com/office/drawing/2014/main" id="{13CC5B22-0785-C048-B4B5-CA9D915589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EFDB51-A6C2-1F45-A6D1-B0EB9651EE8B}" type="slidenum">
              <a:rPr lang="de-DE" altLang="de-DE" sz="1050"/>
              <a:pPr>
                <a:spcBef>
                  <a:spcPct val="0"/>
                </a:spcBef>
              </a:pPr>
              <a:t>17</a:t>
            </a:fld>
            <a:endParaRPr lang="de-DE" altLang="de-DE" sz="1050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276B84E-01C4-5941-8BA1-093F11FBD7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593057"/>
            <a:ext cx="6400800" cy="3779044"/>
          </a:xfrm>
        </p:spPr>
        <p:txBody>
          <a:bodyPr/>
          <a:lstStyle/>
          <a:p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Adjektivische Flexion: immer silbisch</a:t>
            </a:r>
          </a:p>
          <a:p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Schwache und starke Flexion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AE73F-F32F-3845-9A88-C7DD511B0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63" y="2500313"/>
            <a:ext cx="8296275" cy="1857375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A58AD11-C9EA-CE4B-A272-35C4B25AB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4432" y="1437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89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Datumsplatzhalter 3">
            <a:extLst>
              <a:ext uri="{FF2B5EF4-FFF2-40B4-BE49-F238E27FC236}">
                <a16:creationId xmlns:a16="http://schemas.microsoft.com/office/drawing/2014/main" id="{0111A226-BD7A-9140-AE8C-47BB6A69243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20EA83-EAAE-8647-A7B9-17E9E1076DF5}" type="datetime1">
              <a:rPr lang="de-DE" altLang="de-DE" sz="1050">
                <a:latin typeface="+mn-lt"/>
              </a:rPr>
              <a:pPr>
                <a:spcBef>
                  <a:spcPct val="0"/>
                </a:spcBef>
              </a:pPr>
              <a:t>08.12.20</a:t>
            </a:fld>
            <a:endParaRPr lang="de-DE" altLang="de-DE" sz="1050" dirty="0">
              <a:latin typeface="+mn-lt"/>
            </a:endParaRPr>
          </a:p>
        </p:txBody>
      </p:sp>
      <p:sp>
        <p:nvSpPr>
          <p:cNvPr id="70658" name="Foliennummernplatzhalter 5">
            <a:extLst>
              <a:ext uri="{FF2B5EF4-FFF2-40B4-BE49-F238E27FC236}">
                <a16:creationId xmlns:a16="http://schemas.microsoft.com/office/drawing/2014/main" id="{E5E96916-55CB-744A-9904-D5F97E30BF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382DD7-F5FD-D442-9D6C-B75A81A5D52A}" type="slidenum">
              <a:rPr lang="de-DE" altLang="de-DE" sz="1050">
                <a:latin typeface="+mn-lt"/>
              </a:rPr>
              <a:pPr>
                <a:spcBef>
                  <a:spcPct val="0"/>
                </a:spcBef>
              </a:pPr>
              <a:t>18</a:t>
            </a:fld>
            <a:endParaRPr lang="de-DE" altLang="de-DE" sz="1050" dirty="0">
              <a:latin typeface="+mn-lt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9965" y="1593057"/>
            <a:ext cx="7382435" cy="3779044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de-DE" dirty="0"/>
              <a:t>Adjektivflexion ist silbisch		</a:t>
            </a:r>
          </a:p>
          <a:p>
            <a:pPr>
              <a:defRPr/>
            </a:pPr>
            <a:r>
              <a:rPr lang="de-DE" dirty="0"/>
              <a:t>	a. Nasal: den trockenen (Tüchern)</a:t>
            </a:r>
          </a:p>
          <a:p>
            <a:pPr>
              <a:defRPr/>
            </a:pPr>
            <a:r>
              <a:rPr lang="de-DE" dirty="0"/>
              <a:t>	b. [l]: den </a:t>
            </a:r>
            <a:r>
              <a:rPr lang="de-DE" b="1" dirty="0"/>
              <a:t>dunklen</a:t>
            </a:r>
            <a:r>
              <a:rPr lang="de-DE" dirty="0"/>
              <a:t> (Kellern)</a:t>
            </a:r>
          </a:p>
          <a:p>
            <a:pPr>
              <a:defRPr/>
            </a:pPr>
            <a:r>
              <a:rPr lang="de-DE" dirty="0"/>
              <a:t>	c. [</a:t>
            </a:r>
            <a:r>
              <a:rPr lang="de-DE" dirty="0" err="1"/>
              <a:t>ʁ</a:t>
            </a:r>
            <a:r>
              <a:rPr lang="de-DE" dirty="0"/>
              <a:t>]: den lockeren, den wackeren, den teuren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Kein silbisches [l] plus Schwa: *[l̩</a:t>
            </a:r>
            <a:r>
              <a:rPr lang="en-US" dirty="0" err="1"/>
              <a:t>ә</a:t>
            </a:r>
            <a:r>
              <a:rPr lang="de-DE" dirty="0"/>
              <a:t>] 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Nominalflexion	</a:t>
            </a:r>
          </a:p>
          <a:p>
            <a:pPr>
              <a:defRPr/>
            </a:pPr>
            <a:r>
              <a:rPr lang="de-DE" dirty="0"/>
              <a:t>	a. Nasal: Regens, </a:t>
            </a:r>
            <a:r>
              <a:rPr lang="de-DE" dirty="0" err="1"/>
              <a:t>Trockens</a:t>
            </a:r>
            <a:r>
              <a:rPr lang="de-DE" dirty="0"/>
              <a:t> </a:t>
            </a:r>
          </a:p>
          <a:p>
            <a:pPr>
              <a:defRPr/>
            </a:pPr>
            <a:r>
              <a:rPr lang="de-DE" dirty="0"/>
              <a:t>	b. [l]:  Tadels, Rudern, </a:t>
            </a:r>
            <a:r>
              <a:rPr lang="de-DE" b="1" dirty="0"/>
              <a:t>Dunkeln</a:t>
            </a:r>
            <a:r>
              <a:rPr lang="de-DE" dirty="0"/>
              <a:t>, Segeln</a:t>
            </a:r>
          </a:p>
          <a:p>
            <a:pPr>
              <a:defRPr/>
            </a:pPr>
            <a:r>
              <a:rPr lang="de-DE" dirty="0"/>
              <a:t>	c. [</a:t>
            </a:r>
            <a:r>
              <a:rPr lang="de-DE" dirty="0" err="1"/>
              <a:t>ʁ</a:t>
            </a:r>
            <a:r>
              <a:rPr lang="de-DE" dirty="0"/>
              <a:t>]: Ruders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7835534-4F8F-4147-BDA0-D2D9BD931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8337" y="1181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35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Datumsplatzhalter 3">
            <a:extLst>
              <a:ext uri="{FF2B5EF4-FFF2-40B4-BE49-F238E27FC236}">
                <a16:creationId xmlns:a16="http://schemas.microsoft.com/office/drawing/2014/main" id="{0111A226-BD7A-9140-AE8C-47BB6A69243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20EA83-EAAE-8647-A7B9-17E9E1076DF5}" type="datetime1">
              <a:rPr lang="de-DE" altLang="de-DE" sz="1050">
                <a:latin typeface="+mn-lt"/>
              </a:rPr>
              <a:pPr>
                <a:spcBef>
                  <a:spcPct val="0"/>
                </a:spcBef>
              </a:pPr>
              <a:t>08.12.20</a:t>
            </a:fld>
            <a:endParaRPr lang="de-DE" altLang="de-DE" sz="1050" dirty="0">
              <a:latin typeface="+mn-lt"/>
            </a:endParaRPr>
          </a:p>
        </p:txBody>
      </p:sp>
      <p:sp>
        <p:nvSpPr>
          <p:cNvPr id="70658" name="Foliennummernplatzhalter 5">
            <a:extLst>
              <a:ext uri="{FF2B5EF4-FFF2-40B4-BE49-F238E27FC236}">
                <a16:creationId xmlns:a16="http://schemas.microsoft.com/office/drawing/2014/main" id="{E5E96916-55CB-744A-9904-D5F97E30BF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382DD7-F5FD-D442-9D6C-B75A81A5D52A}" type="slidenum">
              <a:rPr lang="de-DE" altLang="de-DE" sz="1050">
                <a:latin typeface="+mn-lt"/>
              </a:rPr>
              <a:pPr>
                <a:spcBef>
                  <a:spcPct val="0"/>
                </a:spcBef>
              </a:pPr>
              <a:t>19</a:t>
            </a:fld>
            <a:endParaRPr lang="de-DE" altLang="de-DE" sz="1050" dirty="0">
              <a:latin typeface="+mn-lt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9965" y="1593057"/>
            <a:ext cx="7915835" cy="3779044"/>
          </a:xfrm>
        </p:spPr>
        <p:txBody>
          <a:bodyPr>
            <a:normAutofit lnSpcReduction="10000"/>
          </a:bodyPr>
          <a:lstStyle/>
          <a:p>
            <a:pPr marL="0" indent="0">
              <a:defRPr/>
            </a:pPr>
            <a:r>
              <a:rPr lang="de-DE" dirty="0"/>
              <a:t>Es wird manchmal vorgeschlagen, dass Schwa immer epenthetisch ist, d.h. immer hinzugefügt wird, auch in Wörtern wie </a:t>
            </a:r>
            <a:r>
              <a:rPr lang="de-DE" i="1" dirty="0"/>
              <a:t>Lampe</a:t>
            </a:r>
            <a:r>
              <a:rPr lang="de-DE" dirty="0"/>
              <a:t> oder </a:t>
            </a:r>
            <a:r>
              <a:rPr lang="de-DE" i="1" dirty="0"/>
              <a:t>müde</a:t>
            </a:r>
            <a:r>
              <a:rPr lang="de-DE" dirty="0"/>
              <a:t>, die Schwa als Teil ihres Stamms haben.</a:t>
            </a:r>
          </a:p>
          <a:p>
            <a:pPr marL="0" indent="0">
              <a:defRPr/>
            </a:pPr>
            <a:r>
              <a:rPr lang="de-DE" dirty="0"/>
              <a:t>Dagegen sprechen </a:t>
            </a:r>
          </a:p>
          <a:p>
            <a:pPr marL="457200" indent="-457200">
              <a:buAutoNum type="arabicParenR"/>
              <a:defRPr/>
            </a:pPr>
            <a:r>
              <a:rPr lang="de-DE" dirty="0"/>
              <a:t>Diese Stämme sollen nicht komplex sein, sondern einfach.</a:t>
            </a:r>
          </a:p>
          <a:p>
            <a:pPr marL="457200" indent="-457200">
              <a:buAutoNum type="arabicParenR"/>
              <a:defRPr/>
            </a:pPr>
            <a:r>
              <a:rPr lang="de-DE" dirty="0"/>
              <a:t>Dieser Vokal ist Teil des Inventars der deutschen Vokale, auch wenn er sich anders als alle andere Vokale verhält.</a:t>
            </a:r>
          </a:p>
          <a:p>
            <a:pPr marL="0" indent="0">
              <a:defRPr/>
            </a:pPr>
            <a:endParaRPr lang="de-DE" dirty="0"/>
          </a:p>
          <a:p>
            <a:pPr marL="0" indent="0">
              <a:defRPr/>
            </a:pPr>
            <a:r>
              <a:rPr lang="de-DE" dirty="0">
                <a:solidFill>
                  <a:srgbClr val="FF0000"/>
                </a:solidFill>
              </a:rPr>
              <a:t>Was spricht dafür Schwa als epenthetisch zu betrachten?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Audio Recording 6. Dec 2020 at 15:44:08" descr="Audio Recording 6. Dec 2020 at 15:44:08">
            <a:hlinkClick r:id="" action="ppaction://media"/>
            <a:extLst>
              <a:ext uri="{FF2B5EF4-FFF2-40B4-BE49-F238E27FC236}">
                <a16:creationId xmlns:a16="http://schemas.microsoft.com/office/drawing/2014/main" id="{22226224-74FA-0645-9BFF-CD09D96E5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5400" y="457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23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Lektüre von Alber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Bitte lesen Sie Abschnitt 5 (S.47-49) von Alber (2004).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Die Übungen der Woche finden Sie am Ende dieser PowerPoint Präsentation. Die Übungen werden am 13. Januar diskutiert, in der letzten Zoom-Sitzung.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33669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Datumsplatzhalter 3">
            <a:extLst>
              <a:ext uri="{FF2B5EF4-FFF2-40B4-BE49-F238E27FC236}">
                <a16:creationId xmlns:a16="http://schemas.microsoft.com/office/drawing/2014/main" id="{0111A226-BD7A-9140-AE8C-47BB6A69243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20EA83-EAAE-8647-A7B9-17E9E1076DF5}" type="datetime1">
              <a:rPr lang="de-DE" altLang="de-DE" sz="1050">
                <a:latin typeface="+mn-lt"/>
              </a:rPr>
              <a:pPr>
                <a:spcBef>
                  <a:spcPct val="0"/>
                </a:spcBef>
              </a:pPr>
              <a:t>08.12.20</a:t>
            </a:fld>
            <a:endParaRPr lang="de-DE" altLang="de-DE" sz="1050" dirty="0">
              <a:latin typeface="+mn-lt"/>
            </a:endParaRPr>
          </a:p>
        </p:txBody>
      </p:sp>
      <p:sp>
        <p:nvSpPr>
          <p:cNvPr id="70658" name="Foliennummernplatzhalter 5">
            <a:extLst>
              <a:ext uri="{FF2B5EF4-FFF2-40B4-BE49-F238E27FC236}">
                <a16:creationId xmlns:a16="http://schemas.microsoft.com/office/drawing/2014/main" id="{E5E96916-55CB-744A-9904-D5F97E30BF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382DD7-F5FD-D442-9D6C-B75A81A5D52A}" type="slidenum">
              <a:rPr lang="de-DE" altLang="de-DE" sz="1050">
                <a:latin typeface="+mn-lt"/>
              </a:rPr>
              <a:pPr>
                <a:spcBef>
                  <a:spcPct val="0"/>
                </a:spcBef>
              </a:pPr>
              <a:t>20</a:t>
            </a:fld>
            <a:endParaRPr lang="de-DE" altLang="de-DE" sz="1050" dirty="0">
              <a:latin typeface="+mn-lt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9965" y="1593057"/>
            <a:ext cx="7382435" cy="3779044"/>
          </a:xfrm>
        </p:spPr>
        <p:txBody>
          <a:bodyPr>
            <a:normAutofit/>
          </a:bodyPr>
          <a:lstStyle/>
          <a:p>
            <a:pPr marL="0" indent="0">
              <a:defRPr/>
            </a:pPr>
            <a:r>
              <a:rPr lang="de-DE" dirty="0"/>
              <a:t>Zusammenfassend ist Schwa vor allem in der Flexion zu finden und sein Verhalten ist relativ komplex. </a:t>
            </a:r>
          </a:p>
          <a:p>
            <a:pPr marL="0" indent="0">
              <a:defRPr/>
            </a:pPr>
            <a:endParaRPr lang="de-DE" dirty="0"/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Audio Recording 6. Dec 2020 at 15:44:50" descr="Audio Recording 6. Dec 2020 at 15:44:50">
            <a:hlinkClick r:id="" action="ppaction://media"/>
            <a:extLst>
              <a:ext uri="{FF2B5EF4-FFF2-40B4-BE49-F238E27FC236}">
                <a16:creationId xmlns:a16="http://schemas.microsoft.com/office/drawing/2014/main" id="{FEAF88F0-25E6-4E47-AF1D-A2E59C839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457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65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>
                <a:ea typeface="ＭＳ Ｐゴシック" panose="020B0600070205080204" pitchFamily="34" charset="-128"/>
              </a:rPr>
              <a:t>2. </a:t>
            </a:r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2876" y="1675072"/>
            <a:ext cx="7712923" cy="4420928"/>
          </a:xfrm>
        </p:spPr>
        <p:txBody>
          <a:bodyPr>
            <a:normAutofit lnSpcReduction="10000"/>
          </a:bodyPr>
          <a:lstStyle/>
          <a:p>
            <a:pPr marL="0" indent="0">
              <a:defRPr/>
            </a:pPr>
            <a:r>
              <a:rPr lang="en-GB" dirty="0" err="1"/>
              <a:t>Nominale</a:t>
            </a:r>
            <a:r>
              <a:rPr lang="en-GB" dirty="0"/>
              <a:t> </a:t>
            </a:r>
            <a:r>
              <a:rPr lang="en-GB" dirty="0" err="1"/>
              <a:t>Pluralflexion</a:t>
            </a:r>
            <a:r>
              <a:rPr lang="en-GB" dirty="0"/>
              <a:t> </a:t>
            </a:r>
            <a:r>
              <a:rPr lang="en-GB" dirty="0" err="1"/>
              <a:t>wird</a:t>
            </a:r>
            <a:r>
              <a:rPr lang="en-GB" dirty="0"/>
              <a:t> oft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unübersichtlich</a:t>
            </a:r>
            <a:r>
              <a:rPr lang="en-GB" dirty="0"/>
              <a:t> </a:t>
            </a:r>
            <a:r>
              <a:rPr lang="en-GB" dirty="0" err="1"/>
              <a:t>charakterisiert</a:t>
            </a:r>
            <a:r>
              <a:rPr lang="en-GB" dirty="0"/>
              <a:t>. Und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in der Tat </a:t>
            </a:r>
            <a:r>
              <a:rPr lang="en-GB" dirty="0" err="1"/>
              <a:t>kompliziert</a:t>
            </a:r>
            <a:r>
              <a:rPr lang="en-GB" dirty="0"/>
              <a:t>.</a:t>
            </a:r>
            <a:endParaRPr lang="en-GB" dirty="0">
              <a:solidFill>
                <a:srgbClr val="FF0000"/>
              </a:solidFill>
            </a:endParaRPr>
          </a:p>
          <a:p>
            <a:pPr marL="0" indent="0">
              <a:defRPr/>
            </a:pPr>
            <a:endParaRPr lang="en-GB" dirty="0"/>
          </a:p>
          <a:p>
            <a:pPr marL="0" indent="0">
              <a:defRPr/>
            </a:pPr>
            <a:r>
              <a:rPr lang="en-GB" dirty="0"/>
              <a:t>Die </a:t>
            </a:r>
            <a:r>
              <a:rPr lang="en-GB" dirty="0" err="1"/>
              <a:t>Übersicht</a:t>
            </a:r>
            <a:r>
              <a:rPr lang="en-GB" dirty="0"/>
              <a:t> der </a:t>
            </a:r>
            <a:r>
              <a:rPr lang="en-GB" dirty="0" err="1"/>
              <a:t>Daten</a:t>
            </a:r>
            <a:r>
              <a:rPr lang="en-GB" dirty="0"/>
              <a:t> der </a:t>
            </a:r>
            <a:r>
              <a:rPr lang="en-GB" dirty="0" err="1"/>
              <a:t>nominalen</a:t>
            </a:r>
            <a:r>
              <a:rPr lang="en-GB" dirty="0"/>
              <a:t> </a:t>
            </a:r>
            <a:r>
              <a:rPr lang="en-GB" dirty="0" err="1"/>
              <a:t>Pluralflexion</a:t>
            </a:r>
            <a:r>
              <a:rPr lang="en-GB" dirty="0"/>
              <a:t> </a:t>
            </a:r>
            <a:r>
              <a:rPr lang="en-GB" dirty="0" err="1"/>
              <a:t>basiert</a:t>
            </a:r>
            <a:r>
              <a:rPr lang="en-GB" dirty="0"/>
              <a:t> auf </a:t>
            </a:r>
            <a:r>
              <a:rPr lang="de-DE" dirty="0"/>
              <a:t>mehreren Autoren: </a:t>
            </a:r>
            <a:r>
              <a:rPr lang="en-GB" dirty="0"/>
              <a:t>Wurzel (1970, 2003), Wiese (1996, 2009), Wegener (1999) und </a:t>
            </a:r>
            <a:r>
              <a:rPr lang="en-GB" dirty="0" err="1"/>
              <a:t>Trommer</a:t>
            </a:r>
            <a:r>
              <a:rPr lang="en-GB" dirty="0"/>
              <a:t> (2020)</a:t>
            </a:r>
            <a:r>
              <a:rPr lang="en-DE" dirty="0"/>
              <a:t> </a:t>
            </a:r>
            <a:r>
              <a:rPr lang="en-US" dirty="0"/>
              <a:t>. </a:t>
            </a:r>
          </a:p>
          <a:p>
            <a:pPr marL="0" indent="0">
              <a:defRPr/>
            </a:pPr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Generalisierungen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von </a:t>
            </a:r>
            <a:r>
              <a:rPr lang="en-US" dirty="0" err="1"/>
              <a:t>Relevanz</a:t>
            </a:r>
            <a:r>
              <a:rPr lang="en-US" dirty="0"/>
              <a:t>:</a:t>
            </a:r>
          </a:p>
          <a:p>
            <a:pPr marL="0" indent="0">
              <a:defRPr/>
            </a:pPr>
            <a:endParaRPr lang="en-US" dirty="0"/>
          </a:p>
          <a:p>
            <a:pPr lvl="0"/>
            <a:r>
              <a:rPr lang="en-GB" dirty="0" err="1"/>
              <a:t>Generalisierung</a:t>
            </a:r>
            <a:r>
              <a:rPr lang="en-GB" dirty="0"/>
              <a:t> 1</a:t>
            </a:r>
            <a:endParaRPr lang="en-DE" dirty="0"/>
          </a:p>
          <a:p>
            <a:pPr marL="0" indent="0"/>
            <a:r>
              <a:rPr lang="en-GB" dirty="0"/>
              <a:t>Die </a:t>
            </a:r>
            <a:r>
              <a:rPr lang="en-GB" dirty="0" err="1"/>
              <a:t>beste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präferierte</a:t>
            </a:r>
            <a:r>
              <a:rPr lang="en-GB" dirty="0"/>
              <a:t> </a:t>
            </a:r>
            <a:r>
              <a:rPr lang="en-GB" dirty="0" err="1"/>
              <a:t>prosodische</a:t>
            </a:r>
            <a:r>
              <a:rPr lang="en-GB" dirty="0"/>
              <a:t> Form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einsilbige</a:t>
            </a:r>
            <a:r>
              <a:rPr lang="en-GB" dirty="0"/>
              <a:t> </a:t>
            </a:r>
            <a:r>
              <a:rPr lang="en-GB" dirty="0" err="1"/>
              <a:t>nominale</a:t>
            </a:r>
            <a:r>
              <a:rPr lang="en-GB" dirty="0"/>
              <a:t> </a:t>
            </a:r>
            <a:r>
              <a:rPr lang="en-GB" dirty="0" err="1"/>
              <a:t>Stämme</a:t>
            </a:r>
            <a:r>
              <a:rPr lang="en-GB" dirty="0"/>
              <a:t> und </a:t>
            </a:r>
            <a:r>
              <a:rPr lang="en-GB" dirty="0" err="1"/>
              <a:t>trochäische</a:t>
            </a:r>
            <a:r>
              <a:rPr lang="en-GB" dirty="0"/>
              <a:t> </a:t>
            </a:r>
            <a:r>
              <a:rPr lang="en-GB" dirty="0" err="1"/>
              <a:t>zweisilbige</a:t>
            </a:r>
            <a:r>
              <a:rPr lang="en-GB" dirty="0"/>
              <a:t> </a:t>
            </a:r>
            <a:r>
              <a:rPr lang="en-GB" dirty="0" err="1"/>
              <a:t>nominale</a:t>
            </a:r>
            <a:r>
              <a:rPr lang="en-GB" dirty="0"/>
              <a:t> </a:t>
            </a:r>
            <a:r>
              <a:rPr lang="en-GB" dirty="0" err="1"/>
              <a:t>Stämme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wortfinaler</a:t>
            </a:r>
            <a:r>
              <a:rPr lang="en-GB" dirty="0"/>
              <a:t> </a:t>
            </a:r>
            <a:r>
              <a:rPr lang="en-GB" dirty="0" err="1"/>
              <a:t>Trochäus</a:t>
            </a:r>
            <a:r>
              <a:rPr lang="en-GB" dirty="0"/>
              <a:t> (Wiese 1996, 2009).</a:t>
            </a:r>
            <a:endParaRPr lang="en-DE" dirty="0"/>
          </a:p>
          <a:p>
            <a:pPr marL="0" indent="0">
              <a:defRPr/>
            </a:pPr>
            <a:endParaRPr lang="en-GB" altLang="de-DE" dirty="0"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3" name="Audio Recording 6. Dec 2020 at 15:47:52" descr="Audio Recording 6. Dec 2020 at 15:47:52">
            <a:hlinkClick r:id="" action="ppaction://media"/>
            <a:extLst>
              <a:ext uri="{FF2B5EF4-FFF2-40B4-BE49-F238E27FC236}">
                <a16:creationId xmlns:a16="http://schemas.microsoft.com/office/drawing/2014/main" id="{8F46FA28-7BF3-2F42-BDF5-CF1794BDC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1099" y="355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32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2876" y="1675072"/>
            <a:ext cx="7712923" cy="4420928"/>
          </a:xfrm>
        </p:spPr>
        <p:txBody>
          <a:bodyPr>
            <a:normAutofit/>
          </a:bodyPr>
          <a:lstStyle/>
          <a:p>
            <a:pPr marL="0" indent="0">
              <a:defRPr/>
            </a:pPr>
            <a:endParaRPr lang="en-GB" dirty="0">
              <a:solidFill>
                <a:srgbClr val="FF0000"/>
              </a:solidFill>
            </a:endParaRPr>
          </a:p>
          <a:p>
            <a:pPr marL="0" indent="0">
              <a:defRPr/>
            </a:pPr>
            <a:r>
              <a:rPr lang="en-GB" dirty="0">
                <a:solidFill>
                  <a:srgbClr val="FF0000"/>
                </a:solidFill>
              </a:rPr>
              <a:t>Bevor es </a:t>
            </a:r>
            <a:r>
              <a:rPr lang="en-GB" dirty="0" err="1">
                <a:solidFill>
                  <a:srgbClr val="FF0000"/>
                </a:solidFill>
              </a:rPr>
              <a:t>weiter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mit</a:t>
            </a:r>
            <a:r>
              <a:rPr lang="en-GB" dirty="0">
                <a:solidFill>
                  <a:srgbClr val="FF0000"/>
                </a:solidFill>
              </a:rPr>
              <a:t> der </a:t>
            </a:r>
            <a:r>
              <a:rPr lang="en-GB" dirty="0" err="1">
                <a:solidFill>
                  <a:srgbClr val="FF0000"/>
                </a:solidFill>
              </a:rPr>
              <a:t>Präsentation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geht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 err="1">
                <a:solidFill>
                  <a:srgbClr val="FF0000"/>
                </a:solidFill>
              </a:rPr>
              <a:t>versuchen</a:t>
            </a:r>
            <a:r>
              <a:rPr lang="en-GB" dirty="0">
                <a:solidFill>
                  <a:srgbClr val="FF0000"/>
                </a:solidFill>
              </a:rPr>
              <a:t> Sie so </a:t>
            </a:r>
            <a:r>
              <a:rPr lang="en-GB" dirty="0" err="1">
                <a:solidFill>
                  <a:srgbClr val="FF0000"/>
                </a:solidFill>
              </a:rPr>
              <a:t>viele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verschiedene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nominale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Pluralflexionsmorpheme</a:t>
            </a:r>
            <a:r>
              <a:rPr lang="en-GB" dirty="0">
                <a:solidFill>
                  <a:srgbClr val="FF0000"/>
                </a:solidFill>
              </a:rPr>
              <a:t> des </a:t>
            </a:r>
            <a:r>
              <a:rPr lang="en-GB" dirty="0" err="1">
                <a:solidFill>
                  <a:srgbClr val="FF0000"/>
                </a:solidFill>
              </a:rPr>
              <a:t>Deutschen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zu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finden</a:t>
            </a:r>
            <a:r>
              <a:rPr lang="en-GB" dirty="0">
                <a:solidFill>
                  <a:srgbClr val="FF0000"/>
                </a:solidFill>
              </a:rPr>
              <a:t>. Sie </a:t>
            </a:r>
            <a:r>
              <a:rPr lang="en-GB" dirty="0" err="1">
                <a:solidFill>
                  <a:srgbClr val="FF0000"/>
                </a:solidFill>
              </a:rPr>
              <a:t>sollten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eine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Liste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erstellen</a:t>
            </a:r>
            <a:r>
              <a:rPr lang="en-GB" dirty="0">
                <a:solidFill>
                  <a:srgbClr val="FF0000"/>
                </a:solidFill>
              </a:rPr>
              <a:t>, die die </a:t>
            </a:r>
            <a:r>
              <a:rPr lang="en-GB" dirty="0" err="1">
                <a:solidFill>
                  <a:srgbClr val="FF0000"/>
                </a:solidFill>
              </a:rPr>
              <a:t>Nomen</a:t>
            </a:r>
            <a:r>
              <a:rPr lang="en-GB" dirty="0">
                <a:solidFill>
                  <a:srgbClr val="FF0000"/>
                </a:solidFill>
              </a:rPr>
              <a:t> in </a:t>
            </a:r>
            <a:r>
              <a:rPr lang="en-GB" dirty="0" err="1">
                <a:solidFill>
                  <a:srgbClr val="FF0000"/>
                </a:solidFill>
              </a:rPr>
              <a:t>verschiedenen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Endungen</a:t>
            </a:r>
            <a:r>
              <a:rPr lang="en-GB" dirty="0">
                <a:solidFill>
                  <a:srgbClr val="FF0000"/>
                </a:solidFill>
              </a:rPr>
              <a:t> und in Genus </a:t>
            </a:r>
            <a:r>
              <a:rPr lang="en-GB" dirty="0" err="1">
                <a:solidFill>
                  <a:srgbClr val="FF0000"/>
                </a:solidFill>
              </a:rPr>
              <a:t>sortiert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 err="1">
                <a:solidFill>
                  <a:srgbClr val="FF0000"/>
                </a:solidFill>
              </a:rPr>
              <a:t>Hilfreich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ist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auch</a:t>
            </a:r>
            <a:r>
              <a:rPr lang="en-GB" dirty="0">
                <a:solidFill>
                  <a:srgbClr val="FF0000"/>
                </a:solidFill>
              </a:rPr>
              <a:t> die </a:t>
            </a:r>
            <a:r>
              <a:rPr lang="en-GB" dirty="0" err="1">
                <a:solidFill>
                  <a:srgbClr val="FF0000"/>
                </a:solidFill>
              </a:rPr>
              <a:t>Nomen</a:t>
            </a:r>
            <a:r>
              <a:rPr lang="en-GB" dirty="0">
                <a:solidFill>
                  <a:srgbClr val="FF0000"/>
                </a:solidFill>
              </a:rPr>
              <a:t> in </a:t>
            </a:r>
            <a:r>
              <a:rPr lang="en-GB" dirty="0" err="1">
                <a:solidFill>
                  <a:srgbClr val="FF0000"/>
                </a:solidFill>
              </a:rPr>
              <a:t>Silbenanzahl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zu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sortieren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 err="1">
                <a:solidFill>
                  <a:srgbClr val="FF0000"/>
                </a:solidFill>
              </a:rPr>
              <a:t>Lassen</a:t>
            </a:r>
            <a:r>
              <a:rPr lang="en-GB" dirty="0">
                <a:solidFill>
                  <a:srgbClr val="FF0000"/>
                </a:solidFill>
              </a:rPr>
              <a:t> Sie </a:t>
            </a:r>
            <a:r>
              <a:rPr lang="en-GB" dirty="0" err="1">
                <a:solidFill>
                  <a:srgbClr val="FF0000"/>
                </a:solidFill>
              </a:rPr>
              <a:t>irreguläre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Fälle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 err="1">
                <a:solidFill>
                  <a:srgbClr val="FF0000"/>
                </a:solidFill>
              </a:rPr>
              <a:t>wie</a:t>
            </a:r>
            <a:r>
              <a:rPr lang="en-GB" dirty="0">
                <a:solidFill>
                  <a:srgbClr val="FF0000"/>
                </a:solidFill>
              </a:rPr>
              <a:t> Atlas-</a:t>
            </a:r>
            <a:r>
              <a:rPr lang="en-GB" dirty="0" err="1">
                <a:solidFill>
                  <a:srgbClr val="FF0000"/>
                </a:solidFill>
              </a:rPr>
              <a:t>Atlanten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 err="1">
                <a:solidFill>
                  <a:srgbClr val="FF0000"/>
                </a:solidFill>
              </a:rPr>
              <a:t>zuerst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beiseite</a:t>
            </a:r>
            <a:r>
              <a:rPr lang="en-GB" dirty="0">
                <a:solidFill>
                  <a:srgbClr val="FF0000"/>
                </a:solidFill>
              </a:rPr>
              <a:t>. </a:t>
            </a:r>
          </a:p>
          <a:p>
            <a:pPr marL="0" indent="0">
              <a:defRPr/>
            </a:pPr>
            <a:r>
              <a:rPr lang="en-GB" dirty="0" err="1">
                <a:solidFill>
                  <a:srgbClr val="FF0000"/>
                </a:solidFill>
              </a:rPr>
              <a:t>Probieren</a:t>
            </a:r>
            <a:r>
              <a:rPr lang="en-GB" dirty="0">
                <a:solidFill>
                  <a:srgbClr val="FF0000"/>
                </a:solidFill>
              </a:rPr>
              <a:t> Sie </a:t>
            </a:r>
            <a:r>
              <a:rPr lang="en-GB" dirty="0" err="1">
                <a:solidFill>
                  <a:srgbClr val="FF0000"/>
                </a:solidFill>
              </a:rPr>
              <a:t>Generalisierungen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zu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formulieren</a:t>
            </a:r>
            <a:r>
              <a:rPr lang="en-GB" dirty="0">
                <a:solidFill>
                  <a:srgbClr val="FF0000"/>
                </a:solidFill>
              </a:rPr>
              <a:t>.  </a:t>
            </a:r>
          </a:p>
          <a:p>
            <a:pPr marL="0" indent="0">
              <a:defRPr/>
            </a:pPr>
            <a:endParaRPr lang="en-GB" dirty="0"/>
          </a:p>
          <a:p>
            <a:pPr marL="0" indent="0">
              <a:defRPr/>
            </a:pPr>
            <a:endParaRPr lang="en-US" dirty="0"/>
          </a:p>
          <a:p>
            <a:pPr marL="0" indent="0">
              <a:defRPr/>
            </a:pPr>
            <a:endParaRPr lang="en-US" dirty="0"/>
          </a:p>
          <a:p>
            <a:pPr marL="0" indent="0">
              <a:defRPr/>
            </a:pPr>
            <a:endParaRPr lang="en-GB" altLang="de-DE" dirty="0">
              <a:latin typeface="Palatino" pitchFamily="2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64583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12923" cy="5181600"/>
          </a:xfrm>
        </p:spPr>
        <p:txBody>
          <a:bodyPr>
            <a:noAutofit/>
          </a:bodyPr>
          <a:lstStyle/>
          <a:p>
            <a:pPr lvl="0"/>
            <a:r>
              <a:rPr lang="en-GB" dirty="0" err="1"/>
              <a:t>Pluralbildung</a:t>
            </a:r>
            <a:r>
              <a:rPr lang="en-GB" dirty="0"/>
              <a:t> in </a:t>
            </a:r>
            <a:r>
              <a:rPr lang="en-GB" dirty="0" err="1"/>
              <a:t>einsilbigen</a:t>
            </a:r>
            <a:r>
              <a:rPr lang="en-GB" dirty="0"/>
              <a:t> </a:t>
            </a:r>
            <a:r>
              <a:rPr lang="en-GB" dirty="0" err="1"/>
              <a:t>Stämmen</a:t>
            </a:r>
            <a:r>
              <a:rPr lang="en-GB" dirty="0"/>
              <a:t> (</a:t>
            </a:r>
            <a:r>
              <a:rPr lang="en-GB" dirty="0" err="1"/>
              <a:t>führt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zweilsibigem</a:t>
            </a:r>
            <a:r>
              <a:rPr lang="en-GB" dirty="0"/>
              <a:t> </a:t>
            </a:r>
            <a:r>
              <a:rPr lang="en-GB" dirty="0" err="1"/>
              <a:t>Fuß</a:t>
            </a:r>
            <a:r>
              <a:rPr lang="en-GB" dirty="0"/>
              <a:t>)</a:t>
            </a:r>
            <a:endParaRPr lang="en-DE" dirty="0"/>
          </a:p>
          <a:p>
            <a:r>
              <a:rPr lang="en-GB" dirty="0"/>
              <a:t>a. 	[</a:t>
            </a:r>
            <a:r>
              <a:rPr lang="en-DE" dirty="0"/>
              <a:t>ә</a:t>
            </a:r>
            <a:r>
              <a:rPr lang="en-GB" dirty="0"/>
              <a:t>] </a:t>
            </a:r>
            <a:r>
              <a:rPr lang="en-GB" dirty="0" err="1"/>
              <a:t>ohne</a:t>
            </a:r>
            <a:r>
              <a:rPr lang="en-GB" dirty="0"/>
              <a:t> Umlaut: </a:t>
            </a:r>
            <a:endParaRPr lang="en-DE" dirty="0"/>
          </a:p>
          <a:p>
            <a:r>
              <a:rPr lang="en-GB" dirty="0"/>
              <a:t>				</a:t>
            </a:r>
            <a:r>
              <a:rPr lang="en-DE" dirty="0"/>
              <a:t>Hund</a:t>
            </a:r>
            <a:r>
              <a:rPr lang="en-US" dirty="0"/>
              <a:t>.</a:t>
            </a:r>
            <a:r>
              <a:rPr lang="en-US" cap="small" dirty="0" err="1"/>
              <a:t>masc</a:t>
            </a:r>
            <a:r>
              <a:rPr lang="en-DE" dirty="0"/>
              <a:t>/Hund+e</a:t>
            </a:r>
          </a:p>
          <a:p>
            <a:r>
              <a:rPr lang="en-DE" dirty="0"/>
              <a:t>				Schiff</a:t>
            </a:r>
            <a:r>
              <a:rPr lang="de-DE" dirty="0"/>
              <a:t>.</a:t>
            </a:r>
            <a:r>
              <a:rPr lang="de-DE" cap="small" dirty="0" err="1"/>
              <a:t>neut</a:t>
            </a:r>
            <a:r>
              <a:rPr lang="en-DE" dirty="0"/>
              <a:t>/Schiff+e</a:t>
            </a:r>
          </a:p>
          <a:p>
            <a:r>
              <a:rPr lang="en-DE" dirty="0"/>
              <a:t>				Hai</a:t>
            </a:r>
            <a:r>
              <a:rPr lang="en-US" dirty="0"/>
              <a:t>.</a:t>
            </a:r>
            <a:r>
              <a:rPr lang="en-US" cap="small" dirty="0" err="1"/>
              <a:t>masc</a:t>
            </a:r>
            <a:r>
              <a:rPr lang="en-DE" dirty="0"/>
              <a:t>/Hai+e</a:t>
            </a:r>
          </a:p>
          <a:p>
            <a:r>
              <a:rPr lang="en-DE" dirty="0"/>
              <a:t>				Tau.</a:t>
            </a:r>
            <a:r>
              <a:rPr lang="en-DE" cap="small" dirty="0"/>
              <a:t>masc</a:t>
            </a:r>
            <a:r>
              <a:rPr lang="en-DE" dirty="0"/>
              <a:t>/Tau+e</a:t>
            </a:r>
          </a:p>
          <a:p>
            <a:r>
              <a:rPr lang="en-DE" dirty="0"/>
              <a:t>b. 	[ә] mit umlaut: </a:t>
            </a:r>
          </a:p>
          <a:p>
            <a:r>
              <a:rPr lang="en-DE" dirty="0"/>
              <a:t>				Baum.</a:t>
            </a:r>
            <a:r>
              <a:rPr lang="en-DE" cap="small" dirty="0"/>
              <a:t>masc</a:t>
            </a:r>
            <a:r>
              <a:rPr lang="en-DE" dirty="0"/>
              <a:t>/Bäum+e, </a:t>
            </a:r>
          </a:p>
          <a:p>
            <a:r>
              <a:rPr lang="en-DE" dirty="0"/>
              <a:t>				Frosch.</a:t>
            </a:r>
            <a:r>
              <a:rPr lang="en-DE" cap="small" dirty="0"/>
              <a:t>masc</a:t>
            </a:r>
            <a:r>
              <a:rPr lang="en-DE" dirty="0"/>
              <a:t> /Frösch+e</a:t>
            </a:r>
          </a:p>
          <a:p>
            <a:r>
              <a:rPr lang="en-DE" dirty="0"/>
              <a:t>				</a:t>
            </a:r>
            <a:r>
              <a:rPr lang="de-DE" dirty="0"/>
              <a:t>Tür</a:t>
            </a:r>
            <a:r>
              <a:rPr lang="en-DE" dirty="0"/>
              <a:t>.</a:t>
            </a:r>
            <a:r>
              <a:rPr lang="en-DE" cap="small" dirty="0"/>
              <a:t>fem</a:t>
            </a:r>
            <a:r>
              <a:rPr lang="de-DE" dirty="0"/>
              <a:t>/</a:t>
            </a:r>
            <a:r>
              <a:rPr lang="de-DE" dirty="0" err="1"/>
              <a:t>Tür+e</a:t>
            </a:r>
            <a:endParaRPr lang="de-DE" dirty="0"/>
          </a:p>
          <a:p>
            <a:endParaRPr lang="en-GB" dirty="0"/>
          </a:p>
          <a:p>
            <a:r>
              <a:rPr lang="en-GB" dirty="0" err="1"/>
              <a:t>Zweilsilbiger</a:t>
            </a:r>
            <a:r>
              <a:rPr lang="en-GB" dirty="0"/>
              <a:t> </a:t>
            </a:r>
            <a:r>
              <a:rPr lang="en-GB" dirty="0" err="1"/>
              <a:t>Fuß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de-DE" dirty="0"/>
              <a:t>Trochäus (starker </a:t>
            </a:r>
            <a:r>
              <a:rPr lang="de-DE" dirty="0" err="1"/>
              <a:t>Silbe+Schwasible</a:t>
            </a:r>
            <a:r>
              <a:rPr lang="de-DE" dirty="0"/>
              <a:t>)</a:t>
            </a:r>
            <a:endParaRPr lang="en-DE" dirty="0"/>
          </a:p>
          <a:p>
            <a:r>
              <a:rPr lang="de-DE" dirty="0"/>
              <a:t>					</a:t>
            </a:r>
            <a:endParaRPr lang="en-DE" dirty="0"/>
          </a:p>
        </p:txBody>
      </p:sp>
      <p:pic>
        <p:nvPicPr>
          <p:cNvPr id="6" name="Audio Recording 6. Dec 2020 at 15:49:29" descr="Audio Recording 6. Dec 2020 at 15:49:29">
            <a:hlinkClick r:id="" action="ppaction://media"/>
            <a:extLst>
              <a:ext uri="{FF2B5EF4-FFF2-40B4-BE49-F238E27FC236}">
                <a16:creationId xmlns:a16="http://schemas.microsoft.com/office/drawing/2014/main" id="{29067766-E96B-7046-A033-699A0B349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2818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94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12923" cy="5181600"/>
          </a:xfrm>
        </p:spPr>
        <p:txBody>
          <a:bodyPr>
            <a:noAutofit/>
          </a:bodyPr>
          <a:lstStyle/>
          <a:p>
            <a:r>
              <a:rPr lang="de-DE" dirty="0"/>
              <a:t>c. [</a:t>
            </a:r>
            <a:r>
              <a:rPr lang="en-DE" dirty="0"/>
              <a:t>ɐ</a:t>
            </a:r>
            <a:r>
              <a:rPr lang="de-DE" dirty="0"/>
              <a:t>] mit Umlaut</a:t>
            </a:r>
            <a:r>
              <a:rPr lang="en-DE" dirty="0"/>
              <a:t>: </a:t>
            </a:r>
          </a:p>
          <a:p>
            <a:r>
              <a:rPr lang="en-DE" dirty="0"/>
              <a:t>			Kalb</a:t>
            </a:r>
            <a:r>
              <a:rPr lang="de-DE" dirty="0"/>
              <a:t>.</a:t>
            </a:r>
            <a:r>
              <a:rPr lang="de-DE" cap="small" dirty="0" err="1"/>
              <a:t>neut</a:t>
            </a:r>
            <a:r>
              <a:rPr lang="en-DE" dirty="0"/>
              <a:t>/Kälb+er</a:t>
            </a:r>
          </a:p>
          <a:p>
            <a:r>
              <a:rPr lang="en-DE" dirty="0"/>
              <a:t>			Dorf</a:t>
            </a:r>
            <a:r>
              <a:rPr lang="de-DE" dirty="0"/>
              <a:t>.</a:t>
            </a:r>
            <a:r>
              <a:rPr lang="de-DE" cap="small" dirty="0" err="1"/>
              <a:t>neut</a:t>
            </a:r>
            <a:r>
              <a:rPr lang="en-DE" dirty="0"/>
              <a:t> /Dörf+er</a:t>
            </a:r>
          </a:p>
          <a:p>
            <a:r>
              <a:rPr lang="en-DE" dirty="0"/>
              <a:t>			Mann</a:t>
            </a:r>
            <a:r>
              <a:rPr lang="de-DE" dirty="0"/>
              <a:t>.</a:t>
            </a:r>
            <a:r>
              <a:rPr lang="de-DE" cap="small" dirty="0" err="1"/>
              <a:t>masc</a:t>
            </a:r>
            <a:r>
              <a:rPr lang="en-DE" dirty="0"/>
              <a:t>/Männ+er</a:t>
            </a:r>
            <a:r>
              <a:rPr lang="de-DE" dirty="0"/>
              <a:t> </a:t>
            </a:r>
          </a:p>
          <a:p>
            <a:r>
              <a:rPr lang="en-US" dirty="0"/>
              <a:t>d</a:t>
            </a:r>
            <a:r>
              <a:rPr lang="en-DE" dirty="0"/>
              <a:t>.</a:t>
            </a:r>
            <a:r>
              <a:rPr lang="en-US" dirty="0"/>
              <a:t> 	</a:t>
            </a:r>
            <a:r>
              <a:rPr lang="en-GB" dirty="0"/>
              <a:t>[</a:t>
            </a:r>
            <a:r>
              <a:rPr lang="en-DE" dirty="0"/>
              <a:t>ɐ</a:t>
            </a:r>
            <a:r>
              <a:rPr lang="en-GB" dirty="0"/>
              <a:t>] </a:t>
            </a:r>
            <a:r>
              <a:rPr lang="en-GB" dirty="0" err="1"/>
              <a:t>ohne</a:t>
            </a:r>
            <a:r>
              <a:rPr lang="en-GB" dirty="0"/>
              <a:t> Umlaut</a:t>
            </a:r>
            <a:r>
              <a:rPr lang="en-DE" dirty="0"/>
              <a:t>: </a:t>
            </a:r>
            <a:r>
              <a:rPr lang="en-US" dirty="0" err="1"/>
              <a:t>keiner</a:t>
            </a:r>
            <a:r>
              <a:rPr lang="en-US" dirty="0"/>
              <a:t> Fall </a:t>
            </a:r>
            <a:r>
              <a:rPr lang="en-US" dirty="0" err="1"/>
              <a:t>außer</a:t>
            </a:r>
            <a:r>
              <a:rPr lang="en-US" dirty="0"/>
              <a:t> </a:t>
            </a:r>
            <a:r>
              <a:rPr lang="en-US" dirty="0" err="1"/>
              <a:t>Wörter</a:t>
            </a:r>
            <a:r>
              <a:rPr lang="en-US" dirty="0"/>
              <a:t>, die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vorderen</a:t>
            </a:r>
            <a:r>
              <a:rPr lang="en-US" dirty="0"/>
              <a:t> </a:t>
            </a:r>
            <a:r>
              <a:rPr lang="en-US" dirty="0" err="1"/>
              <a:t>Vokal</a:t>
            </a:r>
            <a:r>
              <a:rPr lang="en-US" dirty="0"/>
              <a:t> </a:t>
            </a:r>
            <a:r>
              <a:rPr lang="en-US" dirty="0" err="1"/>
              <a:t>haben</a:t>
            </a:r>
            <a:r>
              <a:rPr lang="en-US" dirty="0"/>
              <a:t> </a:t>
            </a:r>
            <a:r>
              <a:rPr lang="en-US" dirty="0" err="1"/>
              <a:t>wie</a:t>
            </a:r>
            <a:r>
              <a:rPr lang="en-US" dirty="0"/>
              <a:t> </a:t>
            </a:r>
          </a:p>
          <a:p>
            <a:r>
              <a:rPr lang="en-US" dirty="0"/>
              <a:t>			Nest/</a:t>
            </a:r>
            <a:r>
              <a:rPr lang="en-US" dirty="0" err="1"/>
              <a:t>Nest+er</a:t>
            </a:r>
            <a:endParaRPr lang="en-DE" dirty="0"/>
          </a:p>
          <a:p>
            <a:r>
              <a:rPr lang="en-US" dirty="0"/>
              <a:t>			</a:t>
            </a:r>
            <a:r>
              <a:rPr lang="en-US" dirty="0" err="1"/>
              <a:t>Kind.</a:t>
            </a:r>
            <a:r>
              <a:rPr lang="en-US" cap="small" dirty="0" err="1"/>
              <a:t>neut</a:t>
            </a:r>
            <a:r>
              <a:rPr lang="en-US" dirty="0"/>
              <a:t>/</a:t>
            </a:r>
            <a:r>
              <a:rPr lang="en-US" dirty="0" err="1"/>
              <a:t>Kind+er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GB" dirty="0"/>
              <a:t>Suffix [</a:t>
            </a:r>
            <a:r>
              <a:rPr lang="en-US" dirty="0" err="1"/>
              <a:t>ɐ</a:t>
            </a:r>
            <a:r>
              <a:rPr lang="en-GB" dirty="0"/>
              <a:t>]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keine</a:t>
            </a:r>
            <a:r>
              <a:rPr lang="en-GB" dirty="0"/>
              <a:t> Option in </a:t>
            </a:r>
            <a:r>
              <a:rPr lang="en-GB" dirty="0" err="1"/>
              <a:t>mehrsilbigen</a:t>
            </a:r>
            <a:r>
              <a:rPr lang="en-GB" dirty="0"/>
              <a:t> </a:t>
            </a:r>
            <a:r>
              <a:rPr lang="en-GB" dirty="0" err="1"/>
              <a:t>Stämmen</a:t>
            </a:r>
            <a:r>
              <a:rPr lang="en-GB" dirty="0"/>
              <a:t>: </a:t>
            </a:r>
            <a:r>
              <a:rPr lang="en-GB" i="1" dirty="0"/>
              <a:t>Astronaut/*</a:t>
            </a:r>
            <a:r>
              <a:rPr lang="en-GB" i="1" dirty="0" err="1"/>
              <a:t>Astronauter</a:t>
            </a:r>
            <a:r>
              <a:rPr lang="en-GB" dirty="0"/>
              <a:t> </a:t>
            </a:r>
          </a:p>
          <a:p>
            <a:r>
              <a:rPr lang="en-GB" i="1" dirty="0"/>
              <a:t>		Abend/*</a:t>
            </a:r>
            <a:r>
              <a:rPr lang="en-GB" i="1" dirty="0" err="1"/>
              <a:t>Abender</a:t>
            </a:r>
            <a:r>
              <a:rPr lang="en-GB" i="1" dirty="0"/>
              <a:t>/*</a:t>
            </a:r>
            <a:r>
              <a:rPr lang="en-GB" i="1" dirty="0" err="1"/>
              <a:t>Äbender</a:t>
            </a:r>
            <a:endParaRPr lang="en-DE" dirty="0"/>
          </a:p>
          <a:p>
            <a:r>
              <a:rPr lang="en-DE" dirty="0"/>
              <a:t>	</a:t>
            </a:r>
          </a:p>
          <a:p>
            <a:r>
              <a:rPr lang="de-DE" dirty="0"/>
              <a:t>					</a:t>
            </a:r>
            <a:endParaRPr lang="en-DE" dirty="0"/>
          </a:p>
        </p:txBody>
      </p:sp>
      <p:pic>
        <p:nvPicPr>
          <p:cNvPr id="3" name="Audio Recording 6. Dec 2020 at 16:09:32" descr="Audio Recording 6. Dec 2020 at 16:09:32">
            <a:hlinkClick r:id="" action="ppaction://media"/>
            <a:extLst>
              <a:ext uri="{FF2B5EF4-FFF2-40B4-BE49-F238E27FC236}">
                <a16:creationId xmlns:a16="http://schemas.microsoft.com/office/drawing/2014/main" id="{1983766B-70E0-124E-94C7-23B5393BF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0683" y="7124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86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12923" cy="5181600"/>
          </a:xfrm>
        </p:spPr>
        <p:txBody>
          <a:bodyPr>
            <a:noAutofit/>
          </a:bodyPr>
          <a:lstStyle/>
          <a:p>
            <a:r>
              <a:rPr lang="en-US" dirty="0"/>
              <a:t>e. 	[n̩] </a:t>
            </a:r>
            <a:r>
              <a:rPr lang="en-US" dirty="0" err="1"/>
              <a:t>ohne</a:t>
            </a:r>
            <a:r>
              <a:rPr lang="en-US" dirty="0"/>
              <a:t> Umlaut: </a:t>
            </a:r>
            <a:endParaRPr lang="en-DE" dirty="0"/>
          </a:p>
          <a:p>
            <a:r>
              <a:rPr lang="en-US" dirty="0"/>
              <a:t>			Frau</a:t>
            </a:r>
            <a:r>
              <a:rPr lang="en-DE" dirty="0"/>
              <a:t>.</a:t>
            </a:r>
            <a:r>
              <a:rPr lang="en-DE" cap="small" dirty="0"/>
              <a:t>fem</a:t>
            </a:r>
            <a:r>
              <a:rPr lang="en-US" dirty="0"/>
              <a:t>/</a:t>
            </a:r>
            <a:r>
              <a:rPr lang="en-US" dirty="0" err="1"/>
              <a:t>Frau+en</a:t>
            </a:r>
            <a:r>
              <a:rPr lang="en-US" dirty="0"/>
              <a:t> 					</a:t>
            </a:r>
            <a:r>
              <a:rPr lang="en-US" dirty="0" err="1"/>
              <a:t>Ohr.</a:t>
            </a:r>
            <a:r>
              <a:rPr lang="en-US" cap="small" dirty="0" err="1"/>
              <a:t>neut</a:t>
            </a:r>
            <a:r>
              <a:rPr lang="en-US" dirty="0"/>
              <a:t>/</a:t>
            </a:r>
            <a:r>
              <a:rPr lang="en-US" dirty="0" err="1"/>
              <a:t>Ohr+en</a:t>
            </a:r>
            <a:endParaRPr lang="en-DE" dirty="0"/>
          </a:p>
          <a:p>
            <a:pPr marL="0" indent="0"/>
            <a:r>
              <a:rPr lang="en-GB" dirty="0"/>
              <a:t>f.   [</a:t>
            </a:r>
            <a:r>
              <a:rPr lang="en-US" dirty="0"/>
              <a:t>n̩</a:t>
            </a:r>
            <a:r>
              <a:rPr lang="en-GB" dirty="0"/>
              <a:t>] </a:t>
            </a:r>
            <a:r>
              <a:rPr lang="en-GB" dirty="0" err="1"/>
              <a:t>mit</a:t>
            </a:r>
            <a:r>
              <a:rPr lang="en-GB" dirty="0"/>
              <a:t> Umlaut: </a:t>
            </a:r>
            <a:r>
              <a:rPr lang="en-US" dirty="0" err="1"/>
              <a:t>keiner</a:t>
            </a:r>
            <a:r>
              <a:rPr lang="en-US" dirty="0"/>
              <a:t> Fall </a:t>
            </a:r>
            <a:r>
              <a:rPr lang="en-US" dirty="0" err="1"/>
              <a:t>außer</a:t>
            </a:r>
            <a:r>
              <a:rPr lang="en-US" dirty="0"/>
              <a:t> </a:t>
            </a:r>
            <a:r>
              <a:rPr lang="en-US" dirty="0" err="1"/>
              <a:t>Wörter</a:t>
            </a:r>
            <a:r>
              <a:rPr lang="en-US" dirty="0"/>
              <a:t> </a:t>
            </a:r>
            <a:r>
              <a:rPr lang="en-US" dirty="0" err="1"/>
              <a:t>wie</a:t>
            </a:r>
            <a:r>
              <a:rPr lang="en-US" dirty="0"/>
              <a:t> </a:t>
            </a:r>
            <a:endParaRPr lang="en-GB" dirty="0"/>
          </a:p>
          <a:p>
            <a:pPr marL="0" indent="0"/>
            <a:r>
              <a:rPr lang="en-GB" dirty="0"/>
              <a:t>	 	</a:t>
            </a:r>
            <a:r>
              <a:rPr lang="en-GB" dirty="0" err="1"/>
              <a:t>Möhre</a:t>
            </a:r>
            <a:r>
              <a:rPr lang="en-DE" dirty="0"/>
              <a:t>.</a:t>
            </a:r>
            <a:r>
              <a:rPr lang="en-DE" cap="small" dirty="0"/>
              <a:t>fem</a:t>
            </a:r>
            <a:r>
              <a:rPr lang="en-GB" dirty="0"/>
              <a:t>/</a:t>
            </a:r>
            <a:r>
              <a:rPr lang="en-GB" dirty="0" err="1"/>
              <a:t>Möhr+en</a:t>
            </a:r>
            <a:endParaRPr lang="en-DE" dirty="0"/>
          </a:p>
          <a:p>
            <a:r>
              <a:rPr lang="en-GB" dirty="0"/>
              <a:t>			</a:t>
            </a:r>
            <a:r>
              <a:rPr lang="en-GB" dirty="0" err="1"/>
              <a:t>Tür</a:t>
            </a:r>
            <a:r>
              <a:rPr lang="en-DE" dirty="0"/>
              <a:t>.</a:t>
            </a:r>
            <a:r>
              <a:rPr lang="en-DE" cap="small" dirty="0"/>
              <a:t>fem</a:t>
            </a:r>
            <a:r>
              <a:rPr lang="en-GB" dirty="0"/>
              <a:t>-</a:t>
            </a:r>
            <a:r>
              <a:rPr lang="en-GB" dirty="0" err="1"/>
              <a:t>Türe</a:t>
            </a:r>
            <a:r>
              <a:rPr lang="en-GB" dirty="0"/>
              <a:t> </a:t>
            </a:r>
            <a:r>
              <a:rPr lang="en-DE" dirty="0"/>
              <a:t>	</a:t>
            </a:r>
          </a:p>
          <a:p>
            <a:r>
              <a:rPr lang="en-US" dirty="0"/>
              <a:t>g. 	[s]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ohne</a:t>
            </a:r>
            <a:r>
              <a:rPr lang="en-US" dirty="0"/>
              <a:t> Umlaut: </a:t>
            </a:r>
            <a:endParaRPr lang="en-DE" dirty="0"/>
          </a:p>
          <a:p>
            <a:r>
              <a:rPr lang="en-US" dirty="0"/>
              <a:t>			Star/</a:t>
            </a:r>
            <a:r>
              <a:rPr lang="en-US" dirty="0" err="1"/>
              <a:t>Star+s</a:t>
            </a:r>
            <a:endParaRPr lang="en-DE" dirty="0"/>
          </a:p>
          <a:p>
            <a:r>
              <a:rPr lang="en-US" dirty="0"/>
              <a:t>			</a:t>
            </a:r>
            <a:r>
              <a:rPr lang="en-US" dirty="0" err="1"/>
              <a:t>Klo.</a:t>
            </a:r>
            <a:r>
              <a:rPr lang="en-US" cap="small" dirty="0" err="1"/>
              <a:t>neut</a:t>
            </a:r>
            <a:r>
              <a:rPr lang="en-US" dirty="0"/>
              <a:t>/</a:t>
            </a:r>
            <a:r>
              <a:rPr lang="en-US" dirty="0" err="1"/>
              <a:t>Klo+s</a:t>
            </a:r>
            <a:endParaRPr lang="en-DE" dirty="0"/>
          </a:p>
          <a:p>
            <a:r>
              <a:rPr lang="en-US" dirty="0"/>
              <a:t>			</a:t>
            </a:r>
            <a:r>
              <a:rPr lang="en-US" dirty="0" err="1"/>
              <a:t>Club.</a:t>
            </a:r>
            <a:r>
              <a:rPr lang="en-US" cap="small" dirty="0" err="1"/>
              <a:t>masc</a:t>
            </a:r>
            <a:r>
              <a:rPr lang="en-US" dirty="0"/>
              <a:t>/</a:t>
            </a:r>
            <a:r>
              <a:rPr lang="en-US" dirty="0" err="1"/>
              <a:t>Club+s</a:t>
            </a:r>
            <a:endParaRPr lang="en-DE" dirty="0"/>
          </a:p>
          <a:p>
            <a:r>
              <a:rPr lang="en-US" i="1" dirty="0"/>
              <a:t>			</a:t>
            </a:r>
            <a:r>
              <a:rPr lang="en-DE" dirty="0"/>
              <a:t>Wrack</a:t>
            </a:r>
            <a:r>
              <a:rPr lang="en-US" dirty="0"/>
              <a:t>.</a:t>
            </a:r>
            <a:r>
              <a:rPr lang="en-US" cap="small" dirty="0" err="1"/>
              <a:t>masc</a:t>
            </a:r>
            <a:r>
              <a:rPr lang="en-DE" dirty="0"/>
              <a:t>/Wrack</a:t>
            </a:r>
            <a:r>
              <a:rPr lang="en-US" dirty="0"/>
              <a:t>+</a:t>
            </a:r>
            <a:r>
              <a:rPr lang="en-DE" dirty="0"/>
              <a:t>s</a:t>
            </a:r>
          </a:p>
          <a:p>
            <a:r>
              <a:rPr lang="en-DE" dirty="0"/>
              <a:t>	</a:t>
            </a:r>
          </a:p>
          <a:p>
            <a:r>
              <a:rPr lang="de-DE" dirty="0"/>
              <a:t>					</a:t>
            </a:r>
            <a:endParaRPr lang="en-DE" dirty="0"/>
          </a:p>
        </p:txBody>
      </p:sp>
      <p:pic>
        <p:nvPicPr>
          <p:cNvPr id="2" name="Audio Recording 6. Dec 2020 at 16:11:13" descr="Audio Recording 6. Dec 2020 at 16:11:13">
            <a:hlinkClick r:id="" action="ppaction://media"/>
            <a:extLst>
              <a:ext uri="{FF2B5EF4-FFF2-40B4-BE49-F238E27FC236}">
                <a16:creationId xmlns:a16="http://schemas.microsoft.com/office/drawing/2014/main" id="{58B9097E-B97D-F740-8EC6-745038AFC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4266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30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12923" cy="5181600"/>
          </a:xfrm>
        </p:spPr>
        <p:txBody>
          <a:bodyPr>
            <a:noAutofit/>
          </a:bodyPr>
          <a:lstStyle/>
          <a:p>
            <a:pPr lvl="0"/>
            <a:r>
              <a:rPr lang="en-GB" dirty="0" err="1"/>
              <a:t>Pluralbildung</a:t>
            </a:r>
            <a:r>
              <a:rPr lang="en-GB" dirty="0"/>
              <a:t> in </a:t>
            </a:r>
            <a:r>
              <a:rPr lang="en-GB" dirty="0" err="1"/>
              <a:t>Stämmen</a:t>
            </a:r>
            <a:r>
              <a:rPr lang="en-GB" dirty="0"/>
              <a:t> </a:t>
            </a:r>
            <a:r>
              <a:rPr lang="de-DE" dirty="0"/>
              <a:t>die auf einer betonten Silbe enden</a:t>
            </a:r>
            <a:endParaRPr lang="en-DE" dirty="0"/>
          </a:p>
          <a:p>
            <a:r>
              <a:rPr lang="de-DE" dirty="0"/>
              <a:t>a</a:t>
            </a:r>
            <a:r>
              <a:rPr lang="en-DE" dirty="0"/>
              <a:t>. </a:t>
            </a:r>
            <a:r>
              <a:rPr lang="de-DE" dirty="0"/>
              <a:t>[</a:t>
            </a:r>
            <a:r>
              <a:rPr lang="en-DE" dirty="0"/>
              <a:t>ә</a:t>
            </a:r>
            <a:r>
              <a:rPr lang="de-DE" dirty="0"/>
              <a:t>]</a:t>
            </a:r>
            <a:r>
              <a:rPr lang="en-DE" dirty="0"/>
              <a:t> ohne Umlaut:  </a:t>
            </a:r>
          </a:p>
          <a:p>
            <a:r>
              <a:rPr lang="en-DE" dirty="0"/>
              <a:t>			Theolog</a:t>
            </a:r>
            <a:r>
              <a:rPr lang="de-DE" dirty="0"/>
              <a:t>.</a:t>
            </a:r>
            <a:r>
              <a:rPr lang="de-DE" cap="small" dirty="0" err="1"/>
              <a:t>masc</a:t>
            </a:r>
            <a:r>
              <a:rPr lang="en-DE" dirty="0"/>
              <a:t>/Theolog+e</a:t>
            </a:r>
          </a:p>
          <a:p>
            <a:r>
              <a:rPr lang="en-DE" dirty="0"/>
              <a:t>			Modell</a:t>
            </a:r>
            <a:r>
              <a:rPr lang="de-DE" dirty="0"/>
              <a:t>.</a:t>
            </a:r>
            <a:r>
              <a:rPr lang="de-DE" cap="small" dirty="0" err="1"/>
              <a:t>neut</a:t>
            </a:r>
            <a:r>
              <a:rPr lang="en-DE" dirty="0"/>
              <a:t>/Modell+e </a:t>
            </a:r>
          </a:p>
          <a:p>
            <a:r>
              <a:rPr lang="de-DE" dirty="0"/>
              <a:t>			</a:t>
            </a:r>
            <a:r>
              <a:rPr lang="de-DE" dirty="0" err="1"/>
              <a:t>Kompass.</a:t>
            </a:r>
            <a:r>
              <a:rPr lang="de-DE" cap="small" dirty="0" err="1"/>
              <a:t>masc</a:t>
            </a:r>
            <a:r>
              <a:rPr lang="de-DE" dirty="0"/>
              <a:t>/</a:t>
            </a:r>
            <a:r>
              <a:rPr lang="de-DE" dirty="0" err="1"/>
              <a:t>Kompass+e</a:t>
            </a:r>
            <a:endParaRPr lang="de-DE" dirty="0"/>
          </a:p>
          <a:p>
            <a:r>
              <a:rPr lang="en-DE" dirty="0"/>
              <a:t>b. </a:t>
            </a:r>
            <a:r>
              <a:rPr lang="de-DE" dirty="0"/>
              <a:t>[</a:t>
            </a:r>
            <a:r>
              <a:rPr lang="en-DE" dirty="0"/>
              <a:t>ә</a:t>
            </a:r>
            <a:r>
              <a:rPr lang="de-DE" dirty="0"/>
              <a:t>]</a:t>
            </a:r>
            <a:r>
              <a:rPr lang="en-DE" dirty="0"/>
              <a:t> mit Umlaut:	 </a:t>
            </a:r>
          </a:p>
          <a:p>
            <a:r>
              <a:rPr lang="en-DE" dirty="0"/>
              <a:t>			Kanal</a:t>
            </a:r>
            <a:r>
              <a:rPr lang="de-DE" dirty="0"/>
              <a:t>.</a:t>
            </a:r>
            <a:r>
              <a:rPr lang="de-DE" cap="small" dirty="0" err="1"/>
              <a:t>masc</a:t>
            </a:r>
            <a:r>
              <a:rPr lang="en-DE" dirty="0"/>
              <a:t>/Kanäl+e	</a:t>
            </a:r>
          </a:p>
          <a:p>
            <a:r>
              <a:rPr lang="en-US" dirty="0"/>
              <a:t>c. [</a:t>
            </a:r>
            <a:r>
              <a:rPr lang="en-DE" dirty="0"/>
              <a:t>ɐ</a:t>
            </a:r>
            <a:r>
              <a:rPr lang="en-US" dirty="0"/>
              <a:t>]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ohne</a:t>
            </a:r>
            <a:r>
              <a:rPr lang="en-US" dirty="0"/>
              <a:t> Umlaut</a:t>
            </a:r>
            <a:r>
              <a:rPr lang="en-DE" dirty="0"/>
              <a:t>:</a:t>
            </a:r>
            <a:r>
              <a:rPr lang="en-US" dirty="0"/>
              <a:t> </a:t>
            </a:r>
            <a:r>
              <a:rPr lang="de-DE" dirty="0"/>
              <a:t>keiner Fall</a:t>
            </a:r>
            <a:r>
              <a:rPr lang="en-DE" dirty="0"/>
              <a:t>				</a:t>
            </a:r>
          </a:p>
          <a:p>
            <a:r>
              <a:rPr lang="en-DE" dirty="0"/>
              <a:t>	</a:t>
            </a:r>
          </a:p>
          <a:p>
            <a:r>
              <a:rPr lang="de-DE" dirty="0"/>
              <a:t>					</a:t>
            </a:r>
            <a:endParaRPr lang="en-DE" dirty="0"/>
          </a:p>
        </p:txBody>
      </p:sp>
      <p:pic>
        <p:nvPicPr>
          <p:cNvPr id="2" name="Audio Recording 6. Dec 2020 at 16:12:16" descr="Audio Recording 6. Dec 2020 at 16:12:16">
            <a:hlinkClick r:id="" action="ppaction://media"/>
            <a:extLst>
              <a:ext uri="{FF2B5EF4-FFF2-40B4-BE49-F238E27FC236}">
                <a16:creationId xmlns:a16="http://schemas.microsoft.com/office/drawing/2014/main" id="{1917F524-C522-AB43-B899-6863162E6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7867" y="4266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26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12923" cy="5181600"/>
          </a:xfrm>
        </p:spPr>
        <p:txBody>
          <a:bodyPr>
            <a:noAutofit/>
          </a:bodyPr>
          <a:lstStyle/>
          <a:p>
            <a:r>
              <a:rPr lang="en-US" dirty="0"/>
              <a:t>d</a:t>
            </a:r>
            <a:r>
              <a:rPr lang="en-DE" dirty="0"/>
              <a:t>. </a:t>
            </a:r>
            <a:r>
              <a:rPr lang="en-US" dirty="0"/>
              <a:t>[n̩] </a:t>
            </a:r>
            <a:endParaRPr lang="en-DE" dirty="0"/>
          </a:p>
          <a:p>
            <a:r>
              <a:rPr lang="en-US" dirty="0"/>
              <a:t>		</a:t>
            </a:r>
            <a:r>
              <a:rPr lang="de-DE" dirty="0"/>
              <a:t>Operation</a:t>
            </a:r>
            <a:r>
              <a:rPr lang="en-DE" dirty="0"/>
              <a:t>.</a:t>
            </a:r>
            <a:r>
              <a:rPr lang="en-DE" cap="small" dirty="0"/>
              <a:t>fem</a:t>
            </a:r>
            <a:r>
              <a:rPr lang="en-DE" dirty="0"/>
              <a:t>/Operation+en </a:t>
            </a:r>
          </a:p>
          <a:p>
            <a:r>
              <a:rPr lang="en-DE" dirty="0"/>
              <a:t>		Student</a:t>
            </a:r>
            <a:r>
              <a:rPr lang="de-DE" dirty="0"/>
              <a:t>.</a:t>
            </a:r>
            <a:r>
              <a:rPr lang="de-DE" cap="small" dirty="0" err="1"/>
              <a:t>masc</a:t>
            </a:r>
            <a:r>
              <a:rPr lang="en-DE" dirty="0"/>
              <a:t>/Student+en </a:t>
            </a:r>
          </a:p>
          <a:p>
            <a:r>
              <a:rPr lang="en-DE" dirty="0"/>
              <a:t>		Abtei.</a:t>
            </a:r>
            <a:r>
              <a:rPr lang="en-DE" cap="small" dirty="0"/>
              <a:t>fem</a:t>
            </a:r>
            <a:r>
              <a:rPr lang="en-DE" dirty="0"/>
              <a:t>/Abtei+en </a:t>
            </a:r>
          </a:p>
          <a:p>
            <a:r>
              <a:rPr lang="de-DE" dirty="0"/>
              <a:t>		</a:t>
            </a:r>
            <a:r>
              <a:rPr lang="en-DE" dirty="0"/>
              <a:t>Ökonom</a:t>
            </a:r>
            <a:r>
              <a:rPr lang="de-DE" dirty="0"/>
              <a:t>.</a:t>
            </a:r>
            <a:r>
              <a:rPr lang="de-DE" cap="small" dirty="0" err="1"/>
              <a:t>masc</a:t>
            </a:r>
            <a:r>
              <a:rPr lang="en-DE" dirty="0"/>
              <a:t>/Ökonom+en</a:t>
            </a:r>
            <a:r>
              <a:rPr lang="de-DE" dirty="0"/>
              <a:t> </a:t>
            </a:r>
            <a:endParaRPr lang="en-DE" dirty="0"/>
          </a:p>
          <a:p>
            <a:r>
              <a:rPr lang="de-DE" dirty="0"/>
              <a:t>		</a:t>
            </a:r>
            <a:r>
              <a:rPr lang="en-DE" dirty="0"/>
              <a:t>Universität.</a:t>
            </a:r>
            <a:r>
              <a:rPr lang="en-DE" cap="small" dirty="0"/>
              <a:t>fem</a:t>
            </a:r>
            <a:r>
              <a:rPr lang="de-DE" dirty="0"/>
              <a:t>+</a:t>
            </a:r>
            <a:r>
              <a:rPr lang="en-DE" dirty="0"/>
              <a:t>en</a:t>
            </a:r>
            <a:r>
              <a:rPr lang="de-DE" dirty="0"/>
              <a:t>/</a:t>
            </a:r>
            <a:r>
              <a:rPr lang="de-DE" dirty="0" err="1"/>
              <a:t>Universität+en</a:t>
            </a:r>
            <a:endParaRPr lang="en-DE" dirty="0"/>
          </a:p>
          <a:p>
            <a:r>
              <a:rPr lang="de-DE" dirty="0"/>
              <a:t>d. [s] </a:t>
            </a:r>
            <a:endParaRPr lang="en-DE" dirty="0"/>
          </a:p>
          <a:p>
            <a:r>
              <a:rPr lang="de-DE" dirty="0"/>
              <a:t>		</a:t>
            </a:r>
            <a:r>
              <a:rPr lang="en-US" dirty="0" err="1"/>
              <a:t>Menü.</a:t>
            </a:r>
            <a:r>
              <a:rPr lang="en-US" cap="small" dirty="0" err="1"/>
              <a:t>neut</a:t>
            </a:r>
            <a:r>
              <a:rPr lang="en-US" dirty="0"/>
              <a:t>/</a:t>
            </a:r>
            <a:r>
              <a:rPr lang="en-US" dirty="0" err="1"/>
              <a:t>Menü+s</a:t>
            </a:r>
            <a:endParaRPr lang="en-DE" dirty="0"/>
          </a:p>
          <a:p>
            <a:r>
              <a:rPr lang="en-US" dirty="0"/>
              <a:t>		</a:t>
            </a:r>
            <a:r>
              <a:rPr lang="en-GB" dirty="0" err="1"/>
              <a:t>Kotelett</a:t>
            </a:r>
            <a:r>
              <a:rPr lang="en-GB" dirty="0"/>
              <a:t>/</a:t>
            </a:r>
            <a:r>
              <a:rPr lang="en-GB" dirty="0" err="1"/>
              <a:t>Kotelett+s</a:t>
            </a:r>
            <a:r>
              <a:rPr lang="en-GB" dirty="0"/>
              <a:t> ‘chop/chops’</a:t>
            </a:r>
            <a:r>
              <a:rPr lang="en-DE" dirty="0"/>
              <a:t> 				</a:t>
            </a:r>
          </a:p>
          <a:p>
            <a:r>
              <a:rPr lang="en-DE" dirty="0"/>
              <a:t>	</a:t>
            </a:r>
          </a:p>
          <a:p>
            <a:r>
              <a:rPr lang="de-DE" dirty="0"/>
              <a:t>	</a:t>
            </a:r>
            <a:r>
              <a:rPr lang="de-DE" dirty="0">
                <a:solidFill>
                  <a:srgbClr val="FF0000"/>
                </a:solidFill>
              </a:rPr>
              <a:t>Listen sie weitere Beispiele für alle Kategorien auf.</a:t>
            </a:r>
            <a:r>
              <a:rPr lang="de-DE" dirty="0"/>
              <a:t>				</a:t>
            </a:r>
            <a:endParaRPr lang="en-DE" dirty="0"/>
          </a:p>
        </p:txBody>
      </p:sp>
      <p:pic>
        <p:nvPicPr>
          <p:cNvPr id="2" name="Audio Recording 6. Dec 2020 at 16:13:14" descr="Audio Recording 6. Dec 2020 at 16:13:14">
            <a:hlinkClick r:id="" action="ppaction://media"/>
            <a:extLst>
              <a:ext uri="{FF2B5EF4-FFF2-40B4-BE49-F238E27FC236}">
                <a16:creationId xmlns:a16="http://schemas.microsoft.com/office/drawing/2014/main" id="{A700832C-9D48-7B4F-9403-0E82F042B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0561" y="4266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68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12923" cy="5181600"/>
          </a:xfrm>
        </p:spPr>
        <p:txBody>
          <a:bodyPr>
            <a:noAutofit/>
          </a:bodyPr>
          <a:lstStyle/>
          <a:p>
            <a:pPr marL="0" lvl="0" indent="0"/>
            <a:r>
              <a:rPr lang="en-GB" dirty="0" err="1"/>
              <a:t>Wörter</a:t>
            </a:r>
            <a:r>
              <a:rPr lang="en-GB" dirty="0"/>
              <a:t> die </a:t>
            </a:r>
            <a:r>
              <a:rPr lang="en-GB" dirty="0" err="1"/>
              <a:t>zeigen</a:t>
            </a:r>
            <a:r>
              <a:rPr lang="en-GB" dirty="0"/>
              <a:t>, </a:t>
            </a:r>
            <a:r>
              <a:rPr lang="en-GB" dirty="0" err="1"/>
              <a:t>dass</a:t>
            </a:r>
            <a:r>
              <a:rPr lang="en-GB" dirty="0"/>
              <a:t> die Wahl </a:t>
            </a:r>
            <a:r>
              <a:rPr lang="en-GB" dirty="0" err="1"/>
              <a:t>eines</a:t>
            </a:r>
            <a:r>
              <a:rPr lang="en-GB" dirty="0"/>
              <a:t> Suffixes oft </a:t>
            </a:r>
            <a:r>
              <a:rPr lang="en-GB" dirty="0" err="1"/>
              <a:t>arbiträr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. </a:t>
            </a:r>
            <a:r>
              <a:rPr lang="en-GB" dirty="0" err="1"/>
              <a:t>Trochäus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aber</a:t>
            </a:r>
            <a:r>
              <a:rPr lang="en-GB" dirty="0"/>
              <a:t> stets </a:t>
            </a:r>
            <a:r>
              <a:rPr lang="en-GB" dirty="0" err="1"/>
              <a:t>gebildet</a:t>
            </a:r>
            <a:r>
              <a:rPr lang="en-GB" dirty="0"/>
              <a:t> (</a:t>
            </a:r>
            <a:r>
              <a:rPr lang="en-GB" dirty="0" err="1"/>
              <a:t>außer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-s), (</a:t>
            </a:r>
            <a:r>
              <a:rPr lang="en-GB" dirty="0" err="1"/>
              <a:t>Trommer</a:t>
            </a:r>
            <a:r>
              <a:rPr lang="en-GB" dirty="0"/>
              <a:t> 2020) :</a:t>
            </a:r>
          </a:p>
          <a:p>
            <a:pPr lvl="0"/>
            <a:endParaRPr lang="en-GB" dirty="0"/>
          </a:p>
          <a:p>
            <a:pPr lvl="0"/>
            <a:r>
              <a:rPr lang="en-DE" dirty="0"/>
              <a:t>		</a:t>
            </a:r>
            <a:r>
              <a:rPr lang="en-US" dirty="0"/>
              <a:t>a. [</a:t>
            </a:r>
            <a:r>
              <a:rPr lang="en-DE" dirty="0"/>
              <a:t>ә</a:t>
            </a:r>
            <a:r>
              <a:rPr lang="en-US" dirty="0"/>
              <a:t>] </a:t>
            </a:r>
            <a:r>
              <a:rPr lang="en-DE" dirty="0"/>
              <a:t>Fett</a:t>
            </a:r>
            <a:r>
              <a:rPr lang="en-US" dirty="0"/>
              <a:t>.</a:t>
            </a:r>
            <a:r>
              <a:rPr lang="en-US" cap="small" dirty="0" err="1"/>
              <a:t>neut</a:t>
            </a:r>
            <a:r>
              <a:rPr lang="en-DE" dirty="0"/>
              <a:t> [fεt]</a:t>
            </a:r>
            <a:r>
              <a:rPr lang="en-US" dirty="0"/>
              <a:t>/</a:t>
            </a:r>
            <a:r>
              <a:rPr lang="en-DE" dirty="0"/>
              <a:t>Fett</a:t>
            </a:r>
            <a:r>
              <a:rPr lang="en-US" dirty="0"/>
              <a:t>+</a:t>
            </a:r>
            <a:r>
              <a:rPr lang="en-DE" dirty="0"/>
              <a:t>e [fε.tә] </a:t>
            </a:r>
          </a:p>
          <a:p>
            <a:pPr lvl="0"/>
            <a:r>
              <a:rPr lang="en-DE" dirty="0"/>
              <a:t>		</a:t>
            </a:r>
            <a:r>
              <a:rPr lang="de-DE" dirty="0"/>
              <a:t>b. [</a:t>
            </a:r>
            <a:r>
              <a:rPr lang="en-DE" dirty="0"/>
              <a:t>ɐ</a:t>
            </a:r>
            <a:r>
              <a:rPr lang="de-DE" dirty="0"/>
              <a:t>] </a:t>
            </a:r>
            <a:r>
              <a:rPr lang="en-DE" dirty="0"/>
              <a:t>Brett</a:t>
            </a:r>
            <a:r>
              <a:rPr lang="de-DE" dirty="0"/>
              <a:t>.</a:t>
            </a:r>
            <a:r>
              <a:rPr lang="de-DE" cap="small" dirty="0" err="1"/>
              <a:t>neut</a:t>
            </a:r>
            <a:r>
              <a:rPr lang="en-DE" dirty="0"/>
              <a:t> [bʁεt]</a:t>
            </a:r>
            <a:r>
              <a:rPr lang="de-DE" dirty="0"/>
              <a:t>/</a:t>
            </a:r>
            <a:r>
              <a:rPr lang="en-DE" dirty="0"/>
              <a:t>Brett</a:t>
            </a:r>
            <a:r>
              <a:rPr lang="de-DE" dirty="0"/>
              <a:t>+</a:t>
            </a:r>
            <a:r>
              <a:rPr lang="en-DE" dirty="0"/>
              <a:t>er [bʁε.t</a:t>
            </a:r>
            <a:r>
              <a:rPr lang="de-DE" dirty="0" err="1"/>
              <a:t>ɐ</a:t>
            </a:r>
            <a:r>
              <a:rPr lang="en-DE" dirty="0"/>
              <a:t>]</a:t>
            </a:r>
          </a:p>
          <a:p>
            <a:r>
              <a:rPr lang="en-DE" dirty="0"/>
              <a:t>		</a:t>
            </a:r>
            <a:r>
              <a:rPr lang="en-US" dirty="0"/>
              <a:t>c. [n̩] </a:t>
            </a:r>
            <a:r>
              <a:rPr lang="en-DE" dirty="0"/>
              <a:t>Bett</a:t>
            </a:r>
            <a:r>
              <a:rPr lang="en-US" dirty="0"/>
              <a:t>.</a:t>
            </a:r>
            <a:r>
              <a:rPr lang="en-US" cap="small" dirty="0" err="1"/>
              <a:t>neut</a:t>
            </a:r>
            <a:r>
              <a:rPr lang="en-DE" dirty="0"/>
              <a:t> [bεt]</a:t>
            </a:r>
            <a:r>
              <a:rPr lang="en-US" dirty="0"/>
              <a:t>/</a:t>
            </a:r>
            <a:r>
              <a:rPr lang="en-DE" dirty="0"/>
              <a:t>Bett</a:t>
            </a:r>
            <a:r>
              <a:rPr lang="en-US" dirty="0"/>
              <a:t>+</a:t>
            </a:r>
            <a:r>
              <a:rPr lang="en-DE" dirty="0"/>
              <a:t>en [bε.t</a:t>
            </a:r>
            <a:r>
              <a:rPr lang="en-US" dirty="0"/>
              <a:t>n̩</a:t>
            </a:r>
            <a:r>
              <a:rPr lang="en-DE" dirty="0"/>
              <a:t>]</a:t>
            </a:r>
          </a:p>
          <a:p>
            <a:r>
              <a:rPr lang="en-DE" dirty="0"/>
              <a:t>		</a:t>
            </a:r>
            <a:r>
              <a:rPr lang="en-US" dirty="0"/>
              <a:t>d. [s] </a:t>
            </a:r>
            <a:r>
              <a:rPr lang="en-US" dirty="0" err="1"/>
              <a:t>Set.</a:t>
            </a:r>
            <a:r>
              <a:rPr lang="en-US" cap="small" dirty="0" err="1"/>
              <a:t>neut</a:t>
            </a:r>
            <a:r>
              <a:rPr lang="en-US" dirty="0"/>
              <a:t> </a:t>
            </a:r>
            <a:r>
              <a:rPr lang="en-DE" dirty="0"/>
              <a:t>[</a:t>
            </a:r>
            <a:r>
              <a:rPr lang="en-US" dirty="0"/>
              <a:t>s</a:t>
            </a:r>
            <a:r>
              <a:rPr lang="en-DE" dirty="0"/>
              <a:t>ε</a:t>
            </a:r>
            <a:r>
              <a:rPr lang="en-US" dirty="0"/>
              <a:t>t</a:t>
            </a:r>
            <a:r>
              <a:rPr lang="en-DE" dirty="0"/>
              <a:t>]</a:t>
            </a:r>
            <a:r>
              <a:rPr lang="en-US" dirty="0"/>
              <a:t>/Sets </a:t>
            </a:r>
            <a:r>
              <a:rPr lang="en-DE" dirty="0"/>
              <a:t>[</a:t>
            </a:r>
            <a:r>
              <a:rPr lang="en-US" dirty="0"/>
              <a:t>s</a:t>
            </a:r>
            <a:r>
              <a:rPr lang="en-DE" dirty="0"/>
              <a:t>ε</a:t>
            </a:r>
            <a:r>
              <a:rPr lang="en-US" dirty="0" err="1"/>
              <a:t>ts</a:t>
            </a:r>
            <a:r>
              <a:rPr lang="en-DE" dirty="0"/>
              <a:t>]</a:t>
            </a:r>
            <a:r>
              <a:rPr lang="en-US" dirty="0"/>
              <a:t> </a:t>
            </a:r>
            <a:endParaRPr lang="en-DE" dirty="0"/>
          </a:p>
          <a:p>
            <a:r>
              <a:rPr lang="en-DE" dirty="0"/>
              <a:t>				</a:t>
            </a:r>
          </a:p>
          <a:p>
            <a:r>
              <a:rPr lang="en-DE" dirty="0"/>
              <a:t>	</a:t>
            </a:r>
          </a:p>
          <a:p>
            <a:r>
              <a:rPr lang="de-DE" dirty="0"/>
              <a:t>					</a:t>
            </a:r>
            <a:endParaRPr lang="en-DE" dirty="0"/>
          </a:p>
        </p:txBody>
      </p:sp>
      <p:pic>
        <p:nvPicPr>
          <p:cNvPr id="5" name="Audio Recording 6. Dec 2020 at 16:14:14" descr="Audio Recording 6. Dec 2020 at 16:14:14">
            <a:hlinkClick r:id="" action="ppaction://media"/>
            <a:extLst>
              <a:ext uri="{FF2B5EF4-FFF2-40B4-BE49-F238E27FC236}">
                <a16:creationId xmlns:a16="http://schemas.microsoft.com/office/drawing/2014/main" id="{50B13F2F-1118-D545-B9D4-9333EA2B0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0683" y="3822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68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12923" cy="5181600"/>
          </a:xfrm>
        </p:spPr>
        <p:txBody>
          <a:bodyPr>
            <a:noAutofit/>
          </a:bodyPr>
          <a:lstStyle/>
          <a:p>
            <a:pPr lvl="0"/>
            <a:r>
              <a:rPr lang="en-GB" dirty="0" err="1"/>
              <a:t>Pluralbildung</a:t>
            </a:r>
            <a:r>
              <a:rPr lang="en-GB" dirty="0"/>
              <a:t> in </a:t>
            </a:r>
            <a:r>
              <a:rPr lang="en-GB" dirty="0" err="1"/>
              <a:t>zweisilbigen</a:t>
            </a:r>
            <a:r>
              <a:rPr lang="en-GB" dirty="0"/>
              <a:t> </a:t>
            </a:r>
            <a:r>
              <a:rPr lang="en-GB" dirty="0" err="1"/>
              <a:t>Stämmen</a:t>
            </a:r>
            <a:endParaRPr lang="en-DE" dirty="0"/>
          </a:p>
          <a:p>
            <a:r>
              <a:rPr lang="en-GB" dirty="0"/>
              <a:t>a</a:t>
            </a:r>
            <a:r>
              <a:rPr lang="en-DE" dirty="0"/>
              <a:t>. </a:t>
            </a:r>
            <a:r>
              <a:rPr lang="en-GB" dirty="0"/>
              <a:t>[n] </a:t>
            </a:r>
            <a:endParaRPr lang="en-DE" dirty="0"/>
          </a:p>
          <a:p>
            <a:r>
              <a:rPr lang="en-DE" dirty="0"/>
              <a:t>		</a:t>
            </a:r>
            <a:r>
              <a:rPr lang="en-US" dirty="0" err="1"/>
              <a:t>Ente</a:t>
            </a:r>
            <a:r>
              <a:rPr lang="en-DE" dirty="0"/>
              <a:t>.</a:t>
            </a:r>
            <a:r>
              <a:rPr lang="en-DE" cap="small" dirty="0"/>
              <a:t>fem</a:t>
            </a:r>
            <a:r>
              <a:rPr lang="en-DE" dirty="0"/>
              <a:t>/</a:t>
            </a:r>
            <a:r>
              <a:rPr lang="en-US" dirty="0" err="1"/>
              <a:t>Ente</a:t>
            </a:r>
            <a:r>
              <a:rPr lang="en-DE" dirty="0"/>
              <a:t>+n </a:t>
            </a:r>
          </a:p>
          <a:p>
            <a:r>
              <a:rPr lang="en-DE" dirty="0"/>
              <a:t>		Meise.</a:t>
            </a:r>
            <a:r>
              <a:rPr lang="en-DE" cap="small" dirty="0"/>
              <a:t>fem</a:t>
            </a:r>
            <a:r>
              <a:rPr lang="en-DE" dirty="0"/>
              <a:t>/Meise+n</a:t>
            </a:r>
          </a:p>
          <a:p>
            <a:r>
              <a:rPr lang="en-DE" dirty="0"/>
              <a:t>		</a:t>
            </a:r>
            <a:r>
              <a:rPr lang="de-DE" dirty="0"/>
              <a:t>Schwester</a:t>
            </a:r>
            <a:r>
              <a:rPr lang="en-DE" dirty="0"/>
              <a:t>.</a:t>
            </a:r>
            <a:r>
              <a:rPr lang="en-DE" cap="small" dirty="0"/>
              <a:t>fem</a:t>
            </a:r>
            <a:r>
              <a:rPr lang="en-DE" dirty="0"/>
              <a:t>/</a:t>
            </a:r>
            <a:r>
              <a:rPr lang="de-DE" dirty="0"/>
              <a:t>Schwester</a:t>
            </a:r>
            <a:r>
              <a:rPr lang="en-DE" dirty="0"/>
              <a:t>+n 	</a:t>
            </a:r>
          </a:p>
          <a:p>
            <a:r>
              <a:rPr lang="en-DE" dirty="0"/>
              <a:t>		</a:t>
            </a:r>
            <a:r>
              <a:rPr lang="de-DE" dirty="0" err="1"/>
              <a:t>Bauer.</a:t>
            </a:r>
            <a:r>
              <a:rPr lang="de-DE" cap="small" dirty="0" err="1"/>
              <a:t>masc</a:t>
            </a:r>
            <a:r>
              <a:rPr lang="de-DE" dirty="0"/>
              <a:t>/</a:t>
            </a:r>
            <a:r>
              <a:rPr lang="de-DE" dirty="0" err="1"/>
              <a:t>Bauer+n</a:t>
            </a:r>
            <a:r>
              <a:rPr lang="de-DE" dirty="0"/>
              <a:t> </a:t>
            </a:r>
          </a:p>
          <a:p>
            <a:r>
              <a:rPr lang="en-DE" dirty="0"/>
              <a:t>		</a:t>
            </a:r>
            <a:r>
              <a:rPr lang="en-US" dirty="0" err="1"/>
              <a:t>Amsel</a:t>
            </a:r>
            <a:r>
              <a:rPr lang="en-DE" dirty="0"/>
              <a:t>.</a:t>
            </a:r>
            <a:r>
              <a:rPr lang="en-DE" cap="small" dirty="0"/>
              <a:t>fem</a:t>
            </a:r>
            <a:r>
              <a:rPr lang="en-DE" dirty="0"/>
              <a:t>/</a:t>
            </a:r>
            <a:r>
              <a:rPr lang="en-US" dirty="0" err="1"/>
              <a:t>Amsel</a:t>
            </a:r>
            <a:r>
              <a:rPr lang="en-US" dirty="0"/>
              <a:t>+</a:t>
            </a:r>
            <a:r>
              <a:rPr lang="en-DE" dirty="0"/>
              <a:t>n</a:t>
            </a:r>
          </a:p>
          <a:p>
            <a:r>
              <a:rPr lang="en-DE" cap="small" dirty="0"/>
              <a:t>		</a:t>
            </a:r>
            <a:r>
              <a:rPr lang="en-DE" dirty="0"/>
              <a:t>Fackel.</a:t>
            </a:r>
            <a:r>
              <a:rPr lang="en-DE" cap="small" dirty="0"/>
              <a:t>fem</a:t>
            </a:r>
            <a:r>
              <a:rPr lang="en-DE" dirty="0"/>
              <a:t>/Fackel</a:t>
            </a:r>
            <a:r>
              <a:rPr lang="de-DE" dirty="0"/>
              <a:t>+</a:t>
            </a:r>
            <a:r>
              <a:rPr lang="en-DE" dirty="0"/>
              <a:t>n</a:t>
            </a:r>
          </a:p>
          <a:p>
            <a:r>
              <a:rPr lang="en-DE" dirty="0"/>
              <a:t>				</a:t>
            </a:r>
          </a:p>
          <a:p>
            <a:r>
              <a:rPr lang="en-DE" dirty="0"/>
              <a:t>	</a:t>
            </a:r>
          </a:p>
          <a:p>
            <a:r>
              <a:rPr lang="de-DE" dirty="0"/>
              <a:t>					</a:t>
            </a:r>
            <a:endParaRPr lang="en-DE" dirty="0"/>
          </a:p>
        </p:txBody>
      </p:sp>
      <p:pic>
        <p:nvPicPr>
          <p:cNvPr id="2" name="Audio Recording 6. Dec 2020 at 16:15:21" descr="Audio Recording 6. Dec 2020 at 16:15:21">
            <a:hlinkClick r:id="" action="ppaction://media"/>
            <a:extLst>
              <a:ext uri="{FF2B5EF4-FFF2-40B4-BE49-F238E27FC236}">
                <a16:creationId xmlns:a16="http://schemas.microsoft.com/office/drawing/2014/main" id="{545161D1-4C9A-D24F-A1B2-AF5BE66CE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0683" y="4266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26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Zwei besondere Fälle der Morphologie-Phonologie Schnittstelle des Deutschen: </a:t>
            </a:r>
          </a:p>
          <a:p>
            <a:pPr marL="457200" indent="-457200">
              <a:buSzPct val="100000"/>
              <a:buAutoNum type="arabicPeriod"/>
            </a:pPr>
            <a:endParaRPr lang="de-DE" dirty="0"/>
          </a:p>
          <a:p>
            <a:pPr marL="457200" indent="-457200">
              <a:buSzPct val="100000"/>
              <a:buAutoNum type="arabicPeriod"/>
            </a:pPr>
            <a:r>
              <a:rPr lang="de-DE" dirty="0"/>
              <a:t>Schwa</a:t>
            </a:r>
          </a:p>
          <a:p>
            <a:pPr marL="457200" indent="-457200">
              <a:buSzPct val="100000"/>
              <a:buAutoNum type="arabicPeriod"/>
            </a:pPr>
            <a:r>
              <a:rPr lang="de-DE" dirty="0"/>
              <a:t>Nominale Pluralflexion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6" name="Audio Recording 6. Dec 2020 at 15:30:58" descr="Audio Recording 6. Dec 2020 at 15:30:58">
            <a:hlinkClick r:id="" action="ppaction://media"/>
            <a:extLst>
              <a:ext uri="{FF2B5EF4-FFF2-40B4-BE49-F238E27FC236}">
                <a16:creationId xmlns:a16="http://schemas.microsoft.com/office/drawing/2014/main" id="{33ED737B-7540-D643-A200-10E870812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28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65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12923" cy="5181600"/>
          </a:xfrm>
        </p:spPr>
        <p:txBody>
          <a:bodyPr>
            <a:noAutofit/>
          </a:bodyPr>
          <a:lstStyle/>
          <a:p>
            <a:r>
              <a:rPr lang="en-US" dirty="0"/>
              <a:t>b</a:t>
            </a:r>
            <a:r>
              <a:rPr lang="en-DE" dirty="0"/>
              <a:t>. [s] </a:t>
            </a:r>
          </a:p>
          <a:p>
            <a:r>
              <a:rPr lang="en-DE" dirty="0"/>
              <a:t>			Auto</a:t>
            </a:r>
            <a:r>
              <a:rPr lang="en-US" dirty="0"/>
              <a:t>.</a:t>
            </a:r>
            <a:r>
              <a:rPr lang="en-US" cap="small" dirty="0" err="1"/>
              <a:t>neut</a:t>
            </a:r>
            <a:r>
              <a:rPr lang="en-DE" dirty="0"/>
              <a:t>/Auto+s 				Uhu</a:t>
            </a:r>
            <a:r>
              <a:rPr lang="en-US" dirty="0"/>
              <a:t>.</a:t>
            </a:r>
            <a:r>
              <a:rPr lang="en-US" cap="small" dirty="0" err="1"/>
              <a:t>masc</a:t>
            </a:r>
            <a:r>
              <a:rPr lang="en-DE" dirty="0"/>
              <a:t>/Uhu</a:t>
            </a:r>
            <a:r>
              <a:rPr lang="en-US" dirty="0"/>
              <a:t>+</a:t>
            </a:r>
            <a:r>
              <a:rPr lang="en-DE" dirty="0"/>
              <a:t>s 				Mutti.</a:t>
            </a:r>
            <a:r>
              <a:rPr lang="en-DE" cap="small" dirty="0"/>
              <a:t>fem</a:t>
            </a:r>
            <a:r>
              <a:rPr lang="en-DE" dirty="0"/>
              <a:t>/Mutti</a:t>
            </a:r>
            <a:r>
              <a:rPr lang="en-US" dirty="0"/>
              <a:t>+</a:t>
            </a:r>
            <a:r>
              <a:rPr lang="en-DE" dirty="0"/>
              <a:t>s</a:t>
            </a:r>
          </a:p>
          <a:p>
            <a:r>
              <a:rPr lang="en-US" dirty="0"/>
              <a:t>			</a:t>
            </a:r>
            <a:r>
              <a:rPr lang="en-US" dirty="0" err="1"/>
              <a:t>Puma.</a:t>
            </a:r>
            <a:r>
              <a:rPr lang="en-US" cap="small" dirty="0" err="1"/>
              <a:t>masc</a:t>
            </a:r>
            <a:r>
              <a:rPr lang="en-US" dirty="0"/>
              <a:t>/</a:t>
            </a:r>
            <a:r>
              <a:rPr lang="en-US" dirty="0" err="1"/>
              <a:t>Puma+s</a:t>
            </a:r>
            <a:endParaRPr lang="en-DE" dirty="0"/>
          </a:p>
          <a:p>
            <a:r>
              <a:rPr lang="en-US" dirty="0"/>
              <a:t>			</a:t>
            </a:r>
            <a:r>
              <a:rPr lang="en-US" dirty="0" err="1"/>
              <a:t>Gorilla.</a:t>
            </a:r>
            <a:r>
              <a:rPr lang="en-US" cap="small" dirty="0" err="1"/>
              <a:t>masc</a:t>
            </a:r>
            <a:r>
              <a:rPr lang="en-US" dirty="0"/>
              <a:t>/</a:t>
            </a:r>
            <a:r>
              <a:rPr lang="en-US" dirty="0" err="1"/>
              <a:t>Gorilla+s</a:t>
            </a:r>
            <a:r>
              <a:rPr lang="en-US" dirty="0"/>
              <a:t> </a:t>
            </a:r>
          </a:p>
          <a:p>
            <a:r>
              <a:rPr lang="en-GB" dirty="0"/>
              <a:t>c.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Veränderung</a:t>
            </a:r>
            <a:r>
              <a:rPr lang="en-GB" dirty="0"/>
              <a:t> (Singular und Plural </a:t>
            </a:r>
            <a:r>
              <a:rPr lang="en-GB" dirty="0" err="1"/>
              <a:t>sind</a:t>
            </a:r>
            <a:r>
              <a:rPr lang="en-GB" dirty="0"/>
              <a:t> </a:t>
            </a:r>
            <a:r>
              <a:rPr lang="en-GB" dirty="0" err="1"/>
              <a:t>identisch</a:t>
            </a:r>
            <a:r>
              <a:rPr lang="en-GB" dirty="0"/>
              <a:t>): </a:t>
            </a:r>
            <a:endParaRPr lang="en-DE" dirty="0"/>
          </a:p>
          <a:p>
            <a:r>
              <a:rPr lang="en-GB" dirty="0"/>
              <a:t>			</a:t>
            </a:r>
            <a:r>
              <a:rPr lang="en-DE" dirty="0"/>
              <a:t>Leben</a:t>
            </a:r>
            <a:r>
              <a:rPr lang="en-US" dirty="0"/>
              <a:t>.</a:t>
            </a:r>
            <a:r>
              <a:rPr lang="en-US" cap="small" dirty="0" err="1"/>
              <a:t>neut</a:t>
            </a:r>
            <a:r>
              <a:rPr lang="en-DE" dirty="0"/>
              <a:t>/Leben 				Käfer</a:t>
            </a:r>
            <a:r>
              <a:rPr lang="en-US" dirty="0"/>
              <a:t>.</a:t>
            </a:r>
            <a:r>
              <a:rPr lang="en-US" cap="small" dirty="0" err="1"/>
              <a:t>masc</a:t>
            </a:r>
            <a:r>
              <a:rPr lang="en-DE" dirty="0"/>
              <a:t>/Käfer </a:t>
            </a:r>
            <a:r>
              <a:rPr lang="en-US" dirty="0"/>
              <a:t>   </a:t>
            </a:r>
            <a:r>
              <a:rPr lang="en-DE" dirty="0"/>
              <a:t>				</a:t>
            </a:r>
          </a:p>
          <a:p>
            <a:r>
              <a:rPr lang="en-DE" dirty="0"/>
              <a:t>	</a:t>
            </a:r>
          </a:p>
          <a:p>
            <a:r>
              <a:rPr lang="de-DE" dirty="0"/>
              <a:t>					</a:t>
            </a:r>
            <a:endParaRPr lang="en-DE" dirty="0"/>
          </a:p>
        </p:txBody>
      </p:sp>
      <p:pic>
        <p:nvPicPr>
          <p:cNvPr id="2" name="Audio Recording 6. Dec 2020 at 16:16:15" descr="Audio Recording 6. Dec 2020 at 16:16:15">
            <a:hlinkClick r:id="" action="ppaction://media"/>
            <a:extLst>
              <a:ext uri="{FF2B5EF4-FFF2-40B4-BE49-F238E27FC236}">
                <a16:creationId xmlns:a16="http://schemas.microsoft.com/office/drawing/2014/main" id="{4067775A-1408-4E4F-8E31-A8C63CE44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0500" y="4266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85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12923" cy="5181600"/>
          </a:xfrm>
        </p:spPr>
        <p:txBody>
          <a:bodyPr>
            <a:noAutofit/>
          </a:bodyPr>
          <a:lstStyle/>
          <a:p>
            <a:r>
              <a:rPr lang="en-US" dirty="0"/>
              <a:t>d</a:t>
            </a:r>
            <a:r>
              <a:rPr lang="en-DE" dirty="0"/>
              <a:t>. Nur </a:t>
            </a:r>
            <a:r>
              <a:rPr lang="en-GB" dirty="0"/>
              <a:t>Umlaut</a:t>
            </a:r>
            <a:r>
              <a:rPr lang="en-DE" dirty="0"/>
              <a:t> unterscheidet S</a:t>
            </a:r>
            <a:r>
              <a:rPr lang="en-GB" dirty="0" err="1"/>
              <a:t>ingular</a:t>
            </a:r>
            <a:r>
              <a:rPr lang="en-GB" dirty="0"/>
              <a:t> und Plural: </a:t>
            </a:r>
            <a:endParaRPr lang="en-DE" dirty="0"/>
          </a:p>
          <a:p>
            <a:r>
              <a:rPr lang="en-DE" dirty="0"/>
              <a:t>				Bruder</a:t>
            </a:r>
            <a:r>
              <a:rPr lang="en-US" dirty="0"/>
              <a:t>.</a:t>
            </a:r>
            <a:r>
              <a:rPr lang="en-US" cap="small" dirty="0" err="1"/>
              <a:t>masc</a:t>
            </a:r>
            <a:r>
              <a:rPr lang="en-DE" dirty="0"/>
              <a:t>/Brüder</a:t>
            </a:r>
          </a:p>
          <a:p>
            <a:r>
              <a:rPr lang="en-DE" dirty="0"/>
              <a:t>				Vater</a:t>
            </a:r>
            <a:r>
              <a:rPr lang="en-US" dirty="0"/>
              <a:t>.</a:t>
            </a:r>
            <a:r>
              <a:rPr lang="en-US" cap="small" dirty="0" err="1"/>
              <a:t>masc</a:t>
            </a:r>
            <a:r>
              <a:rPr lang="en-DE" dirty="0"/>
              <a:t>/Väter </a:t>
            </a:r>
          </a:p>
          <a:p>
            <a:r>
              <a:rPr lang="en-US" dirty="0"/>
              <a:t>e. 	Ersatz des </a:t>
            </a:r>
            <a:r>
              <a:rPr lang="en-US" dirty="0" err="1"/>
              <a:t>finalen</a:t>
            </a:r>
            <a:r>
              <a:rPr lang="en-US" dirty="0"/>
              <a:t> Reims </a:t>
            </a:r>
            <a:r>
              <a:rPr lang="en-US" dirty="0" err="1"/>
              <a:t>durch</a:t>
            </a:r>
            <a:r>
              <a:rPr lang="en-US" dirty="0"/>
              <a:t> [n̩]</a:t>
            </a:r>
            <a:endParaRPr lang="en-DE" dirty="0"/>
          </a:p>
          <a:p>
            <a:r>
              <a:rPr lang="en-US" dirty="0"/>
              <a:t>				Arena</a:t>
            </a:r>
            <a:r>
              <a:rPr lang="en-DE" dirty="0"/>
              <a:t>.</a:t>
            </a:r>
            <a:r>
              <a:rPr lang="en-DE" cap="small" dirty="0"/>
              <a:t>fem</a:t>
            </a:r>
            <a:r>
              <a:rPr lang="en-US" dirty="0"/>
              <a:t>/</a:t>
            </a:r>
            <a:r>
              <a:rPr lang="en-US" dirty="0" err="1"/>
              <a:t>Arenen</a:t>
            </a:r>
            <a:endParaRPr lang="en-DE" dirty="0"/>
          </a:p>
          <a:p>
            <a:r>
              <a:rPr lang="en-US" dirty="0"/>
              <a:t>				</a:t>
            </a:r>
            <a:r>
              <a:rPr lang="de-DE" dirty="0"/>
              <a:t>Drama</a:t>
            </a:r>
            <a:r>
              <a:rPr lang="en-DE" dirty="0"/>
              <a:t>.</a:t>
            </a:r>
            <a:r>
              <a:rPr lang="de-DE" cap="small" dirty="0" err="1"/>
              <a:t>neut</a:t>
            </a:r>
            <a:r>
              <a:rPr lang="de-DE" dirty="0"/>
              <a:t>/Dramen</a:t>
            </a:r>
            <a:endParaRPr lang="en-DE" dirty="0"/>
          </a:p>
          <a:p>
            <a:r>
              <a:rPr lang="de-DE" dirty="0"/>
              <a:t>				</a:t>
            </a:r>
            <a:r>
              <a:rPr lang="de-DE" dirty="0" err="1"/>
              <a:t>Stádion</a:t>
            </a:r>
            <a:r>
              <a:rPr lang="de-DE" dirty="0"/>
              <a:t>/Stadien </a:t>
            </a:r>
            <a:endParaRPr lang="en-DE" dirty="0"/>
          </a:p>
          <a:p>
            <a:r>
              <a:rPr lang="de-DE" dirty="0"/>
              <a:t>				</a:t>
            </a:r>
            <a:r>
              <a:rPr lang="de-DE" dirty="0" err="1"/>
              <a:t>Spézies</a:t>
            </a:r>
            <a:r>
              <a:rPr lang="de-DE" dirty="0"/>
              <a:t>/</a:t>
            </a:r>
            <a:r>
              <a:rPr lang="de-DE" dirty="0" err="1"/>
              <a:t>Spezien</a:t>
            </a:r>
            <a:r>
              <a:rPr lang="de-DE" dirty="0"/>
              <a:t> </a:t>
            </a:r>
            <a:endParaRPr lang="en-DE" dirty="0"/>
          </a:p>
          <a:p>
            <a:r>
              <a:rPr lang="en-DE" dirty="0"/>
              <a:t>		</a:t>
            </a:r>
          </a:p>
          <a:p>
            <a:r>
              <a:rPr lang="en-DE" dirty="0"/>
              <a:t>				</a:t>
            </a:r>
          </a:p>
          <a:p>
            <a:r>
              <a:rPr lang="en-DE" dirty="0"/>
              <a:t>	</a:t>
            </a:r>
          </a:p>
          <a:p>
            <a:r>
              <a:rPr lang="de-DE" dirty="0"/>
              <a:t>					</a:t>
            </a:r>
            <a:endParaRPr lang="en-DE" dirty="0"/>
          </a:p>
        </p:txBody>
      </p:sp>
      <p:pic>
        <p:nvPicPr>
          <p:cNvPr id="2" name="Audio Recording 6. Dec 2020 at 16:18:42" descr="Audio Recording 6. Dec 2020 at 16:18:42">
            <a:hlinkClick r:id="" action="ppaction://media"/>
            <a:extLst>
              <a:ext uri="{FF2B5EF4-FFF2-40B4-BE49-F238E27FC236}">
                <a16:creationId xmlns:a16="http://schemas.microsoft.com/office/drawing/2014/main" id="{D05EBFF3-4417-0848-BA55-1C904ACA8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7867" y="2945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95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12923" cy="5181600"/>
          </a:xfrm>
        </p:spPr>
        <p:txBody>
          <a:bodyPr>
            <a:noAutofit/>
          </a:bodyPr>
          <a:lstStyle/>
          <a:p>
            <a:pPr lvl="0"/>
            <a:r>
              <a:rPr lang="en-GB" dirty="0" err="1"/>
              <a:t>Trochäische</a:t>
            </a:r>
            <a:r>
              <a:rPr lang="en-GB" dirty="0"/>
              <a:t> </a:t>
            </a:r>
            <a:r>
              <a:rPr lang="en-GB" dirty="0" err="1"/>
              <a:t>Nomen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und </a:t>
            </a:r>
            <a:r>
              <a:rPr lang="en-GB" dirty="0" err="1"/>
              <a:t>ohne</a:t>
            </a:r>
            <a:r>
              <a:rPr lang="en-GB" dirty="0"/>
              <a:t> Umlaut</a:t>
            </a:r>
            <a:endParaRPr lang="en-DE" dirty="0"/>
          </a:p>
          <a:p>
            <a:r>
              <a:rPr lang="en-DE" dirty="0"/>
              <a:t>a. Mit Umlaut</a:t>
            </a:r>
          </a:p>
          <a:p>
            <a:r>
              <a:rPr lang="en-DE" dirty="0"/>
              <a:t>	Vogel.</a:t>
            </a:r>
            <a:r>
              <a:rPr lang="en-DE" cap="small" dirty="0"/>
              <a:t>masc</a:t>
            </a:r>
            <a:r>
              <a:rPr lang="en-DE" dirty="0"/>
              <a:t>/Vögel 			</a:t>
            </a:r>
          </a:p>
          <a:p>
            <a:r>
              <a:rPr lang="en-DE" dirty="0"/>
              <a:t>	Mantel.</a:t>
            </a:r>
            <a:r>
              <a:rPr lang="en-DE" cap="small" dirty="0"/>
              <a:t>masc</a:t>
            </a:r>
            <a:r>
              <a:rPr lang="en-DE" dirty="0"/>
              <a:t>/Mäntel </a:t>
            </a:r>
          </a:p>
          <a:p>
            <a:r>
              <a:rPr lang="en-DE" dirty="0"/>
              <a:t>	Schnabel.</a:t>
            </a:r>
            <a:r>
              <a:rPr lang="en-DE" cap="small" dirty="0"/>
              <a:t>masc</a:t>
            </a:r>
            <a:r>
              <a:rPr lang="en-DE" dirty="0"/>
              <a:t>/Schnäbel 			</a:t>
            </a:r>
          </a:p>
          <a:p>
            <a:r>
              <a:rPr lang="en-DE" dirty="0"/>
              <a:t>	Kloster/Klöster 		</a:t>
            </a:r>
          </a:p>
          <a:p>
            <a:r>
              <a:rPr lang="en-DE" dirty="0"/>
              <a:t>	</a:t>
            </a:r>
            <a:r>
              <a:rPr lang="en-US" dirty="0" err="1"/>
              <a:t>Mutter.</a:t>
            </a:r>
            <a:r>
              <a:rPr lang="en-US" cap="small" dirty="0" err="1"/>
              <a:t>fem</a:t>
            </a:r>
            <a:r>
              <a:rPr lang="en-US" dirty="0"/>
              <a:t>/</a:t>
            </a:r>
            <a:r>
              <a:rPr lang="en-US" dirty="0" err="1"/>
              <a:t>Mütter</a:t>
            </a:r>
            <a:r>
              <a:rPr lang="en-US" dirty="0"/>
              <a:t> 			</a:t>
            </a:r>
          </a:p>
          <a:p>
            <a:r>
              <a:rPr lang="en-DE" dirty="0"/>
              <a:t>b. Ohne Umlaut					</a:t>
            </a:r>
          </a:p>
          <a:p>
            <a:r>
              <a:rPr lang="en-DE" dirty="0"/>
              <a:t>	Kabel.</a:t>
            </a:r>
            <a:r>
              <a:rPr lang="en-DE" cap="small" dirty="0"/>
              <a:t>neut</a:t>
            </a:r>
            <a:r>
              <a:rPr lang="en-DE" dirty="0"/>
              <a:t>/Kabel 		</a:t>
            </a:r>
          </a:p>
          <a:p>
            <a:r>
              <a:rPr lang="en-DE" dirty="0"/>
              <a:t>	Hammel.</a:t>
            </a:r>
            <a:r>
              <a:rPr lang="en-DE" cap="small" dirty="0"/>
              <a:t>masc</a:t>
            </a:r>
            <a:r>
              <a:rPr lang="en-DE" dirty="0"/>
              <a:t>/Hammel</a:t>
            </a:r>
          </a:p>
          <a:p>
            <a:r>
              <a:rPr lang="en-DE" dirty="0"/>
              <a:t>	Stapel.</a:t>
            </a:r>
            <a:r>
              <a:rPr lang="en-DE" cap="small" dirty="0"/>
              <a:t>masc</a:t>
            </a:r>
            <a:r>
              <a:rPr lang="en-US" dirty="0"/>
              <a:t>/</a:t>
            </a:r>
            <a:r>
              <a:rPr lang="en-DE" dirty="0"/>
              <a:t>Stapel</a:t>
            </a:r>
          </a:p>
          <a:p>
            <a:r>
              <a:rPr lang="en-DE" dirty="0"/>
              <a:t>	</a:t>
            </a:r>
            <a:r>
              <a:rPr lang="de-DE" dirty="0"/>
              <a:t>Fahrer</a:t>
            </a:r>
            <a:r>
              <a:rPr lang="en-DE" dirty="0"/>
              <a:t>.</a:t>
            </a:r>
            <a:r>
              <a:rPr lang="en-DE" cap="small" dirty="0"/>
              <a:t>masc</a:t>
            </a:r>
            <a:r>
              <a:rPr lang="de-DE" dirty="0"/>
              <a:t>/Fahrer </a:t>
            </a:r>
            <a:r>
              <a:rPr lang="en-DE" dirty="0"/>
              <a:t>		</a:t>
            </a:r>
          </a:p>
          <a:p>
            <a:r>
              <a:rPr lang="en-DE" dirty="0"/>
              <a:t>				</a:t>
            </a:r>
          </a:p>
          <a:p>
            <a:r>
              <a:rPr lang="en-DE" dirty="0"/>
              <a:t>	</a:t>
            </a:r>
          </a:p>
          <a:p>
            <a:r>
              <a:rPr lang="de-DE" dirty="0"/>
              <a:t>					</a:t>
            </a:r>
            <a:endParaRPr lang="en-DE" dirty="0"/>
          </a:p>
        </p:txBody>
      </p:sp>
      <p:pic>
        <p:nvPicPr>
          <p:cNvPr id="2" name="Audio Recording 6. Dec 2020 at 16:19:39" descr="Audio Recording 6. Dec 2020 at 16:19:39">
            <a:hlinkClick r:id="" action="ppaction://media"/>
            <a:extLst>
              <a:ext uri="{FF2B5EF4-FFF2-40B4-BE49-F238E27FC236}">
                <a16:creationId xmlns:a16="http://schemas.microsoft.com/office/drawing/2014/main" id="{84CD09EB-AB84-B548-83CC-C807791F8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5024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202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12923" cy="5181600"/>
          </a:xfrm>
        </p:spPr>
        <p:txBody>
          <a:bodyPr>
            <a:noAutofit/>
          </a:bodyPr>
          <a:lstStyle/>
          <a:p>
            <a:pPr marL="14288" lvl="0" indent="-14288"/>
            <a:r>
              <a:rPr lang="en-GB" dirty="0" err="1"/>
              <a:t>Fälle</a:t>
            </a:r>
            <a:r>
              <a:rPr lang="en-GB" dirty="0"/>
              <a:t> wo der Plural die </a:t>
            </a:r>
            <a:r>
              <a:rPr lang="en-GB" dirty="0" err="1"/>
              <a:t>trochäische</a:t>
            </a:r>
            <a:r>
              <a:rPr lang="en-GB" dirty="0"/>
              <a:t> Form des Singulars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beibehält</a:t>
            </a:r>
            <a:endParaRPr lang="en-DE" dirty="0"/>
          </a:p>
          <a:p>
            <a:r>
              <a:rPr lang="en-DE" dirty="0"/>
              <a:t>		a. [ә]  </a:t>
            </a:r>
          </a:p>
          <a:p>
            <a:r>
              <a:rPr lang="en-DE" dirty="0"/>
              <a:t>			Pfirsich.</a:t>
            </a:r>
            <a:r>
              <a:rPr lang="en-DE" cap="small" dirty="0"/>
              <a:t>mask</a:t>
            </a:r>
            <a:r>
              <a:rPr lang="de-DE" cap="small" dirty="0"/>
              <a:t>/</a:t>
            </a:r>
            <a:r>
              <a:rPr lang="en-DE" dirty="0"/>
              <a:t>Pfirsich+e</a:t>
            </a:r>
          </a:p>
          <a:p>
            <a:r>
              <a:rPr lang="en-DE" dirty="0"/>
              <a:t>			Abend.</a:t>
            </a:r>
            <a:r>
              <a:rPr lang="en-DE" cap="small" dirty="0"/>
              <a:t>mask</a:t>
            </a:r>
            <a:r>
              <a:rPr lang="de-DE" cap="small" dirty="0"/>
              <a:t>/</a:t>
            </a:r>
            <a:r>
              <a:rPr lang="en-DE" dirty="0"/>
              <a:t>Abend+e</a:t>
            </a:r>
            <a:r>
              <a:rPr lang="de-DE" dirty="0"/>
              <a:t> </a:t>
            </a:r>
            <a:endParaRPr lang="en-DE" dirty="0"/>
          </a:p>
          <a:p>
            <a:r>
              <a:rPr lang="de-DE" dirty="0"/>
              <a:t>			Schicksal</a:t>
            </a:r>
            <a:r>
              <a:rPr lang="en-DE" dirty="0"/>
              <a:t>.</a:t>
            </a:r>
            <a:r>
              <a:rPr lang="en-DE" cap="small" dirty="0"/>
              <a:t>neut</a:t>
            </a:r>
            <a:r>
              <a:rPr lang="de-DE" dirty="0"/>
              <a:t>/</a:t>
            </a:r>
            <a:r>
              <a:rPr lang="en-DE" dirty="0"/>
              <a:t>Schicksal+e</a:t>
            </a:r>
            <a:r>
              <a:rPr lang="de-DE" dirty="0"/>
              <a:t> 			</a:t>
            </a:r>
            <a:r>
              <a:rPr lang="de-DE" dirty="0" err="1"/>
              <a:t>Bräutigam.</a:t>
            </a:r>
            <a:r>
              <a:rPr lang="de-DE" cap="small" dirty="0" err="1"/>
              <a:t>mask</a:t>
            </a:r>
            <a:r>
              <a:rPr lang="de-DE" dirty="0"/>
              <a:t>/</a:t>
            </a:r>
            <a:r>
              <a:rPr lang="de-DE" dirty="0" err="1"/>
              <a:t>Bräutigam+e</a:t>
            </a:r>
            <a:endParaRPr lang="en-DE" dirty="0"/>
          </a:p>
          <a:p>
            <a:r>
              <a:rPr lang="en-DE" i="1" cap="small" dirty="0"/>
              <a:t>		</a:t>
            </a:r>
            <a:r>
              <a:rPr lang="de-DE" dirty="0"/>
              <a:t>b. [</a:t>
            </a:r>
            <a:r>
              <a:rPr lang="de-DE" dirty="0" err="1"/>
              <a:t>n</a:t>
            </a:r>
            <a:r>
              <a:rPr lang="de-DE" dirty="0"/>
              <a:t>̩] </a:t>
            </a:r>
            <a:endParaRPr lang="en-DE" dirty="0"/>
          </a:p>
          <a:p>
            <a:r>
              <a:rPr lang="de-DE" dirty="0"/>
              <a:t>			</a:t>
            </a:r>
            <a:r>
              <a:rPr lang="en-DE" dirty="0"/>
              <a:t>Arbeit</a:t>
            </a:r>
            <a:r>
              <a:rPr lang="de-DE" dirty="0"/>
              <a:t>.</a:t>
            </a:r>
            <a:r>
              <a:rPr lang="de-DE" cap="small" dirty="0" err="1"/>
              <a:t>fem</a:t>
            </a:r>
            <a:r>
              <a:rPr lang="en-DE" dirty="0"/>
              <a:t>/Arbeit</a:t>
            </a:r>
            <a:r>
              <a:rPr lang="de-DE" dirty="0"/>
              <a:t>+</a:t>
            </a:r>
            <a:r>
              <a:rPr lang="en-DE" dirty="0"/>
              <a:t>en</a:t>
            </a:r>
          </a:p>
          <a:p>
            <a:r>
              <a:rPr lang="de-DE" dirty="0"/>
              <a:t>			</a:t>
            </a:r>
            <a:r>
              <a:rPr lang="de-DE" dirty="0" err="1"/>
              <a:t>Predigt.</a:t>
            </a:r>
            <a:r>
              <a:rPr lang="de-DE" cap="small" dirty="0" err="1"/>
              <a:t>fem</a:t>
            </a:r>
            <a:r>
              <a:rPr lang="de-DE" dirty="0"/>
              <a:t>/</a:t>
            </a:r>
            <a:r>
              <a:rPr lang="de-DE" dirty="0" err="1"/>
              <a:t>Predigt+en</a:t>
            </a:r>
            <a:endParaRPr lang="en-DE" dirty="0"/>
          </a:p>
          <a:p>
            <a:r>
              <a:rPr lang="de-DE" i="1" dirty="0"/>
              <a:t>			</a:t>
            </a:r>
            <a:r>
              <a:rPr lang="en-US" dirty="0" err="1"/>
              <a:t>Tugend.</a:t>
            </a:r>
            <a:r>
              <a:rPr lang="en-US" cap="small" dirty="0" err="1"/>
              <a:t>fem</a:t>
            </a:r>
            <a:r>
              <a:rPr lang="en-US" dirty="0"/>
              <a:t>/</a:t>
            </a:r>
            <a:r>
              <a:rPr lang="en-US" dirty="0" err="1"/>
              <a:t>Tugend+en</a:t>
            </a:r>
            <a:endParaRPr lang="en-US" dirty="0"/>
          </a:p>
          <a:p>
            <a:r>
              <a:rPr lang="en-US" dirty="0"/>
              <a:t>			</a:t>
            </a:r>
            <a:r>
              <a:rPr lang="en-US" dirty="0" err="1"/>
              <a:t>Nachtigall</a:t>
            </a:r>
            <a:r>
              <a:rPr lang="en-US" cap="small" dirty="0" err="1"/>
              <a:t>.fem</a:t>
            </a:r>
            <a:r>
              <a:rPr lang="en-US" cap="small" dirty="0"/>
              <a:t>/</a:t>
            </a:r>
            <a:r>
              <a:rPr lang="en-US" dirty="0" err="1"/>
              <a:t>Nachtigall+en</a:t>
            </a:r>
            <a:endParaRPr lang="en-DE" dirty="0"/>
          </a:p>
          <a:p>
            <a:endParaRPr lang="en-DE" dirty="0"/>
          </a:p>
          <a:p>
            <a:r>
              <a:rPr lang="en-DE" dirty="0"/>
              <a:t>		</a:t>
            </a:r>
          </a:p>
          <a:p>
            <a:r>
              <a:rPr lang="en-DE" dirty="0"/>
              <a:t>				</a:t>
            </a:r>
          </a:p>
          <a:p>
            <a:r>
              <a:rPr lang="en-DE" dirty="0"/>
              <a:t>	</a:t>
            </a:r>
          </a:p>
          <a:p>
            <a:r>
              <a:rPr lang="de-DE" dirty="0"/>
              <a:t>					</a:t>
            </a:r>
            <a:endParaRPr lang="en-DE" dirty="0"/>
          </a:p>
        </p:txBody>
      </p:sp>
      <p:pic>
        <p:nvPicPr>
          <p:cNvPr id="2" name="Audio Recording 6. Dec 2020 at 16:22:15" descr="Audio Recording 6. Dec 2020 at 16:22:15">
            <a:hlinkClick r:id="" action="ppaction://media"/>
            <a:extLst>
              <a:ext uri="{FF2B5EF4-FFF2-40B4-BE49-F238E27FC236}">
                <a16:creationId xmlns:a16="http://schemas.microsoft.com/office/drawing/2014/main" id="{AE8390CA-00F3-A849-9169-1BDDFEC45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2912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09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12923" cy="51816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Plural von </a:t>
            </a:r>
            <a:r>
              <a:rPr lang="en-US" dirty="0" err="1"/>
              <a:t>Wörtern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Betonung</a:t>
            </a:r>
            <a:r>
              <a:rPr lang="en-US" dirty="0"/>
              <a:t> auf der Antepenultima</a:t>
            </a:r>
            <a:endParaRPr lang="en-DE" dirty="0"/>
          </a:p>
          <a:p>
            <a:r>
              <a:rPr lang="en-US" dirty="0"/>
              <a:t>		a. [s] </a:t>
            </a:r>
            <a:endParaRPr lang="en-DE" dirty="0"/>
          </a:p>
          <a:p>
            <a:r>
              <a:rPr lang="en-US" dirty="0"/>
              <a:t>			</a:t>
            </a:r>
            <a:r>
              <a:rPr lang="en-US" dirty="0" err="1"/>
              <a:t>Chamäleon+s</a:t>
            </a:r>
            <a:r>
              <a:rPr lang="en-US" dirty="0"/>
              <a:t> </a:t>
            </a:r>
            <a:endParaRPr lang="en-DE" dirty="0"/>
          </a:p>
          <a:p>
            <a:r>
              <a:rPr lang="en-US" dirty="0"/>
              <a:t>			</a:t>
            </a:r>
            <a:r>
              <a:rPr lang="en-US" dirty="0" err="1"/>
              <a:t>Kólibri</a:t>
            </a:r>
            <a:r>
              <a:rPr lang="en-US" dirty="0"/>
              <a:t>/</a:t>
            </a:r>
            <a:r>
              <a:rPr lang="en-US" dirty="0" err="1"/>
              <a:t>Kólibri+s</a:t>
            </a:r>
            <a:endParaRPr lang="en-DE" dirty="0"/>
          </a:p>
          <a:p>
            <a:r>
              <a:rPr lang="en-US" dirty="0"/>
              <a:t>		b. Ersatz des finale Reims </a:t>
            </a:r>
            <a:r>
              <a:rPr lang="en-US" dirty="0" err="1"/>
              <a:t>mit</a:t>
            </a:r>
            <a:r>
              <a:rPr lang="en-US" dirty="0"/>
              <a:t> [n̩] </a:t>
            </a:r>
            <a:r>
              <a:rPr lang="en-US" dirty="0" err="1"/>
              <a:t>oder</a:t>
            </a:r>
            <a:r>
              <a:rPr lang="en-US" dirty="0"/>
              <a:t> [a]</a:t>
            </a:r>
            <a:endParaRPr lang="en-DE" dirty="0"/>
          </a:p>
          <a:p>
            <a:r>
              <a:rPr lang="en-US" dirty="0"/>
              <a:t>			</a:t>
            </a:r>
            <a:r>
              <a:rPr lang="de-DE" dirty="0"/>
              <a:t>Individuum/Individuen</a:t>
            </a:r>
            <a:endParaRPr lang="en-DE" dirty="0"/>
          </a:p>
          <a:p>
            <a:r>
              <a:rPr lang="de-DE" dirty="0"/>
              <a:t>			Lexikon/Lexika </a:t>
            </a:r>
            <a:endParaRPr lang="en-DE" dirty="0"/>
          </a:p>
          <a:p>
            <a:r>
              <a:rPr lang="de-DE" dirty="0"/>
              <a:t>		c. </a:t>
            </a:r>
            <a:r>
              <a:rPr lang="en-DE" dirty="0"/>
              <a:t>[ә] </a:t>
            </a:r>
          </a:p>
          <a:p>
            <a:r>
              <a:rPr lang="de-DE" dirty="0"/>
              <a:t>			</a:t>
            </a:r>
            <a:r>
              <a:rPr lang="de-DE" dirty="0" err="1"/>
              <a:t>Pínguin+e</a:t>
            </a:r>
            <a:endParaRPr lang="en-DE" dirty="0"/>
          </a:p>
          <a:p>
            <a:r>
              <a:rPr lang="de-DE" dirty="0"/>
              <a:t>			</a:t>
            </a:r>
            <a:r>
              <a:rPr lang="de-DE" dirty="0" err="1"/>
              <a:t>Ózean+e</a:t>
            </a:r>
            <a:endParaRPr lang="en-DE" dirty="0"/>
          </a:p>
          <a:p>
            <a:r>
              <a:rPr lang="de-DE" dirty="0"/>
              <a:t>			</a:t>
            </a:r>
            <a:r>
              <a:rPr lang="en-US" dirty="0" err="1"/>
              <a:t>Albatross+e</a:t>
            </a:r>
            <a:endParaRPr lang="en-DE" dirty="0"/>
          </a:p>
          <a:p>
            <a:r>
              <a:rPr lang="en-US" dirty="0"/>
              <a:t>			</a:t>
            </a:r>
            <a:r>
              <a:rPr lang="en-US" dirty="0" err="1"/>
              <a:t>Exodus+e</a:t>
            </a:r>
            <a:endParaRPr lang="en-DE" dirty="0"/>
          </a:p>
          <a:p>
            <a:r>
              <a:rPr lang="en-US" dirty="0"/>
              <a:t>		d. </a:t>
            </a:r>
            <a:r>
              <a:rPr lang="en-US" dirty="0" err="1"/>
              <a:t>Pánkreas</a:t>
            </a:r>
            <a:r>
              <a:rPr lang="en-US" dirty="0"/>
              <a:t>/</a:t>
            </a:r>
            <a:r>
              <a:rPr lang="en-US" dirty="0" err="1"/>
              <a:t>áten</a:t>
            </a:r>
            <a:r>
              <a:rPr lang="en-US" dirty="0"/>
              <a:t> (</a:t>
            </a:r>
            <a:r>
              <a:rPr lang="en-US" dirty="0" err="1"/>
              <a:t>auch</a:t>
            </a:r>
            <a:r>
              <a:rPr lang="en-US" dirty="0"/>
              <a:t> Atlas/</a:t>
            </a:r>
            <a:r>
              <a:rPr lang="en-US" dirty="0" err="1"/>
              <a:t>Atlánten</a:t>
            </a:r>
            <a:r>
              <a:rPr lang="en-US" dirty="0"/>
              <a:t>)</a:t>
            </a:r>
            <a:endParaRPr lang="en-DE" dirty="0"/>
          </a:p>
          <a:p>
            <a:r>
              <a:rPr lang="en-US" dirty="0"/>
              <a:t> </a:t>
            </a:r>
            <a:endParaRPr lang="en-DE" dirty="0"/>
          </a:p>
          <a:p>
            <a:r>
              <a:rPr lang="en-DE" dirty="0"/>
              <a:t>				</a:t>
            </a:r>
          </a:p>
          <a:p>
            <a:r>
              <a:rPr lang="en-DE" dirty="0"/>
              <a:t>	</a:t>
            </a:r>
          </a:p>
          <a:p>
            <a:r>
              <a:rPr lang="de-DE" dirty="0"/>
              <a:t>					</a:t>
            </a:r>
            <a:endParaRPr lang="en-DE" dirty="0"/>
          </a:p>
        </p:txBody>
      </p:sp>
      <p:pic>
        <p:nvPicPr>
          <p:cNvPr id="2" name="Audio Recording 6. Dec 2020 at 16:23:55" descr="Audio Recording 6. Dec 2020 at 16:23:55">
            <a:hlinkClick r:id="" action="ppaction://media"/>
            <a:extLst>
              <a:ext uri="{FF2B5EF4-FFF2-40B4-BE49-F238E27FC236}">
                <a16:creationId xmlns:a16="http://schemas.microsoft.com/office/drawing/2014/main" id="{F6521CFB-4FEE-1F42-9010-27A77107C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6944" y="5473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77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12923" cy="5181600"/>
          </a:xfrm>
        </p:spPr>
        <p:txBody>
          <a:bodyPr>
            <a:noAutofit/>
          </a:bodyPr>
          <a:lstStyle/>
          <a:p>
            <a:pPr marL="14288" indent="-14288"/>
            <a:r>
              <a:rPr lang="en-US" dirty="0" err="1"/>
              <a:t>Zusammenfassung</a:t>
            </a:r>
            <a:r>
              <a:rPr lang="en-US" dirty="0"/>
              <a:t>: die </a:t>
            </a:r>
            <a:r>
              <a:rPr lang="en-US" dirty="0" err="1"/>
              <a:t>Evidenz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trochäische</a:t>
            </a:r>
            <a:r>
              <a:rPr lang="en-US" dirty="0"/>
              <a:t> </a:t>
            </a:r>
            <a:r>
              <a:rPr lang="en-US" dirty="0" err="1"/>
              <a:t>Präferenz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klar</a:t>
            </a:r>
            <a:r>
              <a:rPr lang="en-US" dirty="0"/>
              <a:t>, </a:t>
            </a:r>
            <a:r>
              <a:rPr lang="en-US" dirty="0" err="1"/>
              <a:t>aber</a:t>
            </a:r>
            <a:r>
              <a:rPr lang="en-US" dirty="0"/>
              <a:t> die Form des </a:t>
            </a:r>
            <a:r>
              <a:rPr lang="en-US" dirty="0" err="1"/>
              <a:t>Pluralsuffixes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variabel</a:t>
            </a:r>
            <a:r>
              <a:rPr lang="en-US" dirty="0"/>
              <a:t>.</a:t>
            </a:r>
          </a:p>
          <a:p>
            <a:pPr marL="14288" lvl="0" indent="-14288"/>
            <a:endParaRPr lang="en-US" dirty="0"/>
          </a:p>
          <a:p>
            <a:pPr lvl="0"/>
            <a:r>
              <a:rPr lang="en-GB" dirty="0" err="1"/>
              <a:t>Liste</a:t>
            </a:r>
            <a:r>
              <a:rPr lang="en-GB" dirty="0"/>
              <a:t> der </a:t>
            </a:r>
            <a:r>
              <a:rPr lang="en-GB" dirty="0" err="1"/>
              <a:t>Allomorphe</a:t>
            </a:r>
            <a:r>
              <a:rPr lang="en-GB" dirty="0"/>
              <a:t> des </a:t>
            </a:r>
            <a:r>
              <a:rPr lang="en-GB" dirty="0" err="1"/>
              <a:t>Pluralsuffixes</a:t>
            </a:r>
            <a:endParaRPr lang="en-DE" dirty="0"/>
          </a:p>
          <a:p>
            <a:r>
              <a:rPr lang="en-US" dirty="0"/>
              <a:t>	[n]/[n̩]</a:t>
            </a:r>
            <a:endParaRPr lang="en-DE" dirty="0"/>
          </a:p>
          <a:p>
            <a:r>
              <a:rPr lang="en-US" dirty="0"/>
              <a:t>	[</a:t>
            </a:r>
            <a:r>
              <a:rPr lang="de-DE" dirty="0" err="1"/>
              <a:t>ә</a:t>
            </a:r>
            <a:r>
              <a:rPr lang="en-US" dirty="0"/>
              <a:t>] (+ Umlaut)</a:t>
            </a:r>
            <a:endParaRPr lang="en-DE" dirty="0"/>
          </a:p>
          <a:p>
            <a:r>
              <a:rPr lang="en-US" dirty="0"/>
              <a:t>	[</a:t>
            </a:r>
            <a:r>
              <a:rPr lang="en-US" dirty="0" err="1"/>
              <a:t>ɐ</a:t>
            </a:r>
            <a:r>
              <a:rPr lang="en-US" dirty="0"/>
              <a:t>] (+ Umlaut)</a:t>
            </a:r>
            <a:endParaRPr lang="en-DE" dirty="0"/>
          </a:p>
          <a:p>
            <a:r>
              <a:rPr lang="en-US" dirty="0"/>
              <a:t>	[s]</a:t>
            </a:r>
            <a:endParaRPr lang="en-DE" dirty="0"/>
          </a:p>
          <a:p>
            <a:r>
              <a:rPr lang="en-US" dirty="0"/>
              <a:t>	</a:t>
            </a:r>
            <a:r>
              <a:rPr lang="en-US" dirty="0" err="1"/>
              <a:t>ø</a:t>
            </a:r>
            <a:r>
              <a:rPr lang="en-US" dirty="0"/>
              <a:t>   (+ Umlaut)</a:t>
            </a:r>
            <a:endParaRPr lang="en-DE" dirty="0"/>
          </a:p>
          <a:p>
            <a:pPr marL="14288" lvl="0" indent="-14288"/>
            <a:r>
              <a:rPr lang="en-DE" dirty="0"/>
              <a:t> </a:t>
            </a:r>
            <a:r>
              <a:rPr lang="en-US" dirty="0"/>
              <a:t> </a:t>
            </a:r>
            <a:endParaRPr lang="en-DE" dirty="0"/>
          </a:p>
          <a:p>
            <a:r>
              <a:rPr lang="en-DE" dirty="0"/>
              <a:t>	</a:t>
            </a:r>
            <a:r>
              <a:rPr lang="en-DE" dirty="0">
                <a:solidFill>
                  <a:srgbClr val="FF0000"/>
                </a:solidFill>
              </a:rPr>
              <a:t>Wie viele Allomorphe sind das?</a:t>
            </a:r>
            <a:r>
              <a:rPr lang="en-DE" dirty="0"/>
              <a:t>			</a:t>
            </a:r>
          </a:p>
          <a:p>
            <a:r>
              <a:rPr lang="en-DE" dirty="0"/>
              <a:t>	</a:t>
            </a:r>
          </a:p>
          <a:p>
            <a:r>
              <a:rPr lang="de-DE" dirty="0"/>
              <a:t>					</a:t>
            </a:r>
            <a:endParaRPr lang="en-DE" dirty="0"/>
          </a:p>
        </p:txBody>
      </p:sp>
      <p:pic>
        <p:nvPicPr>
          <p:cNvPr id="2" name="Audio Recording 6. Dec 2020 at 16:26:05" descr="Audio Recording 6. Dec 2020 at 16:26:05">
            <a:hlinkClick r:id="" action="ppaction://media"/>
            <a:extLst>
              <a:ext uri="{FF2B5EF4-FFF2-40B4-BE49-F238E27FC236}">
                <a16:creationId xmlns:a16="http://schemas.microsoft.com/office/drawing/2014/main" id="{CDAEBCB7-DBE2-0441-93C9-39E9BB2E9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5473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371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2876" y="1675072"/>
            <a:ext cx="7712923" cy="44209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err="1"/>
              <a:t>Generalisierung</a:t>
            </a:r>
            <a:r>
              <a:rPr lang="en-GB" dirty="0"/>
              <a:t> 2</a:t>
            </a:r>
            <a:endParaRPr lang="en-DE" dirty="0"/>
          </a:p>
          <a:p>
            <a:pPr marL="14288" indent="-14288"/>
            <a:r>
              <a:rPr lang="en-GB" dirty="0" err="1"/>
              <a:t>Nominale</a:t>
            </a:r>
            <a:r>
              <a:rPr lang="en-GB" dirty="0"/>
              <a:t> </a:t>
            </a:r>
            <a:r>
              <a:rPr lang="en-GB" dirty="0" err="1"/>
              <a:t>Stämme</a:t>
            </a:r>
            <a:r>
              <a:rPr lang="en-GB" dirty="0"/>
              <a:t>, die </a:t>
            </a:r>
            <a:r>
              <a:rPr lang="en-GB" dirty="0" err="1"/>
              <a:t>mit</a:t>
            </a:r>
            <a:r>
              <a:rPr lang="en-GB" dirty="0"/>
              <a:t> [</a:t>
            </a:r>
            <a:r>
              <a:rPr lang="en-US" dirty="0" err="1"/>
              <a:t>ɐ</a:t>
            </a:r>
            <a:r>
              <a:rPr lang="en-GB" dirty="0"/>
              <a:t>] </a:t>
            </a:r>
            <a:r>
              <a:rPr lang="en-GB" dirty="0" err="1"/>
              <a:t>enden</a:t>
            </a:r>
            <a:r>
              <a:rPr lang="en-GB" dirty="0"/>
              <a:t>, </a:t>
            </a:r>
            <a:r>
              <a:rPr lang="en-GB" dirty="0" err="1"/>
              <a:t>lösen</a:t>
            </a:r>
            <a:r>
              <a:rPr lang="en-GB" dirty="0"/>
              <a:t> Umlaut (</a:t>
            </a:r>
            <a:r>
              <a:rPr lang="en-GB" dirty="0" err="1"/>
              <a:t>wenn</a:t>
            </a:r>
            <a:r>
              <a:rPr lang="en-GB" dirty="0"/>
              <a:t> </a:t>
            </a:r>
            <a:r>
              <a:rPr lang="en-GB" dirty="0" err="1"/>
              <a:t>möglich</a:t>
            </a:r>
            <a:r>
              <a:rPr lang="en-GB" dirty="0"/>
              <a:t>) </a:t>
            </a:r>
            <a:r>
              <a:rPr lang="en-GB" dirty="0" err="1"/>
              <a:t>aus.</a:t>
            </a:r>
            <a:endParaRPr lang="en-DE" dirty="0"/>
          </a:p>
        </p:txBody>
      </p:sp>
      <p:pic>
        <p:nvPicPr>
          <p:cNvPr id="2" name="Audio Recording 6. Dec 2020 at 16:26:34" descr="Audio Recording 6. Dec 2020 at 16:26:34">
            <a:hlinkClick r:id="" action="ppaction://media"/>
            <a:extLst>
              <a:ext uri="{FF2B5EF4-FFF2-40B4-BE49-F238E27FC236}">
                <a16:creationId xmlns:a16="http://schemas.microsoft.com/office/drawing/2014/main" id="{CB82D91B-545D-6148-8A37-E9A1961CD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3692" y="5572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45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2876" y="1675072"/>
            <a:ext cx="7712923" cy="44209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err="1"/>
              <a:t>Generalisierung</a:t>
            </a:r>
            <a:r>
              <a:rPr lang="en-GB" dirty="0"/>
              <a:t> 3</a:t>
            </a:r>
            <a:endParaRPr lang="en-DE" dirty="0"/>
          </a:p>
          <a:p>
            <a:pPr marL="14288" indent="-14288"/>
            <a:r>
              <a:rPr lang="en-GB" dirty="0" err="1"/>
              <a:t>Nominale</a:t>
            </a:r>
            <a:r>
              <a:rPr lang="en-GB" dirty="0"/>
              <a:t> </a:t>
            </a:r>
            <a:r>
              <a:rPr lang="en-GB" dirty="0" err="1"/>
              <a:t>Stämme</a:t>
            </a:r>
            <a:r>
              <a:rPr lang="en-GB" dirty="0"/>
              <a:t>, die </a:t>
            </a:r>
            <a:r>
              <a:rPr lang="en-GB" dirty="0" err="1"/>
              <a:t>mit</a:t>
            </a:r>
            <a:r>
              <a:rPr lang="en-GB" dirty="0"/>
              <a:t> [</a:t>
            </a:r>
            <a:r>
              <a:rPr lang="en-DE" dirty="0"/>
              <a:t>ә</a:t>
            </a:r>
            <a:r>
              <a:rPr lang="en-GB" dirty="0"/>
              <a:t>] </a:t>
            </a:r>
            <a:r>
              <a:rPr lang="en-GB" dirty="0" err="1"/>
              <a:t>enden</a:t>
            </a:r>
            <a:r>
              <a:rPr lang="en-GB" dirty="0"/>
              <a:t>, </a:t>
            </a:r>
            <a:r>
              <a:rPr lang="en-GB" dirty="0" err="1"/>
              <a:t>nehmen</a:t>
            </a:r>
            <a:r>
              <a:rPr lang="en-GB" dirty="0"/>
              <a:t> das </a:t>
            </a:r>
            <a:r>
              <a:rPr lang="en-GB" dirty="0" err="1"/>
              <a:t>Pluralsuffix</a:t>
            </a:r>
            <a:r>
              <a:rPr lang="en-GB" dirty="0"/>
              <a:t> [n] und </a:t>
            </a:r>
            <a:r>
              <a:rPr lang="en-GB" dirty="0" err="1"/>
              <a:t>lösen</a:t>
            </a:r>
            <a:r>
              <a:rPr lang="en-GB" dirty="0"/>
              <a:t> </a:t>
            </a:r>
            <a:r>
              <a:rPr lang="en-GB" dirty="0" err="1"/>
              <a:t>keinen</a:t>
            </a:r>
            <a:r>
              <a:rPr lang="en-GB" dirty="0"/>
              <a:t> Umlaut </a:t>
            </a:r>
            <a:r>
              <a:rPr lang="en-GB" dirty="0" err="1"/>
              <a:t>aus.</a:t>
            </a:r>
            <a:endParaRPr lang="en-DE" dirty="0"/>
          </a:p>
        </p:txBody>
      </p:sp>
      <p:pic>
        <p:nvPicPr>
          <p:cNvPr id="2" name="Audio Recording 6. Dec 2020 at 16:27:59" descr="Audio Recording 6. Dec 2020 at 16:27:59">
            <a:hlinkClick r:id="" action="ppaction://media"/>
            <a:extLst>
              <a:ext uri="{FF2B5EF4-FFF2-40B4-BE49-F238E27FC236}">
                <a16:creationId xmlns:a16="http://schemas.microsoft.com/office/drawing/2014/main" id="{077F16E8-1DDF-7244-9B2E-066C104DA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6102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817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5930" y="1371600"/>
            <a:ext cx="8363270" cy="5257800"/>
          </a:xfrm>
        </p:spPr>
        <p:txBody>
          <a:bodyPr>
            <a:normAutofit/>
          </a:bodyPr>
          <a:lstStyle/>
          <a:p>
            <a:pPr lvl="0">
              <a:tabLst>
                <a:tab pos="342900" algn="l"/>
                <a:tab pos="747713" algn="l"/>
                <a:tab pos="1090613" algn="l"/>
                <a:tab pos="1504950" algn="l"/>
                <a:tab pos="1816100" algn="l"/>
                <a:tab pos="2081213" algn="l"/>
                <a:tab pos="2524125" algn="l"/>
                <a:tab pos="2878138" algn="l"/>
                <a:tab pos="3011488" algn="l"/>
                <a:tab pos="3365500" algn="l"/>
                <a:tab pos="3676650" algn="l"/>
                <a:tab pos="3941763" algn="l"/>
                <a:tab pos="4340225" algn="l"/>
                <a:tab pos="4887913" algn="l"/>
                <a:tab pos="5330825" algn="l"/>
                <a:tab pos="5375275" algn="l"/>
                <a:tab pos="5862638" algn="l"/>
                <a:tab pos="6172200" algn="l"/>
                <a:tab pos="6835775" algn="l"/>
                <a:tab pos="7146925" algn="l"/>
              </a:tabLst>
            </a:pPr>
            <a:r>
              <a:rPr lang="de-DE" dirty="0"/>
              <a:t>Minimalpaare (</a:t>
            </a:r>
            <a:r>
              <a:rPr lang="de-DE" dirty="0" err="1"/>
              <a:t>Trommer</a:t>
            </a:r>
            <a:r>
              <a:rPr lang="de-DE" dirty="0"/>
              <a:t> 20202)</a:t>
            </a:r>
            <a:endParaRPr lang="en-DE" dirty="0"/>
          </a:p>
          <a:p>
            <a:pPr>
              <a:tabLst>
                <a:tab pos="342900" algn="l"/>
                <a:tab pos="747713" algn="l"/>
                <a:tab pos="1090613" algn="l"/>
                <a:tab pos="1504950" algn="l"/>
                <a:tab pos="1816100" algn="l"/>
                <a:tab pos="2081213" algn="l"/>
                <a:tab pos="2524125" algn="l"/>
                <a:tab pos="2878138" algn="l"/>
                <a:tab pos="3011488" algn="l"/>
                <a:tab pos="3365500" algn="l"/>
                <a:tab pos="3676650" algn="l"/>
                <a:tab pos="3941763" algn="l"/>
                <a:tab pos="4208463" algn="l"/>
                <a:tab pos="4340225" algn="l"/>
                <a:tab pos="4532313" algn="l"/>
                <a:tab pos="4665663" algn="l"/>
                <a:tab pos="4887913" algn="l"/>
                <a:tab pos="5330825" algn="l"/>
                <a:tab pos="5375275" algn="l"/>
                <a:tab pos="5862638" algn="l"/>
                <a:tab pos="6172200" algn="l"/>
                <a:tab pos="6835775" algn="l"/>
                <a:tab pos="7146925" algn="l"/>
              </a:tabLst>
            </a:pPr>
            <a:r>
              <a:rPr lang="en-GB" dirty="0"/>
              <a:t>a.	 (</a:t>
            </a:r>
            <a:r>
              <a:rPr lang="en-GB" dirty="0" err="1"/>
              <a:t>Kein</a:t>
            </a:r>
            <a:r>
              <a:rPr lang="en-GB" dirty="0"/>
              <a:t> -</a:t>
            </a:r>
            <a:r>
              <a:rPr lang="en-GB" i="1" dirty="0"/>
              <a:t>n</a:t>
            </a:r>
            <a:r>
              <a:rPr lang="en-GB" dirty="0"/>
              <a:t>, </a:t>
            </a:r>
            <a:r>
              <a:rPr lang="en-GB" dirty="0" err="1"/>
              <a:t>Kein</a:t>
            </a:r>
            <a:r>
              <a:rPr lang="en-GB" dirty="0"/>
              <a:t> Umlaut)					b.	</a:t>
            </a:r>
            <a:r>
              <a:rPr lang="en-GB" dirty="0" err="1"/>
              <a:t>Mit</a:t>
            </a:r>
            <a:r>
              <a:rPr lang="en-GB" dirty="0"/>
              <a:t> Umlaut 	(</a:t>
            </a:r>
            <a:r>
              <a:rPr lang="en-GB" dirty="0" err="1"/>
              <a:t>kein</a:t>
            </a:r>
            <a:r>
              <a:rPr lang="en-GB" dirty="0"/>
              <a:t> </a:t>
            </a:r>
            <a:r>
              <a:rPr lang="en-GB" i="1" dirty="0"/>
              <a:t>-n</a:t>
            </a:r>
            <a:r>
              <a:rPr lang="en-GB" dirty="0"/>
              <a:t>)</a:t>
            </a:r>
            <a:endParaRPr lang="en-DE" dirty="0"/>
          </a:p>
          <a:p>
            <a:pPr>
              <a:tabLst>
                <a:tab pos="342900" algn="l"/>
                <a:tab pos="747713" algn="l"/>
                <a:tab pos="1090613" algn="l"/>
                <a:tab pos="1504950" algn="l"/>
                <a:tab pos="1816100" algn="l"/>
                <a:tab pos="2081213" algn="l"/>
                <a:tab pos="2524125" algn="l"/>
                <a:tab pos="2878138" algn="l"/>
                <a:tab pos="3011488" algn="l"/>
                <a:tab pos="3365500" algn="l"/>
                <a:tab pos="3676650" algn="l"/>
                <a:tab pos="3941763" algn="l"/>
                <a:tab pos="4340225" algn="l"/>
                <a:tab pos="4887913" algn="l"/>
                <a:tab pos="5330825" algn="l"/>
                <a:tab pos="5375275" algn="l"/>
                <a:tab pos="5862638" algn="l"/>
                <a:tab pos="6172200" algn="l"/>
                <a:tab pos="6835775" algn="l"/>
                <a:tab pos="7146925" algn="l"/>
              </a:tabLst>
            </a:pPr>
            <a:r>
              <a:rPr lang="en-GB" dirty="0"/>
              <a:t>	</a:t>
            </a:r>
            <a:r>
              <a:rPr lang="en-GB" dirty="0" err="1"/>
              <a:t>Fladen.</a:t>
            </a:r>
            <a:r>
              <a:rPr lang="en-GB" cap="small" dirty="0" err="1"/>
              <a:t>mask</a:t>
            </a:r>
            <a:r>
              <a:rPr lang="en-GB" dirty="0"/>
              <a:t>/</a:t>
            </a:r>
            <a:r>
              <a:rPr lang="en-GB" dirty="0" err="1"/>
              <a:t>Fladen</a:t>
            </a:r>
            <a:r>
              <a:rPr lang="en-GB" dirty="0"/>
              <a:t> 								</a:t>
            </a:r>
            <a:r>
              <a:rPr lang="en-GB" dirty="0" err="1"/>
              <a:t>Laden.</a:t>
            </a:r>
            <a:r>
              <a:rPr lang="en-GB" cap="small" dirty="0" err="1"/>
              <a:t>mask</a:t>
            </a:r>
            <a:r>
              <a:rPr lang="en-GB" dirty="0"/>
              <a:t>/</a:t>
            </a:r>
            <a:r>
              <a:rPr lang="en-GB" dirty="0" err="1"/>
              <a:t>Läden</a:t>
            </a:r>
            <a:endParaRPr lang="en-DE" dirty="0"/>
          </a:p>
          <a:p>
            <a:pPr>
              <a:tabLst>
                <a:tab pos="342900" algn="l"/>
                <a:tab pos="747713" algn="l"/>
                <a:tab pos="1090613" algn="l"/>
                <a:tab pos="1504950" algn="l"/>
                <a:tab pos="1816100" algn="l"/>
                <a:tab pos="2081213" algn="l"/>
                <a:tab pos="2524125" algn="l"/>
                <a:tab pos="2878138" algn="l"/>
                <a:tab pos="3011488" algn="l"/>
                <a:tab pos="3365500" algn="l"/>
                <a:tab pos="3676650" algn="l"/>
                <a:tab pos="3941763" algn="l"/>
                <a:tab pos="4340225" algn="l"/>
                <a:tab pos="4887913" algn="l"/>
                <a:tab pos="5330825" algn="l"/>
                <a:tab pos="5375275" algn="l"/>
                <a:tab pos="5862638" algn="l"/>
                <a:tab pos="6172200" algn="l"/>
                <a:tab pos="6835775" algn="l"/>
                <a:tab pos="7146925" algn="l"/>
              </a:tabLst>
            </a:pPr>
            <a:r>
              <a:rPr lang="en-GB" dirty="0"/>
              <a:t>	</a:t>
            </a:r>
            <a:r>
              <a:rPr lang="en-GB" dirty="0" err="1"/>
              <a:t>Laken.</a:t>
            </a:r>
            <a:r>
              <a:rPr lang="en-GB" cap="small" dirty="0" err="1"/>
              <a:t>neut</a:t>
            </a:r>
            <a:r>
              <a:rPr lang="en-GB" dirty="0"/>
              <a:t>/Laken									</a:t>
            </a:r>
            <a:r>
              <a:rPr lang="en-GB" dirty="0" err="1"/>
              <a:t>Boden.</a:t>
            </a:r>
            <a:r>
              <a:rPr lang="en-GB" cap="small" dirty="0" err="1"/>
              <a:t>mask</a:t>
            </a:r>
            <a:r>
              <a:rPr lang="en-GB" dirty="0"/>
              <a:t>/</a:t>
            </a:r>
            <a:r>
              <a:rPr lang="en-GB" dirty="0" err="1"/>
              <a:t>Böden</a:t>
            </a:r>
            <a:endParaRPr lang="en-DE" dirty="0"/>
          </a:p>
          <a:p>
            <a:pPr>
              <a:tabLst>
                <a:tab pos="342900" algn="l"/>
                <a:tab pos="747713" algn="l"/>
                <a:tab pos="1090613" algn="l"/>
                <a:tab pos="1504950" algn="l"/>
                <a:tab pos="1816100" algn="l"/>
                <a:tab pos="2081213" algn="l"/>
                <a:tab pos="2524125" algn="l"/>
                <a:tab pos="2878138" algn="l"/>
                <a:tab pos="3011488" algn="l"/>
                <a:tab pos="3365500" algn="l"/>
                <a:tab pos="3676650" algn="l"/>
                <a:tab pos="3941763" algn="l"/>
                <a:tab pos="4340225" algn="l"/>
                <a:tab pos="4887913" algn="l"/>
                <a:tab pos="5330825" algn="l"/>
                <a:tab pos="5375275" algn="l"/>
                <a:tab pos="5862638" algn="l"/>
                <a:tab pos="6172200" algn="l"/>
                <a:tab pos="6835775" algn="l"/>
                <a:tab pos="7146925" algn="l"/>
              </a:tabLst>
            </a:pPr>
            <a:r>
              <a:rPr lang="en-GB" dirty="0"/>
              <a:t>	</a:t>
            </a:r>
            <a:r>
              <a:rPr lang="en-US" dirty="0" err="1"/>
              <a:t>Orden.</a:t>
            </a:r>
            <a:r>
              <a:rPr lang="en-US" cap="small" dirty="0" err="1"/>
              <a:t>mask</a:t>
            </a:r>
            <a:r>
              <a:rPr lang="en-US" dirty="0"/>
              <a:t>/Orden  								</a:t>
            </a:r>
            <a:r>
              <a:rPr lang="en-GB" dirty="0" err="1"/>
              <a:t>Kragen.</a:t>
            </a:r>
            <a:r>
              <a:rPr lang="en-GB" cap="small" dirty="0" err="1"/>
              <a:t>mask</a:t>
            </a:r>
            <a:r>
              <a:rPr lang="en-GB" dirty="0"/>
              <a:t>/</a:t>
            </a:r>
            <a:r>
              <a:rPr lang="en-GB" dirty="0" err="1"/>
              <a:t>Krägen</a:t>
            </a:r>
            <a:endParaRPr lang="en-US" dirty="0"/>
          </a:p>
          <a:p>
            <a:pPr>
              <a:tabLst>
                <a:tab pos="342900" algn="l"/>
                <a:tab pos="747713" algn="l"/>
                <a:tab pos="1090613" algn="l"/>
                <a:tab pos="1504950" algn="l"/>
                <a:tab pos="1816100" algn="l"/>
                <a:tab pos="2081213" algn="l"/>
                <a:tab pos="2524125" algn="l"/>
                <a:tab pos="2878138" algn="l"/>
                <a:tab pos="3011488" algn="l"/>
                <a:tab pos="3365500" algn="l"/>
                <a:tab pos="3676650" algn="l"/>
                <a:tab pos="3941763" algn="l"/>
                <a:tab pos="4340225" algn="l"/>
                <a:tab pos="4887913" algn="l"/>
                <a:tab pos="5330825" algn="l"/>
                <a:tab pos="5375275" algn="l"/>
                <a:tab pos="5862638" algn="l"/>
                <a:tab pos="6172200" algn="l"/>
                <a:tab pos="6835775" algn="l"/>
                <a:tab pos="7146925" algn="l"/>
              </a:tabLst>
            </a:pPr>
            <a:r>
              <a:rPr lang="en-US" dirty="0"/>
              <a:t>	</a:t>
            </a:r>
            <a:r>
              <a:rPr lang="en-US" dirty="0" err="1"/>
              <a:t>Kuchen.</a:t>
            </a:r>
            <a:r>
              <a:rPr lang="en-US" cap="small" dirty="0" err="1"/>
              <a:t>mask</a:t>
            </a:r>
            <a:r>
              <a:rPr lang="en-US" dirty="0"/>
              <a:t>/Kuchen 							</a:t>
            </a:r>
            <a:r>
              <a:rPr lang="en-GB" dirty="0" err="1"/>
              <a:t>Ofen.</a:t>
            </a:r>
            <a:r>
              <a:rPr lang="en-GB" cap="small" dirty="0" err="1"/>
              <a:t>mask</a:t>
            </a:r>
            <a:r>
              <a:rPr lang="en-GB" dirty="0"/>
              <a:t>/</a:t>
            </a:r>
            <a:r>
              <a:rPr lang="en-GB" dirty="0" err="1"/>
              <a:t>Öfen</a:t>
            </a:r>
            <a:r>
              <a:rPr lang="en-GB" dirty="0"/>
              <a:t> </a:t>
            </a:r>
          </a:p>
          <a:p>
            <a:pPr>
              <a:tabLst>
                <a:tab pos="342900" algn="l"/>
                <a:tab pos="747713" algn="l"/>
                <a:tab pos="1090613" algn="l"/>
                <a:tab pos="1504950" algn="l"/>
                <a:tab pos="1816100" algn="l"/>
                <a:tab pos="2081213" algn="l"/>
                <a:tab pos="2524125" algn="l"/>
                <a:tab pos="2878138" algn="l"/>
                <a:tab pos="3011488" algn="l"/>
                <a:tab pos="3365500" algn="l"/>
                <a:tab pos="3676650" algn="l"/>
                <a:tab pos="3941763" algn="l"/>
                <a:tab pos="4340225" algn="l"/>
                <a:tab pos="4887913" algn="l"/>
                <a:tab pos="5330825" algn="l"/>
                <a:tab pos="5375275" algn="l"/>
                <a:tab pos="5862638" algn="l"/>
                <a:tab pos="6172200" algn="l"/>
                <a:tab pos="6835775" algn="l"/>
                <a:tab pos="7146925" algn="l"/>
              </a:tabLst>
            </a:pPr>
            <a:r>
              <a:rPr lang="en-US" dirty="0"/>
              <a:t> </a:t>
            </a:r>
            <a:endParaRPr lang="en-DE" dirty="0"/>
          </a:p>
          <a:p>
            <a:pPr>
              <a:tabLst>
                <a:tab pos="342900" algn="l"/>
                <a:tab pos="747713" algn="l"/>
                <a:tab pos="1090613" algn="l"/>
                <a:tab pos="1504950" algn="l"/>
                <a:tab pos="1816100" algn="l"/>
                <a:tab pos="2081213" algn="l"/>
                <a:tab pos="2524125" algn="l"/>
                <a:tab pos="2878138" algn="l"/>
                <a:tab pos="3011488" algn="l"/>
                <a:tab pos="3365500" algn="l"/>
                <a:tab pos="3676650" algn="l"/>
                <a:tab pos="3941763" algn="l"/>
                <a:tab pos="4340225" algn="l"/>
                <a:tab pos="4887913" algn="l"/>
                <a:tab pos="5330825" algn="l"/>
                <a:tab pos="5375275" algn="l"/>
                <a:tab pos="5862638" algn="l"/>
                <a:tab pos="6172200" algn="l"/>
                <a:tab pos="6835775" algn="l"/>
                <a:tab pos="7146925" algn="l"/>
              </a:tabLst>
            </a:pPr>
            <a:r>
              <a:rPr lang="en-GB" dirty="0"/>
              <a:t>c.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i="1" dirty="0"/>
              <a:t>-n</a:t>
            </a:r>
            <a:r>
              <a:rPr lang="en-GB" dirty="0"/>
              <a:t> , </a:t>
            </a:r>
            <a:r>
              <a:rPr lang="en-GB" dirty="0" err="1"/>
              <a:t>kein</a:t>
            </a:r>
            <a:r>
              <a:rPr lang="en-GB" dirty="0"/>
              <a:t> Umlaut						d. </a:t>
            </a:r>
            <a:r>
              <a:rPr lang="en-GB" dirty="0" err="1"/>
              <a:t>Mit</a:t>
            </a:r>
            <a:r>
              <a:rPr lang="en-GB" i="1" dirty="0"/>
              <a:t> -n </a:t>
            </a:r>
            <a:r>
              <a:rPr lang="en-GB" dirty="0"/>
              <a:t>und Umlaut</a:t>
            </a:r>
            <a:endParaRPr lang="en-DE" dirty="0"/>
          </a:p>
          <a:p>
            <a:pPr>
              <a:tabLst>
                <a:tab pos="342900" algn="l"/>
                <a:tab pos="747713" algn="l"/>
                <a:tab pos="1090613" algn="l"/>
                <a:tab pos="1504950" algn="l"/>
                <a:tab pos="1816100" algn="l"/>
                <a:tab pos="2081213" algn="l"/>
                <a:tab pos="2524125" algn="l"/>
                <a:tab pos="2878138" algn="l"/>
                <a:tab pos="3011488" algn="l"/>
                <a:tab pos="3365500" algn="l"/>
                <a:tab pos="3676650" algn="l"/>
                <a:tab pos="3941763" algn="l"/>
                <a:tab pos="4340225" algn="l"/>
                <a:tab pos="4887913" algn="l"/>
                <a:tab pos="5330825" algn="l"/>
                <a:tab pos="5375275" algn="l"/>
                <a:tab pos="5862638" algn="l"/>
                <a:tab pos="6172200" algn="l"/>
                <a:tab pos="6835775" algn="l"/>
                <a:tab pos="7146925" algn="l"/>
              </a:tabLst>
            </a:pPr>
            <a:r>
              <a:rPr lang="en-GB" dirty="0"/>
              <a:t>	</a:t>
            </a:r>
            <a:r>
              <a:rPr lang="en-GB" dirty="0" err="1"/>
              <a:t>Lade.</a:t>
            </a:r>
            <a:r>
              <a:rPr lang="en-GB" cap="small" dirty="0" err="1"/>
              <a:t>fem</a:t>
            </a:r>
            <a:r>
              <a:rPr lang="en-GB" dirty="0"/>
              <a:t>/Laden 											— 	</a:t>
            </a:r>
            <a:endParaRPr lang="en-DE" dirty="0"/>
          </a:p>
          <a:p>
            <a:pPr>
              <a:tabLst>
                <a:tab pos="342900" algn="l"/>
                <a:tab pos="747713" algn="l"/>
                <a:tab pos="1090613" algn="l"/>
                <a:tab pos="1504950" algn="l"/>
                <a:tab pos="1816100" algn="l"/>
                <a:tab pos="2081213" algn="l"/>
                <a:tab pos="2524125" algn="l"/>
                <a:tab pos="2878138" algn="l"/>
                <a:tab pos="3011488" algn="l"/>
                <a:tab pos="3365500" algn="l"/>
                <a:tab pos="3676650" algn="l"/>
                <a:tab pos="3941763" algn="l"/>
                <a:tab pos="4340225" algn="l"/>
                <a:tab pos="4887913" algn="l"/>
                <a:tab pos="5330825" algn="l"/>
                <a:tab pos="5375275" algn="l"/>
                <a:tab pos="5862638" algn="l"/>
                <a:tab pos="6172200" algn="l"/>
                <a:tab pos="6835775" algn="l"/>
                <a:tab pos="7146925" algn="l"/>
              </a:tabLst>
            </a:pPr>
            <a:r>
              <a:rPr lang="en-GB" dirty="0"/>
              <a:t>	</a:t>
            </a:r>
            <a:r>
              <a:rPr lang="en-GB" dirty="0" err="1"/>
              <a:t>Pate.</a:t>
            </a:r>
            <a:r>
              <a:rPr lang="en-GB" cap="small" dirty="0" err="1"/>
              <a:t>mask</a:t>
            </a:r>
            <a:r>
              <a:rPr lang="en-GB" dirty="0"/>
              <a:t>/Paten 										— 	</a:t>
            </a:r>
            <a:endParaRPr lang="en-DE" dirty="0"/>
          </a:p>
          <a:p>
            <a:pPr>
              <a:tabLst>
                <a:tab pos="342900" algn="l"/>
                <a:tab pos="747713" algn="l"/>
                <a:tab pos="1090613" algn="l"/>
                <a:tab pos="1504950" algn="l"/>
                <a:tab pos="1816100" algn="l"/>
                <a:tab pos="2081213" algn="l"/>
                <a:tab pos="2524125" algn="l"/>
                <a:tab pos="2878138" algn="l"/>
                <a:tab pos="3011488" algn="l"/>
                <a:tab pos="3365500" algn="l"/>
                <a:tab pos="3676650" algn="l"/>
                <a:tab pos="3941763" algn="l"/>
                <a:tab pos="4340225" algn="l"/>
                <a:tab pos="4887913" algn="l"/>
                <a:tab pos="5330825" algn="l"/>
                <a:tab pos="5375275" algn="l"/>
                <a:tab pos="5862638" algn="l"/>
                <a:tab pos="6172200" algn="l"/>
                <a:tab pos="6835775" algn="l"/>
                <a:tab pos="7146925" algn="l"/>
              </a:tabLst>
            </a:pPr>
            <a:r>
              <a:rPr lang="en-GB" dirty="0"/>
              <a:t>	</a:t>
            </a:r>
            <a:r>
              <a:rPr lang="de-DE" dirty="0" err="1"/>
              <a:t>Horde.</a:t>
            </a:r>
            <a:r>
              <a:rPr lang="de-DE" cap="small" dirty="0" err="1"/>
              <a:t>fem</a:t>
            </a:r>
            <a:r>
              <a:rPr lang="de-DE" dirty="0"/>
              <a:t>/Horden 										— 	</a:t>
            </a:r>
            <a:endParaRPr lang="en-DE" dirty="0"/>
          </a:p>
          <a:p>
            <a:pPr>
              <a:tabLst>
                <a:tab pos="342900" algn="l"/>
                <a:tab pos="747713" algn="l"/>
                <a:tab pos="1090613" algn="l"/>
                <a:tab pos="1504950" algn="l"/>
                <a:tab pos="1816100" algn="l"/>
                <a:tab pos="2081213" algn="l"/>
                <a:tab pos="2524125" algn="l"/>
                <a:tab pos="2878138" algn="l"/>
                <a:tab pos="3011488" algn="l"/>
                <a:tab pos="3365500" algn="l"/>
                <a:tab pos="3676650" algn="l"/>
                <a:tab pos="3941763" algn="l"/>
                <a:tab pos="4340225" algn="l"/>
                <a:tab pos="4887913" algn="l"/>
                <a:tab pos="5330825" algn="l"/>
                <a:tab pos="5375275" algn="l"/>
                <a:tab pos="5862638" algn="l"/>
                <a:tab pos="6172200" algn="l"/>
                <a:tab pos="6835775" algn="l"/>
                <a:tab pos="7146925" algn="l"/>
              </a:tabLst>
            </a:pPr>
            <a:r>
              <a:rPr lang="de-DE" dirty="0"/>
              <a:t>	</a:t>
            </a:r>
            <a:r>
              <a:rPr lang="en-US" dirty="0" err="1"/>
              <a:t>Bude.</a:t>
            </a:r>
            <a:r>
              <a:rPr lang="en-US" cap="small" dirty="0" err="1"/>
              <a:t>fem</a:t>
            </a:r>
            <a:r>
              <a:rPr lang="en-US" dirty="0"/>
              <a:t>/</a:t>
            </a:r>
            <a:r>
              <a:rPr lang="en-US" dirty="0" err="1"/>
              <a:t>Buden</a:t>
            </a:r>
            <a:r>
              <a:rPr lang="en-US" dirty="0"/>
              <a:t> </a:t>
            </a:r>
            <a:r>
              <a:rPr lang="en-US" sz="1400" dirty="0"/>
              <a:t>‘							</a:t>
            </a:r>
            <a:r>
              <a:rPr lang="en-GB" sz="1400" dirty="0"/>
              <a:t>			</a:t>
            </a:r>
            <a:r>
              <a:rPr lang="de-DE" dirty="0"/>
              <a:t>—</a:t>
            </a:r>
            <a:r>
              <a:rPr lang="en-GB" dirty="0"/>
              <a:t> </a:t>
            </a:r>
            <a:r>
              <a:rPr lang="en-GB" sz="1400" dirty="0"/>
              <a:t>	</a:t>
            </a:r>
            <a:endParaRPr lang="en-DE" sz="1400" dirty="0"/>
          </a:p>
        </p:txBody>
      </p:sp>
      <p:pic>
        <p:nvPicPr>
          <p:cNvPr id="2" name="Audio Recording 6. Dec 2020 at 16:30:17" descr="Audio Recording 6. Dec 2020 at 16:30:17">
            <a:hlinkClick r:id="" action="ppaction://media"/>
            <a:extLst>
              <a:ext uri="{FF2B5EF4-FFF2-40B4-BE49-F238E27FC236}">
                <a16:creationId xmlns:a16="http://schemas.microsoft.com/office/drawing/2014/main" id="{0198DDB2-127F-1542-9A09-5CE88E35A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248" y="558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06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2876" y="1675072"/>
            <a:ext cx="7712923" cy="44209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err="1"/>
              <a:t>Generalisierung</a:t>
            </a:r>
            <a:r>
              <a:rPr lang="en-GB" dirty="0"/>
              <a:t> 4</a:t>
            </a:r>
            <a:endParaRPr lang="en-DE" dirty="0"/>
          </a:p>
          <a:p>
            <a:r>
              <a:rPr lang="en-GB" dirty="0" err="1"/>
              <a:t>Nominale</a:t>
            </a:r>
            <a:r>
              <a:rPr lang="en-GB" dirty="0"/>
              <a:t> </a:t>
            </a:r>
            <a:r>
              <a:rPr lang="en-GB" dirty="0" err="1"/>
              <a:t>Stämme</a:t>
            </a:r>
            <a:r>
              <a:rPr lang="en-GB" dirty="0"/>
              <a:t>, die Plural </a:t>
            </a:r>
            <a:r>
              <a:rPr lang="en-GB" dirty="0" err="1"/>
              <a:t>mit</a:t>
            </a:r>
            <a:r>
              <a:rPr lang="en-GB" dirty="0"/>
              <a:t> [</a:t>
            </a:r>
            <a:r>
              <a:rPr lang="en-US" dirty="0"/>
              <a:t>s</a:t>
            </a:r>
            <a:r>
              <a:rPr lang="en-GB" dirty="0"/>
              <a:t>] </a:t>
            </a:r>
            <a:r>
              <a:rPr lang="en-GB" dirty="0" err="1"/>
              <a:t>bilden</a:t>
            </a:r>
            <a:r>
              <a:rPr lang="en-GB" dirty="0"/>
              <a:t>, </a:t>
            </a:r>
            <a:r>
              <a:rPr lang="en-GB" dirty="0" err="1"/>
              <a:t>haben</a:t>
            </a:r>
            <a:r>
              <a:rPr lang="en-GB" dirty="0"/>
              <a:t>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trochäische</a:t>
            </a:r>
            <a:r>
              <a:rPr lang="en-GB" dirty="0"/>
              <a:t> Form und </a:t>
            </a:r>
            <a:r>
              <a:rPr lang="en-GB" dirty="0" err="1"/>
              <a:t>keinen</a:t>
            </a:r>
            <a:r>
              <a:rPr lang="en-GB" dirty="0"/>
              <a:t> Umlaut.</a:t>
            </a:r>
            <a:endParaRPr lang="en-DE" dirty="0"/>
          </a:p>
          <a:p>
            <a:r>
              <a:rPr lang="en-GB" dirty="0"/>
              <a:t> </a:t>
            </a:r>
            <a:endParaRPr lang="en-DE" dirty="0"/>
          </a:p>
        </p:txBody>
      </p:sp>
      <p:pic>
        <p:nvPicPr>
          <p:cNvPr id="2" name="Audio Recording 6. Dec 2020 at 16:30:54" descr="Audio Recording 6. Dec 2020 at 16:30:54">
            <a:hlinkClick r:id="" action="ppaction://media"/>
            <a:extLst>
              <a:ext uri="{FF2B5EF4-FFF2-40B4-BE49-F238E27FC236}">
                <a16:creationId xmlns:a16="http://schemas.microsoft.com/office/drawing/2014/main" id="{D58D3378-6FC0-9940-BBE6-1DE5F2555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4644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02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Datumsplatzhalter 3">
            <a:extLst>
              <a:ext uri="{FF2B5EF4-FFF2-40B4-BE49-F238E27FC236}">
                <a16:creationId xmlns:a16="http://schemas.microsoft.com/office/drawing/2014/main" id="{46177AC0-80BD-2240-AF2F-742D3D25263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A202A2C-2A7D-E441-92F8-D05EDFD438AF}" type="datetime1">
              <a:rPr lang="de-DE" altLang="de-DE" sz="105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08.12.20</a:t>
            </a:fld>
            <a:endParaRPr lang="de-DE" altLang="de-DE" sz="1050">
              <a:solidFill>
                <a:schemeClr val="bg1"/>
              </a:solidFill>
            </a:endParaRPr>
          </a:p>
        </p:txBody>
      </p:sp>
      <p:sp>
        <p:nvSpPr>
          <p:cNvPr id="117762" name="Foliennummernplatzhalter 5">
            <a:extLst>
              <a:ext uri="{FF2B5EF4-FFF2-40B4-BE49-F238E27FC236}">
                <a16:creationId xmlns:a16="http://schemas.microsoft.com/office/drawing/2014/main" id="{A61C08A1-5731-C540-A11D-2708F008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C87DDF-BD8C-4E47-A914-73AB3B0AD181}" type="slidenum">
              <a:rPr lang="de-DE" altLang="de-DE" sz="105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4</a:t>
            </a:fld>
            <a:endParaRPr lang="de-DE" altLang="de-DE" sz="1050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>
                <a:ea typeface="ＭＳ Ｐゴシック" panose="020B0600070205080204" pitchFamily="34" charset="-128"/>
              </a:rPr>
              <a:t>1. Schwa</a:t>
            </a: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2877" y="1675072"/>
            <a:ext cx="7143750" cy="33147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de-DE" dirty="0"/>
              <a:t>Distribution von Schwa:</a:t>
            </a:r>
          </a:p>
          <a:p>
            <a:pPr>
              <a:defRPr/>
            </a:pPr>
            <a:r>
              <a:rPr lang="de-DE" dirty="0"/>
              <a:t>Nicht in der ersten Silbe eines Morphems, es sei denn die erste Silbe ist ein Präfix: </a:t>
            </a:r>
            <a:r>
              <a:rPr lang="de-DE" i="1" dirty="0" err="1"/>
              <a:t>G</a:t>
            </a:r>
            <a:r>
              <a:rPr lang="de-DE" i="1" u="sng" dirty="0" err="1"/>
              <a:t>e</a:t>
            </a:r>
            <a:r>
              <a:rPr lang="de-DE" i="1" dirty="0"/>
              <a:t>-schrei</a:t>
            </a:r>
            <a:r>
              <a:rPr lang="de-DE" dirty="0"/>
              <a:t> oder </a:t>
            </a:r>
            <a:r>
              <a:rPr lang="de-DE" i="1" dirty="0" err="1"/>
              <a:t>B</a:t>
            </a:r>
            <a:r>
              <a:rPr lang="de-DE" i="1" u="sng" dirty="0" err="1"/>
              <a:t>e</a:t>
            </a:r>
            <a:r>
              <a:rPr lang="de-DE" i="1" dirty="0" err="1"/>
              <a:t>-amter</a:t>
            </a:r>
            <a:r>
              <a:rPr lang="de-DE" dirty="0"/>
              <a:t>. </a:t>
            </a:r>
          </a:p>
          <a:p>
            <a:pPr>
              <a:defRPr/>
            </a:pPr>
            <a:r>
              <a:rPr lang="de-DE" dirty="0"/>
              <a:t>Schwa ist meistens </a:t>
            </a:r>
            <a:r>
              <a:rPr lang="de-DE" dirty="0" err="1"/>
              <a:t>morphemfinal</a:t>
            </a:r>
            <a:r>
              <a:rPr lang="de-DE" dirty="0"/>
              <a:t>: </a:t>
            </a:r>
            <a:r>
              <a:rPr lang="de-DE" i="1" dirty="0"/>
              <a:t>Lam</a:t>
            </a:r>
            <a:r>
              <a:rPr lang="de-DE" i="1" u="sng" dirty="0"/>
              <a:t>pe</a:t>
            </a:r>
            <a:r>
              <a:rPr lang="de-DE" i="1" dirty="0"/>
              <a:t>, Eh</a:t>
            </a:r>
            <a:r>
              <a:rPr lang="de-DE" i="1" u="sng" dirty="0"/>
              <a:t>e</a:t>
            </a:r>
            <a:r>
              <a:rPr lang="de-DE" i="1" dirty="0"/>
              <a:t>, usw</a:t>
            </a:r>
            <a:r>
              <a:rPr lang="de-DE" dirty="0"/>
              <a:t>. </a:t>
            </a:r>
          </a:p>
          <a:p>
            <a:pPr>
              <a:defRPr/>
            </a:pPr>
            <a:r>
              <a:rPr lang="de-DE" dirty="0"/>
              <a:t>Mediale </a:t>
            </a:r>
            <a:r>
              <a:rPr lang="de-DE" dirty="0" err="1"/>
              <a:t>Schwasilben</a:t>
            </a:r>
            <a:r>
              <a:rPr lang="de-DE" dirty="0"/>
              <a:t> sind vergleichsweise selten: </a:t>
            </a:r>
            <a:r>
              <a:rPr lang="de-DE" i="1" dirty="0"/>
              <a:t>Schmett</a:t>
            </a:r>
            <a:r>
              <a:rPr lang="de-DE" i="1" u="sng" dirty="0"/>
              <a:t>e</a:t>
            </a:r>
            <a:r>
              <a:rPr lang="de-DE" i="1" dirty="0"/>
              <a:t>rling, Pamp</a:t>
            </a:r>
            <a:r>
              <a:rPr lang="de-DE" i="1" u="sng" dirty="0"/>
              <a:t>e</a:t>
            </a:r>
            <a:r>
              <a:rPr lang="de-DE" i="1" dirty="0"/>
              <a:t>lmuse, Ab</a:t>
            </a:r>
            <a:r>
              <a:rPr lang="de-DE" i="1" u="sng" dirty="0"/>
              <a:t>e</a:t>
            </a:r>
            <a:r>
              <a:rPr lang="de-DE" i="1" dirty="0"/>
              <a:t>nteuer</a:t>
            </a:r>
            <a:r>
              <a:rPr lang="de-DE" dirty="0"/>
              <a:t>, usw.</a:t>
            </a:r>
          </a:p>
          <a:p>
            <a:pPr>
              <a:defRPr/>
            </a:pPr>
            <a:r>
              <a:rPr lang="de-DE" dirty="0"/>
              <a:t>Schwa ist superleicht, trägt nie die lexikalische Betonung außer in Kontrasten: </a:t>
            </a:r>
            <a:r>
              <a:rPr lang="de-DE" u="sng" dirty="0"/>
              <a:t>be</a:t>
            </a:r>
            <a:r>
              <a:rPr lang="de-DE" dirty="0"/>
              <a:t>laden und nicht </a:t>
            </a:r>
            <a:r>
              <a:rPr lang="de-DE" u="sng" dirty="0"/>
              <a:t>ent</a:t>
            </a:r>
            <a:r>
              <a:rPr lang="de-DE" dirty="0"/>
              <a:t>laden</a:t>
            </a:r>
          </a:p>
          <a:p>
            <a:pPr>
              <a:defRPr/>
            </a:pPr>
            <a:r>
              <a:rPr lang="de-DE" dirty="0"/>
              <a:t>Es kann vor dorsalen Konsonanten [</a:t>
            </a:r>
            <a:r>
              <a:rPr lang="de-DE" dirty="0" err="1"/>
              <a:t>ŋ</a:t>
            </a:r>
            <a:r>
              <a:rPr lang="de-DE" dirty="0"/>
              <a:t>], [</a:t>
            </a:r>
            <a:r>
              <a:rPr lang="de-DE" dirty="0" err="1"/>
              <a:t>k</a:t>
            </a:r>
            <a:r>
              <a:rPr lang="de-DE" dirty="0"/>
              <a:t>] nicht stehen</a:t>
            </a:r>
          </a:p>
          <a:p>
            <a:pPr>
              <a:defRPr/>
            </a:pPr>
            <a:r>
              <a:rPr lang="de-DE" dirty="0"/>
              <a:t>Und auch nicht vor [∫] (Wurzel 1970). </a:t>
            </a:r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en-GB" altLang="de-DE" dirty="0"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C2E32AE-94F3-B249-8497-44D9F5EA4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6043" y="1118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52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305800" cy="51816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Zwei Pluralformen</a:t>
            </a:r>
          </a:p>
          <a:p>
            <a:r>
              <a:rPr lang="en-DE" dirty="0"/>
              <a:t>Beide Formen sind trochäisch</a:t>
            </a:r>
            <a:r>
              <a:rPr lang="en-GB" dirty="0"/>
              <a:t>	</a:t>
            </a:r>
            <a:endParaRPr lang="en-DE" dirty="0"/>
          </a:p>
          <a:p>
            <a:r>
              <a:rPr lang="en-US" dirty="0"/>
              <a:t>		</a:t>
            </a:r>
            <a:r>
              <a:rPr lang="en-GB" dirty="0"/>
              <a:t>Pasta</a:t>
            </a:r>
            <a:r>
              <a:rPr lang="en-DE" dirty="0"/>
              <a:t>.</a:t>
            </a:r>
            <a:r>
              <a:rPr lang="en-DE" cap="small" dirty="0"/>
              <a:t>fem </a:t>
            </a:r>
            <a:r>
              <a:rPr lang="en-GB" dirty="0"/>
              <a:t>/Pastas, Paste/</a:t>
            </a:r>
            <a:r>
              <a:rPr lang="en-GB" dirty="0" err="1"/>
              <a:t>Pasten</a:t>
            </a:r>
            <a:r>
              <a:rPr lang="en-GB" dirty="0"/>
              <a:t> </a:t>
            </a:r>
            <a:endParaRPr lang="en-DE" dirty="0"/>
          </a:p>
          <a:p>
            <a:r>
              <a:rPr lang="en-GB" dirty="0"/>
              <a:t>		Pizza</a:t>
            </a:r>
            <a:r>
              <a:rPr lang="en-DE" dirty="0"/>
              <a:t>.</a:t>
            </a:r>
            <a:r>
              <a:rPr lang="en-DE" cap="small" dirty="0"/>
              <a:t>fem </a:t>
            </a:r>
            <a:r>
              <a:rPr lang="en-GB" dirty="0"/>
              <a:t>/</a:t>
            </a:r>
            <a:r>
              <a:rPr lang="en-GB" dirty="0" err="1"/>
              <a:t>Pizzen</a:t>
            </a:r>
            <a:r>
              <a:rPr lang="en-GB" dirty="0"/>
              <a:t> </a:t>
            </a:r>
            <a:r>
              <a:rPr lang="en-US" dirty="0" err="1"/>
              <a:t>oder</a:t>
            </a:r>
            <a:r>
              <a:rPr lang="en-GB" dirty="0"/>
              <a:t> Pizzas </a:t>
            </a:r>
            <a:endParaRPr lang="en-DE" dirty="0"/>
          </a:p>
          <a:p>
            <a:r>
              <a:rPr lang="en-GB" dirty="0"/>
              <a:t>		</a:t>
            </a:r>
            <a:r>
              <a:rPr lang="de-DE" dirty="0"/>
              <a:t>Sau</a:t>
            </a:r>
            <a:r>
              <a:rPr lang="en-DE" dirty="0"/>
              <a:t>.</a:t>
            </a:r>
            <a:r>
              <a:rPr lang="en-DE" cap="small" dirty="0"/>
              <a:t>fem</a:t>
            </a:r>
            <a:r>
              <a:rPr lang="de-DE" dirty="0"/>
              <a:t>/</a:t>
            </a:r>
            <a:r>
              <a:rPr lang="de-DE" dirty="0" err="1"/>
              <a:t>Sau+en</a:t>
            </a:r>
            <a:r>
              <a:rPr lang="de-DE" dirty="0"/>
              <a:t> </a:t>
            </a:r>
            <a:r>
              <a:rPr lang="en-US" dirty="0" err="1"/>
              <a:t>oder</a:t>
            </a:r>
            <a:r>
              <a:rPr lang="de-DE" dirty="0"/>
              <a:t> </a:t>
            </a:r>
            <a:r>
              <a:rPr lang="de-DE" dirty="0" err="1"/>
              <a:t>Säu+e</a:t>
            </a:r>
            <a:r>
              <a:rPr lang="de-DE" dirty="0"/>
              <a:t> </a:t>
            </a:r>
            <a:r>
              <a:rPr lang="en-US" dirty="0"/>
              <a:t> </a:t>
            </a:r>
          </a:p>
          <a:p>
            <a:endParaRPr lang="en-US" dirty="0"/>
          </a:p>
          <a:p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DE" dirty="0"/>
              <a:t>Form ist trochäisch</a:t>
            </a:r>
            <a:endParaRPr lang="en-US" dirty="0"/>
          </a:p>
          <a:p>
            <a:r>
              <a:rPr lang="en-US" dirty="0" err="1"/>
              <a:t>Émbryo</a:t>
            </a:r>
            <a:r>
              <a:rPr lang="en-US" dirty="0"/>
              <a:t>/</a:t>
            </a:r>
            <a:r>
              <a:rPr lang="en-US" dirty="0" err="1"/>
              <a:t>Émbryo+s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Embryó+nen</a:t>
            </a:r>
            <a:endParaRPr lang="en-DE" dirty="0"/>
          </a:p>
          <a:p>
            <a:r>
              <a:rPr lang="en-GB" dirty="0" err="1"/>
              <a:t>Korsett</a:t>
            </a:r>
            <a:r>
              <a:rPr lang="en-GB" dirty="0"/>
              <a:t>/</a:t>
            </a:r>
            <a:r>
              <a:rPr lang="en-GB" dirty="0" err="1"/>
              <a:t>Korsetts</a:t>
            </a:r>
            <a:r>
              <a:rPr lang="en-GB" dirty="0"/>
              <a:t> </a:t>
            </a:r>
            <a:r>
              <a:rPr lang="en-US" dirty="0" err="1"/>
              <a:t>oder</a:t>
            </a:r>
            <a:r>
              <a:rPr lang="en-GB" dirty="0"/>
              <a:t> </a:t>
            </a:r>
            <a:r>
              <a:rPr lang="en-GB" dirty="0" err="1"/>
              <a:t>Korsette</a:t>
            </a:r>
            <a:r>
              <a:rPr lang="en-GB" dirty="0"/>
              <a:t> </a:t>
            </a:r>
          </a:p>
          <a:p>
            <a:r>
              <a:rPr lang="en-DE" dirty="0"/>
              <a:t>Briketts, Balkons oder Balkone</a:t>
            </a:r>
          </a:p>
          <a:p>
            <a:endParaRPr lang="en-DE" dirty="0"/>
          </a:p>
          <a:p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keine</a:t>
            </a:r>
            <a:endParaRPr lang="en-DE" dirty="0"/>
          </a:p>
          <a:p>
            <a:r>
              <a:rPr lang="en-US" dirty="0" err="1"/>
              <a:t>Kábeljau</a:t>
            </a:r>
            <a:r>
              <a:rPr lang="en-US" dirty="0"/>
              <a:t>/ </a:t>
            </a:r>
            <a:r>
              <a:rPr lang="en-US" dirty="0" err="1"/>
              <a:t>Kábeljau+s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Kábeljau+e</a:t>
            </a:r>
            <a:endParaRPr lang="en-US" dirty="0"/>
          </a:p>
          <a:p>
            <a:endParaRPr lang="en-DE" dirty="0"/>
          </a:p>
          <a:p>
            <a:endParaRPr lang="en-DE" dirty="0"/>
          </a:p>
          <a:p>
            <a:r>
              <a:rPr lang="en-DE" dirty="0"/>
              <a:t>				</a:t>
            </a:r>
          </a:p>
          <a:p>
            <a:r>
              <a:rPr lang="en-DE" dirty="0"/>
              <a:t>	</a:t>
            </a:r>
          </a:p>
          <a:p>
            <a:r>
              <a:rPr lang="de-DE" dirty="0"/>
              <a:t>					</a:t>
            </a:r>
            <a:endParaRPr lang="en-DE" dirty="0"/>
          </a:p>
        </p:txBody>
      </p:sp>
      <p:pic>
        <p:nvPicPr>
          <p:cNvPr id="2" name="Audio Recording 6. Dec 2020 at 16:32:46" descr="Audio Recording 6. Dec 2020 at 16:32:46">
            <a:hlinkClick r:id="" action="ppaction://media"/>
            <a:extLst>
              <a:ext uri="{FF2B5EF4-FFF2-40B4-BE49-F238E27FC236}">
                <a16:creationId xmlns:a16="http://schemas.microsoft.com/office/drawing/2014/main" id="{ADC537E8-5955-2444-B20E-4C99BBE0A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7867" y="5307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73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517" y="547312"/>
            <a:ext cx="7143750" cy="5715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Nominale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Pluralflexion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5930" y="1371600"/>
            <a:ext cx="8363270" cy="5257800"/>
          </a:xfrm>
        </p:spPr>
        <p:txBody>
          <a:bodyPr>
            <a:normAutofit/>
          </a:bodyPr>
          <a:lstStyle/>
          <a:p>
            <a:pPr lvl="0"/>
            <a:r>
              <a:rPr lang="en-US" dirty="0" err="1"/>
              <a:t>Zusammenfassend</a:t>
            </a:r>
            <a:r>
              <a:rPr lang="en-US" dirty="0"/>
              <a:t>: </a:t>
            </a:r>
          </a:p>
          <a:p>
            <a:pPr marL="12700" lvl="0" indent="-12700"/>
            <a:r>
              <a:rPr lang="en-US" dirty="0"/>
              <a:t>Man </a:t>
            </a:r>
            <a:r>
              <a:rPr lang="en-US" dirty="0" err="1"/>
              <a:t>findet</a:t>
            </a:r>
            <a:r>
              <a:rPr lang="en-US" dirty="0"/>
              <a:t> </a:t>
            </a:r>
            <a:r>
              <a:rPr lang="en-US" dirty="0" err="1"/>
              <a:t>Generalisierungen</a:t>
            </a:r>
            <a:r>
              <a:rPr lang="en-US" dirty="0"/>
              <a:t> in der </a:t>
            </a:r>
            <a:r>
              <a:rPr lang="en-US" dirty="0" err="1"/>
              <a:t>Morphologie-Phonologie</a:t>
            </a:r>
            <a:r>
              <a:rPr lang="en-US" dirty="0"/>
              <a:t> </a:t>
            </a:r>
            <a:r>
              <a:rPr lang="en-US" dirty="0" err="1"/>
              <a:t>Schnittstelle</a:t>
            </a:r>
            <a:r>
              <a:rPr lang="en-US" dirty="0"/>
              <a:t> der </a:t>
            </a:r>
            <a:r>
              <a:rPr lang="en-US" dirty="0" err="1"/>
              <a:t>Nominalpluralfexion</a:t>
            </a:r>
            <a:r>
              <a:rPr lang="en-US" dirty="0"/>
              <a:t>, </a:t>
            </a:r>
            <a:r>
              <a:rPr lang="en-US" dirty="0" err="1"/>
              <a:t>aber</a:t>
            </a:r>
            <a:r>
              <a:rPr lang="en-US" dirty="0"/>
              <a:t> Variation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da.</a:t>
            </a:r>
          </a:p>
          <a:p>
            <a:pPr marL="12700" lvl="0" indent="-12700"/>
            <a:endParaRPr lang="en-US" dirty="0"/>
          </a:p>
          <a:p>
            <a:pPr marL="12700" lvl="0" indent="-12700"/>
            <a:r>
              <a:rPr lang="en-US" dirty="0">
                <a:solidFill>
                  <a:srgbClr val="FF0000"/>
                </a:solidFill>
              </a:rPr>
              <a:t>Was </a:t>
            </a:r>
            <a:r>
              <a:rPr lang="en-US" dirty="0" err="1">
                <a:solidFill>
                  <a:srgbClr val="FF0000"/>
                </a:solidFill>
              </a:rPr>
              <a:t>würden</a:t>
            </a:r>
            <a:r>
              <a:rPr lang="en-US" dirty="0">
                <a:solidFill>
                  <a:srgbClr val="FF0000"/>
                </a:solidFill>
              </a:rPr>
              <a:t> Sie </a:t>
            </a:r>
            <a:r>
              <a:rPr lang="en-US" dirty="0" err="1">
                <a:solidFill>
                  <a:srgbClr val="FF0000"/>
                </a:solidFill>
              </a:rPr>
              <a:t>als</a:t>
            </a:r>
            <a:r>
              <a:rPr lang="en-US" dirty="0">
                <a:solidFill>
                  <a:srgbClr val="FF0000"/>
                </a:solidFill>
              </a:rPr>
              <a:t> “</a:t>
            </a:r>
            <a:r>
              <a:rPr lang="en-US" dirty="0" err="1">
                <a:solidFill>
                  <a:srgbClr val="FF0000"/>
                </a:solidFill>
              </a:rPr>
              <a:t>normale</a:t>
            </a:r>
            <a:r>
              <a:rPr lang="en-US" dirty="0">
                <a:solidFill>
                  <a:srgbClr val="FF0000"/>
                </a:solidFill>
              </a:rPr>
              <a:t>” </a:t>
            </a:r>
            <a:r>
              <a:rPr lang="en-US" dirty="0" err="1">
                <a:solidFill>
                  <a:srgbClr val="FF0000"/>
                </a:solidFill>
              </a:rPr>
              <a:t>Pluralflexion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betrachten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pPr marL="12700" lvl="0" indent="-12700"/>
            <a:r>
              <a:rPr lang="en-US" dirty="0">
                <a:solidFill>
                  <a:srgbClr val="FF0000"/>
                </a:solidFill>
              </a:rPr>
              <a:t>Und </a:t>
            </a:r>
            <a:r>
              <a:rPr lang="en-US" dirty="0" err="1">
                <a:solidFill>
                  <a:srgbClr val="FF0000"/>
                </a:solidFill>
              </a:rPr>
              <a:t>welche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ist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sind</a:t>
            </a:r>
            <a:r>
              <a:rPr lang="en-US" dirty="0">
                <a:solidFill>
                  <a:srgbClr val="FF0000"/>
                </a:solidFill>
              </a:rPr>
              <a:t> am </a:t>
            </a:r>
            <a:r>
              <a:rPr lang="en-US" dirty="0" err="1">
                <a:solidFill>
                  <a:srgbClr val="FF0000"/>
                </a:solidFill>
              </a:rPr>
              <a:t>produktivsten</a:t>
            </a:r>
            <a:r>
              <a:rPr lang="en-US" dirty="0">
                <a:solidFill>
                  <a:srgbClr val="FF0000"/>
                </a:solidFill>
              </a:rPr>
              <a:t>?</a:t>
            </a:r>
            <a:endParaRPr lang="en-DE" dirty="0">
              <a:solidFill>
                <a:srgbClr val="FF0000"/>
              </a:solidFill>
            </a:endParaRPr>
          </a:p>
        </p:txBody>
      </p:sp>
      <p:pic>
        <p:nvPicPr>
          <p:cNvPr id="2" name="Audio Recording 6. Dec 2020 at 16:34:44" descr="Audio Recording 6. Dec 2020 at 16:34:44">
            <a:hlinkClick r:id="" action="ppaction://media"/>
            <a:extLst>
              <a:ext uri="{FF2B5EF4-FFF2-40B4-BE49-F238E27FC236}">
                <a16:creationId xmlns:a16="http://schemas.microsoft.com/office/drawing/2014/main" id="{506B4994-2BD3-AB46-847E-A8372555B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0683" y="4266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81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457200" indent="-457200">
              <a:buSzPct val="100000"/>
              <a:buAutoNum type="arabicPeriod"/>
            </a:pPr>
            <a:r>
              <a:rPr lang="de-DE" dirty="0"/>
              <a:t>Wie ist die Rolle des Schwas in der Adjektivflexion im Deutschen?</a:t>
            </a:r>
          </a:p>
          <a:p>
            <a:pPr marL="457200" indent="-457200">
              <a:buSzPct val="100000"/>
              <a:buAutoNum type="arabicPeriod"/>
            </a:pPr>
            <a:endParaRPr lang="de-DE" dirty="0"/>
          </a:p>
          <a:p>
            <a:pPr marL="457200" indent="-457200">
              <a:buSzPct val="100000"/>
              <a:buAutoNum type="arabicPeriod"/>
            </a:pPr>
            <a:r>
              <a:rPr lang="de-DE" dirty="0"/>
              <a:t>Wie ist die Rolle des Schwas in der Nominalflexion im Deutschen?</a:t>
            </a:r>
          </a:p>
          <a:p>
            <a:pPr marL="457200" indent="-457200">
              <a:buSzPct val="100000"/>
              <a:buAutoNum type="arabicPeriod"/>
            </a:pPr>
            <a:endParaRPr lang="de-DE" dirty="0"/>
          </a:p>
          <a:p>
            <a:pPr marL="457200" indent="-457200">
              <a:buSzPct val="100000"/>
              <a:buFontTx/>
              <a:buAutoNum type="arabicPeriod"/>
            </a:pPr>
            <a:r>
              <a:rPr lang="de-DE" dirty="0"/>
              <a:t>Wie ist die Rolle des Schwas in der Verbalflexion im Deutschen?</a:t>
            </a:r>
          </a:p>
          <a:p>
            <a:pPr marL="457200" indent="-457200">
              <a:buSzPct val="100000"/>
              <a:buFontTx/>
              <a:buAutoNum type="arabicPeriod"/>
            </a:pPr>
            <a:endParaRPr lang="de-DE" dirty="0"/>
          </a:p>
          <a:p>
            <a:pPr marL="457200" indent="-457200">
              <a:buSzPct val="100000"/>
              <a:buFontTx/>
              <a:buAutoNum type="arabicPeriod"/>
            </a:pPr>
            <a:endParaRPr lang="de-DE" dirty="0"/>
          </a:p>
          <a:p>
            <a:pPr marL="457200" indent="-457200">
              <a:buSzPct val="100000"/>
              <a:buAutoNum type="arabicPeriod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92511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457200" indent="-457200">
              <a:buSzPct val="100000"/>
              <a:buAutoNum type="arabicPeriod" startAt="4"/>
            </a:pPr>
            <a:r>
              <a:rPr lang="de-DE" dirty="0"/>
              <a:t>Was ist der Unterschied zwischen Schwa und </a:t>
            </a:r>
            <a:r>
              <a:rPr lang="de-DE" dirty="0" err="1"/>
              <a:t>Schwasilbe</a:t>
            </a:r>
            <a:r>
              <a:rPr lang="de-DE" dirty="0"/>
              <a:t>?</a:t>
            </a:r>
          </a:p>
          <a:p>
            <a:pPr marL="457200" indent="-457200">
              <a:buSzPct val="100000"/>
              <a:buAutoNum type="arabicPeriod" startAt="4"/>
            </a:pPr>
            <a:endParaRPr lang="de-DE" dirty="0"/>
          </a:p>
          <a:p>
            <a:pPr marL="457200" indent="-457200">
              <a:buSzPct val="100000"/>
              <a:buAutoNum type="arabicPeriod" startAt="4"/>
            </a:pPr>
            <a:r>
              <a:rPr lang="de-DE" dirty="0"/>
              <a:t>Welche Form ist die präferierte Form der nominalen Pluralflexion?</a:t>
            </a:r>
          </a:p>
          <a:p>
            <a:pPr marL="457200" indent="-457200">
              <a:buSzPct val="100000"/>
              <a:buAutoNum type="arabicPeriod" startAt="4"/>
            </a:pPr>
            <a:endParaRPr lang="de-DE" dirty="0"/>
          </a:p>
          <a:p>
            <a:pPr marL="457200" indent="-457200">
              <a:buSzPct val="100000"/>
              <a:buAutoNum type="arabicPeriod" startAt="4"/>
            </a:pPr>
            <a:r>
              <a:rPr lang="de-DE" dirty="0"/>
              <a:t>Warum ist der Plural von </a:t>
            </a:r>
            <a:r>
              <a:rPr lang="de-DE" i="1" dirty="0"/>
              <a:t>Arbeit </a:t>
            </a:r>
            <a:r>
              <a:rPr lang="de-DE"/>
              <a:t>nicht trochäisch?</a:t>
            </a: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56874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Datumsplatzhalter 3">
            <a:extLst>
              <a:ext uri="{FF2B5EF4-FFF2-40B4-BE49-F238E27FC236}">
                <a16:creationId xmlns:a16="http://schemas.microsoft.com/office/drawing/2014/main" id="{C56E3338-8336-2341-B39A-9D51D26584E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63C64C-1CE4-314D-8179-1B84C35A6017}" type="datetime1">
              <a:rPr lang="de-DE" altLang="de-DE" sz="1050"/>
              <a:pPr>
                <a:spcBef>
                  <a:spcPct val="0"/>
                </a:spcBef>
              </a:pPr>
              <a:t>08.12.20</a:t>
            </a:fld>
            <a:endParaRPr lang="de-DE" altLang="de-DE" sz="1050"/>
          </a:p>
        </p:txBody>
      </p:sp>
      <p:sp>
        <p:nvSpPr>
          <p:cNvPr id="48130" name="Foliennummernplatzhalter 5">
            <a:extLst>
              <a:ext uri="{FF2B5EF4-FFF2-40B4-BE49-F238E27FC236}">
                <a16:creationId xmlns:a16="http://schemas.microsoft.com/office/drawing/2014/main" id="{0F821799-0B88-7448-99C2-6E14CEBD3D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A99141-2171-B64F-8051-65A306679935}" type="slidenum">
              <a:rPr lang="de-DE" altLang="de-DE" sz="1050"/>
              <a:pPr>
                <a:spcBef>
                  <a:spcPct val="0"/>
                </a:spcBef>
              </a:pPr>
              <a:t>5</a:t>
            </a:fld>
            <a:endParaRPr lang="de-DE" altLang="de-DE" sz="105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6177" y="1593057"/>
            <a:ext cx="7436224" cy="3779044"/>
          </a:xfrm>
        </p:spPr>
        <p:txBody>
          <a:bodyPr/>
          <a:lstStyle/>
          <a:p>
            <a:pPr>
              <a:defRPr/>
            </a:pPr>
            <a:r>
              <a:rPr lang="de-DE" dirty="0"/>
              <a:t>a. 			Vor Labialen: </a:t>
            </a:r>
            <a:r>
              <a:rPr lang="de-DE" i="1" dirty="0"/>
              <a:t>Atem, kleinem</a:t>
            </a:r>
          </a:p>
          <a:p>
            <a:pPr marL="385763" indent="-385763">
              <a:buAutoNum type="alphaLcPeriod" startAt="2"/>
              <a:defRPr/>
            </a:pPr>
            <a:r>
              <a:rPr lang="de-DE" dirty="0"/>
              <a:t>     Vor </a:t>
            </a:r>
            <a:r>
              <a:rPr lang="de-DE" dirty="0" err="1"/>
              <a:t>Koronalen</a:t>
            </a:r>
            <a:r>
              <a:rPr lang="de-DE" dirty="0"/>
              <a:t>: </a:t>
            </a:r>
            <a:r>
              <a:rPr lang="de-DE" i="1" dirty="0"/>
              <a:t>badet, Rades, laufen</a:t>
            </a:r>
          </a:p>
          <a:p>
            <a:pPr marL="736997" indent="-736997">
              <a:buAutoNum type="alphaLcPeriod" startAt="3"/>
              <a:defRPr/>
            </a:pPr>
            <a:r>
              <a:rPr lang="de-DE" dirty="0"/>
              <a:t>Vor Dorsalen kein Schwa: </a:t>
            </a:r>
            <a:r>
              <a:rPr lang="de-DE" i="1" dirty="0"/>
              <a:t>eisig</a:t>
            </a:r>
            <a:r>
              <a:rPr lang="de-DE" dirty="0"/>
              <a:t> ([</a:t>
            </a:r>
            <a:r>
              <a:rPr lang="de-DE" dirty="0" err="1"/>
              <a:t>aɪ̯zɪç</a:t>
            </a:r>
            <a:r>
              <a:rPr lang="de-DE" dirty="0"/>
              <a:t>], *[</a:t>
            </a:r>
            <a:r>
              <a:rPr lang="de-DE" dirty="0" err="1"/>
              <a:t>aɪ̯z</a:t>
            </a:r>
            <a:r>
              <a:rPr lang="en-US" dirty="0" err="1"/>
              <a:t>ә</a:t>
            </a:r>
            <a:r>
              <a:rPr lang="de-DE" dirty="0" err="1"/>
              <a:t>ç</a:t>
            </a:r>
            <a:r>
              <a:rPr lang="de-DE" dirty="0"/>
              <a:t>])</a:t>
            </a:r>
          </a:p>
          <a:p>
            <a:pPr>
              <a:defRPr/>
            </a:pPr>
            <a:r>
              <a:rPr lang="de-DE" dirty="0"/>
              <a:t>	</a:t>
            </a:r>
            <a:r>
              <a:rPr lang="de-DE" i="1" dirty="0"/>
              <a:t>Lehrling</a:t>
            </a:r>
            <a:r>
              <a:rPr lang="de-DE" dirty="0"/>
              <a:t> ([</a:t>
            </a:r>
            <a:r>
              <a:rPr lang="de-DE" dirty="0" err="1"/>
              <a:t>leʁlɪŋ</a:t>
            </a:r>
            <a:r>
              <a:rPr lang="de-DE" dirty="0"/>
              <a:t>], *[</a:t>
            </a:r>
            <a:r>
              <a:rPr lang="de-DE" dirty="0" err="1"/>
              <a:t>leʁl</a:t>
            </a:r>
            <a:r>
              <a:rPr lang="en-US" dirty="0" err="1"/>
              <a:t>ә</a:t>
            </a:r>
            <a:r>
              <a:rPr lang="de-DE" dirty="0" err="1"/>
              <a:t>ŋ</a:t>
            </a:r>
            <a:r>
              <a:rPr lang="de-DE" dirty="0"/>
              <a:t>])</a:t>
            </a:r>
          </a:p>
          <a:p>
            <a:pPr marL="0" indent="0">
              <a:defRPr/>
            </a:pPr>
            <a:r>
              <a:rPr lang="de-DE" dirty="0"/>
              <a:t>d.       Auch nicht vor [∫] </a:t>
            </a:r>
            <a:r>
              <a:rPr lang="de-DE" i="1" dirty="0"/>
              <a:t>neidisch</a:t>
            </a:r>
            <a:r>
              <a:rPr lang="de-DE" dirty="0"/>
              <a:t> ([</a:t>
            </a:r>
            <a:r>
              <a:rPr lang="de-DE" dirty="0" err="1"/>
              <a:t>naɪ̯dɪ</a:t>
            </a:r>
            <a:r>
              <a:rPr lang="de-DE" dirty="0"/>
              <a:t>∫], *[</a:t>
            </a:r>
            <a:r>
              <a:rPr lang="de-DE" dirty="0" err="1"/>
              <a:t>naɪ̯d</a:t>
            </a:r>
            <a:r>
              <a:rPr lang="en-US" dirty="0" err="1"/>
              <a:t>ә</a:t>
            </a:r>
            <a:r>
              <a:rPr lang="de-DE" dirty="0"/>
              <a:t>∫])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C34F678-C46C-4E4F-8C14-194DB8EEF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9813" y="1288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74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atumsplatzhalter 3">
            <a:extLst>
              <a:ext uri="{FF2B5EF4-FFF2-40B4-BE49-F238E27FC236}">
                <a16:creationId xmlns:a16="http://schemas.microsoft.com/office/drawing/2014/main" id="{3EA01995-B0E8-D247-8A50-468E88BAB2A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340A97E-9C5B-CF4F-951E-3F21E8CB7C3D}" type="datetime1">
              <a:rPr lang="de-DE" altLang="de-DE" sz="1050"/>
              <a:pPr>
                <a:spcBef>
                  <a:spcPct val="0"/>
                </a:spcBef>
              </a:pPr>
              <a:t>08.12.20</a:t>
            </a:fld>
            <a:endParaRPr lang="de-DE" altLang="de-DE" sz="1050"/>
          </a:p>
        </p:txBody>
      </p:sp>
      <p:sp>
        <p:nvSpPr>
          <p:cNvPr id="50178" name="Foliennummernplatzhalter 5">
            <a:extLst>
              <a:ext uri="{FF2B5EF4-FFF2-40B4-BE49-F238E27FC236}">
                <a16:creationId xmlns:a16="http://schemas.microsoft.com/office/drawing/2014/main" id="{C3427ACD-7333-D348-A571-8DA05DCE4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CF2D1AB-2675-4C4A-A050-6DDE9E0CE038}" type="slidenum">
              <a:rPr lang="de-DE" altLang="de-DE" sz="1050"/>
              <a:pPr>
                <a:spcBef>
                  <a:spcPct val="0"/>
                </a:spcBef>
              </a:pPr>
              <a:t>6</a:t>
            </a:fld>
            <a:endParaRPr lang="de-DE" altLang="de-DE" sz="105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199" y="1593057"/>
            <a:ext cx="8256495" cy="3779044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de-DE" sz="2625" dirty="0"/>
              <a:t>Schwa als Reduktionsvokal (wie im Englischen)?</a:t>
            </a:r>
          </a:p>
          <a:p>
            <a:pPr>
              <a:defRPr/>
            </a:pPr>
            <a:r>
              <a:rPr lang="de-DE" sz="2850" dirty="0"/>
              <a:t> </a:t>
            </a:r>
          </a:p>
          <a:p>
            <a:pPr>
              <a:defRPr/>
            </a:pPr>
            <a:r>
              <a:rPr lang="de-DE" dirty="0"/>
              <a:t>Manchmal ja: unbetonte Variante von [</a:t>
            </a:r>
            <a:r>
              <a:rPr lang="de-DE" dirty="0" err="1"/>
              <a:t>e</a:t>
            </a:r>
            <a:r>
              <a:rPr lang="de-DE" dirty="0"/>
              <a:t>] und [</a:t>
            </a:r>
            <a:r>
              <a:rPr lang="en-US" dirty="0" err="1"/>
              <a:t>ε</a:t>
            </a:r>
            <a:r>
              <a:rPr lang="de-DE" dirty="0"/>
              <a:t>]</a:t>
            </a:r>
          </a:p>
          <a:p>
            <a:pPr>
              <a:defRPr/>
            </a:pPr>
            <a:r>
              <a:rPr lang="de-DE" dirty="0"/>
              <a:t>	Leb</a:t>
            </a:r>
            <a:r>
              <a:rPr lang="de-DE" u="sng" dirty="0"/>
              <a:t>e</a:t>
            </a:r>
            <a:r>
              <a:rPr lang="de-DE" dirty="0"/>
              <a:t>n – leb</a:t>
            </a:r>
            <a:r>
              <a:rPr lang="de-DE" u="sng" dirty="0"/>
              <a:t>e</a:t>
            </a:r>
            <a:r>
              <a:rPr lang="de-DE" dirty="0"/>
              <a:t>ndig 	</a:t>
            </a:r>
          </a:p>
          <a:p>
            <a:pPr>
              <a:defRPr/>
            </a:pPr>
            <a:r>
              <a:rPr lang="de-DE" dirty="0"/>
              <a:t>	Itali</a:t>
            </a:r>
            <a:r>
              <a:rPr lang="de-DE" u="sng" dirty="0"/>
              <a:t>e</a:t>
            </a:r>
            <a:r>
              <a:rPr lang="de-DE" dirty="0"/>
              <a:t>n – itali</a:t>
            </a:r>
            <a:r>
              <a:rPr lang="de-DE" u="sng" dirty="0"/>
              <a:t>e</a:t>
            </a:r>
            <a:r>
              <a:rPr lang="de-DE" dirty="0"/>
              <a:t>nisch </a:t>
            </a:r>
          </a:p>
          <a:p>
            <a:pPr>
              <a:defRPr/>
            </a:pPr>
            <a:r>
              <a:rPr lang="de-DE" dirty="0"/>
              <a:t>	Hans</a:t>
            </a:r>
            <a:r>
              <a:rPr lang="de-DE" u="sng" dirty="0"/>
              <a:t>e</a:t>
            </a:r>
            <a:r>
              <a:rPr lang="de-DE" dirty="0"/>
              <a:t> – Hans</a:t>
            </a:r>
            <a:r>
              <a:rPr lang="de-DE" u="sng" dirty="0"/>
              <a:t>e</a:t>
            </a:r>
            <a:r>
              <a:rPr lang="de-DE" dirty="0"/>
              <a:t>at </a:t>
            </a:r>
          </a:p>
          <a:p>
            <a:pPr>
              <a:defRPr/>
            </a:pPr>
            <a:r>
              <a:rPr lang="de-DE" dirty="0"/>
              <a:t>Manchmal auch als unbetonte Variante von anderen Vokalen:	</a:t>
            </a:r>
          </a:p>
          <a:p>
            <a:pPr>
              <a:defRPr/>
            </a:pPr>
            <a:r>
              <a:rPr lang="de-DE" dirty="0"/>
              <a:t>	a.  [i]  Om</a:t>
            </a:r>
            <a:r>
              <a:rPr lang="de-DE" u="sng" dirty="0"/>
              <a:t>e</a:t>
            </a:r>
            <a:r>
              <a:rPr lang="de-DE" dirty="0"/>
              <a:t>n – om</a:t>
            </a:r>
            <a:r>
              <a:rPr lang="de-DE" u="sng" dirty="0"/>
              <a:t>i</a:t>
            </a:r>
            <a:r>
              <a:rPr lang="de-DE" dirty="0"/>
              <a:t>nös. Alp</a:t>
            </a:r>
            <a:r>
              <a:rPr lang="de-DE" u="sng" dirty="0"/>
              <a:t>e</a:t>
            </a:r>
            <a:r>
              <a:rPr lang="de-DE" dirty="0"/>
              <a:t>n – alp</a:t>
            </a:r>
            <a:r>
              <a:rPr lang="de-DE" u="sng" dirty="0"/>
              <a:t>i</a:t>
            </a:r>
            <a:r>
              <a:rPr lang="de-DE" dirty="0"/>
              <a:t>n</a:t>
            </a:r>
          </a:p>
          <a:p>
            <a:pPr>
              <a:defRPr/>
            </a:pPr>
            <a:r>
              <a:rPr lang="de-DE" dirty="0"/>
              <a:t>	b.  [o]  Metaph</a:t>
            </a:r>
            <a:r>
              <a:rPr lang="de-DE" u="sng" dirty="0"/>
              <a:t>e</a:t>
            </a:r>
            <a:r>
              <a:rPr lang="de-DE" dirty="0"/>
              <a:t>r – metaph</a:t>
            </a:r>
            <a:r>
              <a:rPr lang="de-DE" u="sng" dirty="0"/>
              <a:t>o</a:t>
            </a:r>
            <a:r>
              <a:rPr lang="de-DE" dirty="0"/>
              <a:t>risch,  Apost</a:t>
            </a:r>
            <a:r>
              <a:rPr lang="de-DE" u="sng" dirty="0"/>
              <a:t>e</a:t>
            </a:r>
            <a:r>
              <a:rPr lang="de-DE" dirty="0"/>
              <a:t>l – apost</a:t>
            </a:r>
            <a:r>
              <a:rPr lang="de-DE" u="sng" dirty="0"/>
              <a:t>o</a:t>
            </a:r>
            <a:r>
              <a:rPr lang="de-DE" dirty="0"/>
              <a:t>lisch</a:t>
            </a:r>
          </a:p>
          <a:p>
            <a:pPr>
              <a:defRPr/>
            </a:pPr>
            <a:r>
              <a:rPr lang="de-DE" dirty="0"/>
              <a:t>	c.  [</a:t>
            </a:r>
            <a:r>
              <a:rPr lang="de-DE" dirty="0" err="1"/>
              <a:t>u</a:t>
            </a:r>
            <a:r>
              <a:rPr lang="de-DE" dirty="0"/>
              <a:t>]  Fab</a:t>
            </a:r>
            <a:r>
              <a:rPr lang="de-DE" u="sng" dirty="0"/>
              <a:t>e</a:t>
            </a:r>
            <a:r>
              <a:rPr lang="de-DE" dirty="0"/>
              <a:t>l – fab</a:t>
            </a:r>
            <a:r>
              <a:rPr lang="de-DE" u="sng" dirty="0"/>
              <a:t>u</a:t>
            </a:r>
            <a:r>
              <a:rPr lang="de-DE" dirty="0"/>
              <a:t>lieren,  Triang</a:t>
            </a:r>
            <a:r>
              <a:rPr lang="de-DE" u="sng" dirty="0"/>
              <a:t>e</a:t>
            </a:r>
            <a:r>
              <a:rPr lang="de-DE" dirty="0"/>
              <a:t>l – triang</a:t>
            </a:r>
            <a:r>
              <a:rPr lang="de-DE" u="sng" dirty="0"/>
              <a:t>u</a:t>
            </a:r>
            <a:r>
              <a:rPr lang="de-DE" dirty="0"/>
              <a:t>lär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25F849C-7D96-804F-ADE8-0D801CAD3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5750" y="1195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54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umsplatzhalter 3">
            <a:extLst>
              <a:ext uri="{FF2B5EF4-FFF2-40B4-BE49-F238E27FC236}">
                <a16:creationId xmlns:a16="http://schemas.microsoft.com/office/drawing/2014/main" id="{98347180-9170-A44B-9805-C718BAF535F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3D7C5AD-E399-CE4C-A1A9-189B331E2319}" type="datetime1">
              <a:rPr lang="de-DE" altLang="de-DE" sz="1050"/>
              <a:pPr>
                <a:spcBef>
                  <a:spcPct val="0"/>
                </a:spcBef>
              </a:pPr>
              <a:t>08.12.20</a:t>
            </a:fld>
            <a:endParaRPr lang="de-DE" altLang="de-DE" sz="1050"/>
          </a:p>
        </p:txBody>
      </p:sp>
      <p:sp>
        <p:nvSpPr>
          <p:cNvPr id="52226" name="Foliennummernplatzhalter 5">
            <a:extLst>
              <a:ext uri="{FF2B5EF4-FFF2-40B4-BE49-F238E27FC236}">
                <a16:creationId xmlns:a16="http://schemas.microsoft.com/office/drawing/2014/main" id="{9D196542-A5EE-7D41-8974-2F1F63E102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C6B0DF-0455-D949-B88A-D7EB79091099}" type="slidenum">
              <a:rPr lang="de-DE" altLang="de-DE" sz="1050"/>
              <a:pPr>
                <a:spcBef>
                  <a:spcPct val="0"/>
                </a:spcBef>
              </a:pPr>
              <a:t>7</a:t>
            </a:fld>
            <a:endParaRPr lang="de-DE" altLang="de-DE" sz="105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9965" y="1593057"/>
            <a:ext cx="7382435" cy="3779044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de-DE" dirty="0"/>
              <a:t>Aber:</a:t>
            </a:r>
          </a:p>
          <a:p>
            <a:pPr>
              <a:defRPr/>
            </a:pPr>
            <a:r>
              <a:rPr lang="de-DE" dirty="0"/>
              <a:t>1. 	</a:t>
            </a:r>
            <a:r>
              <a:rPr lang="de-DE" i="1" dirty="0"/>
              <a:t>Om</a:t>
            </a:r>
            <a:r>
              <a:rPr lang="de-DE" i="1" u="sng" dirty="0"/>
              <a:t>e</a:t>
            </a:r>
            <a:r>
              <a:rPr lang="de-DE" i="1" dirty="0"/>
              <a:t>n – om</a:t>
            </a:r>
            <a:r>
              <a:rPr lang="de-DE" i="1" u="sng" dirty="0"/>
              <a:t>i</a:t>
            </a:r>
            <a:r>
              <a:rPr lang="de-DE" i="1" dirty="0"/>
              <a:t>nös, Fab</a:t>
            </a:r>
            <a:r>
              <a:rPr lang="de-DE" i="1" u="sng" dirty="0"/>
              <a:t>e</a:t>
            </a:r>
            <a:r>
              <a:rPr lang="de-DE" i="1" dirty="0"/>
              <a:t>l – fab</a:t>
            </a:r>
            <a:r>
              <a:rPr lang="de-DE" i="1" u="sng" dirty="0"/>
              <a:t>u</a:t>
            </a:r>
            <a:r>
              <a:rPr lang="de-DE" i="1" dirty="0"/>
              <a:t>lieren</a:t>
            </a:r>
            <a:r>
              <a:rPr lang="de-DE" dirty="0"/>
              <a:t> und viele andere: keine Alternation zwischen betonter und unbetonter Silbe.</a:t>
            </a:r>
          </a:p>
          <a:p>
            <a:pPr>
              <a:defRPr/>
            </a:pPr>
            <a:r>
              <a:rPr lang="de-DE" dirty="0"/>
              <a:t>2. 	Semantisch nur gering aufeinander bezogen, obwohl etymologisch verwandt sind.</a:t>
            </a:r>
          </a:p>
          <a:p>
            <a:pPr>
              <a:defRPr/>
            </a:pPr>
            <a:r>
              <a:rPr lang="de-DE" dirty="0"/>
              <a:t>3. 	Im Normalfall hat das unbetonte Gegenstück eines betonten Vokals dieselbe Qualität wie der betonte Vokal: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i="1" dirty="0"/>
              <a:t>	Ökonom/Ökonomie, national/Nationalität, Kultur/kulturell</a:t>
            </a:r>
          </a:p>
          <a:p>
            <a:pPr>
              <a:defRPr/>
            </a:pPr>
            <a:endParaRPr lang="de-DE" i="1" dirty="0"/>
          </a:p>
          <a:p>
            <a:pPr>
              <a:defRPr/>
            </a:pPr>
            <a:endParaRPr lang="de-DE" i="1" dirty="0"/>
          </a:p>
          <a:p>
            <a:pPr>
              <a:defRPr/>
            </a:pPr>
            <a:r>
              <a:rPr lang="de-DE" dirty="0">
                <a:solidFill>
                  <a:srgbClr val="FF0000"/>
                </a:solidFill>
              </a:rPr>
              <a:t>Ist Schwa ein Reduktionsvokal? Begründen Sie Ihre Antwort.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22302EB-3C00-0242-8A4F-20DD5B124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7940" y="1288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80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Datumsplatzhalter 3">
            <a:extLst>
              <a:ext uri="{FF2B5EF4-FFF2-40B4-BE49-F238E27FC236}">
                <a16:creationId xmlns:a16="http://schemas.microsoft.com/office/drawing/2014/main" id="{897766B9-A960-FE45-95F3-6A295E6B820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B02F-C13F-A348-842F-7FE0919F7AA2}" type="datetime1">
              <a:rPr lang="de-DE" altLang="de-DE" sz="1050"/>
              <a:pPr>
                <a:spcBef>
                  <a:spcPct val="0"/>
                </a:spcBef>
              </a:pPr>
              <a:t>08.12.20</a:t>
            </a:fld>
            <a:endParaRPr lang="de-DE" altLang="de-DE" sz="1050"/>
          </a:p>
        </p:txBody>
      </p:sp>
      <p:sp>
        <p:nvSpPr>
          <p:cNvPr id="56322" name="Foliennummernplatzhalter 5">
            <a:extLst>
              <a:ext uri="{FF2B5EF4-FFF2-40B4-BE49-F238E27FC236}">
                <a16:creationId xmlns:a16="http://schemas.microsoft.com/office/drawing/2014/main" id="{9A967B22-898F-5943-8AFB-4DD0BCF78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8FCB36-63D1-AE47-855B-941CFF565E22}" type="slidenum">
              <a:rPr lang="de-DE" altLang="de-DE" sz="1050"/>
              <a:pPr>
                <a:spcBef>
                  <a:spcPct val="0"/>
                </a:spcBef>
              </a:pPr>
              <a:t>8</a:t>
            </a:fld>
            <a:endParaRPr lang="de-DE" altLang="de-DE" sz="105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93057"/>
            <a:ext cx="7315200" cy="3779044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Schwa findet sich öfter in Adjektiven, die ansonsten Auslautverhärtung in der Prädikativposition unterliegen würden: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	a. müde, öde, träge, weise</a:t>
            </a:r>
          </a:p>
          <a:p>
            <a:pPr>
              <a:defRPr/>
            </a:pPr>
            <a:r>
              <a:rPr lang="de-DE" dirty="0"/>
              <a:t>	b. groß, blass, rot, weit, grün, blau (aber gelb, brav, klug)</a:t>
            </a:r>
          </a:p>
          <a:p>
            <a:pPr>
              <a:defRPr/>
            </a:pPr>
            <a:endParaRPr lang="de-DE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de-DE" dirty="0">
                <a:solidFill>
                  <a:srgbClr val="FF0000"/>
                </a:solidFill>
              </a:rPr>
              <a:t>Listen Sie Gegenbeispiele zu a. und b. auf.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Audio Recording 2. Dec 2020 at 11:35:49" descr="Audio Recording 2. Dec 2020 at 11:35:49">
            <a:hlinkClick r:id="" action="ppaction://media"/>
            <a:extLst>
              <a:ext uri="{FF2B5EF4-FFF2-40B4-BE49-F238E27FC236}">
                <a16:creationId xmlns:a16="http://schemas.microsoft.com/office/drawing/2014/main" id="{E67F9333-28BD-1744-947F-430D8AE8D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6000" y="7802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28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Datumsplatzhalter 3">
            <a:extLst>
              <a:ext uri="{FF2B5EF4-FFF2-40B4-BE49-F238E27FC236}">
                <a16:creationId xmlns:a16="http://schemas.microsoft.com/office/drawing/2014/main" id="{897766B9-A960-FE45-95F3-6A295E6B820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B02F-C13F-A348-842F-7FE0919F7AA2}" type="datetime1">
              <a:rPr lang="de-DE" altLang="de-DE" sz="1050"/>
              <a:pPr>
                <a:spcBef>
                  <a:spcPct val="0"/>
                </a:spcBef>
              </a:pPr>
              <a:t>08.12.20</a:t>
            </a:fld>
            <a:endParaRPr lang="de-DE" altLang="de-DE" sz="1050"/>
          </a:p>
        </p:txBody>
      </p:sp>
      <p:sp>
        <p:nvSpPr>
          <p:cNvPr id="56322" name="Foliennummernplatzhalter 5">
            <a:extLst>
              <a:ext uri="{FF2B5EF4-FFF2-40B4-BE49-F238E27FC236}">
                <a16:creationId xmlns:a16="http://schemas.microsoft.com/office/drawing/2014/main" id="{9A967B22-898F-5943-8AFB-4DD0BCF78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8FCB36-63D1-AE47-855B-941CFF565E22}" type="slidenum">
              <a:rPr lang="de-DE" altLang="de-DE" sz="1050"/>
              <a:pPr>
                <a:spcBef>
                  <a:spcPct val="0"/>
                </a:spcBef>
              </a:pPr>
              <a:t>9</a:t>
            </a:fld>
            <a:endParaRPr lang="de-DE" altLang="de-DE" sz="105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93057"/>
            <a:ext cx="7315200" cy="37790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 </a:t>
            </a:r>
          </a:p>
          <a:p>
            <a:pPr marL="11113" indent="-11113">
              <a:defRPr/>
            </a:pPr>
            <a:r>
              <a:rPr lang="de-DE" dirty="0"/>
              <a:t>Schwa wird öfter getilgt werden, vor allem wenn es stammfinal ist, und der Stamm wird deriviert mit einem Suffix: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	böse		</a:t>
            </a:r>
            <a:r>
              <a:rPr lang="de-DE" dirty="0" err="1"/>
              <a:t>bos</a:t>
            </a:r>
            <a:r>
              <a:rPr lang="de-DE" dirty="0"/>
              <a:t>-haft	</a:t>
            </a:r>
          </a:p>
          <a:p>
            <a:pPr>
              <a:defRPr/>
            </a:pPr>
            <a:r>
              <a:rPr lang="de-DE" dirty="0"/>
              <a:t>	Rose		</a:t>
            </a:r>
            <a:r>
              <a:rPr lang="de-DE" dirty="0" err="1"/>
              <a:t>ros-ig</a:t>
            </a:r>
            <a:r>
              <a:rPr lang="de-DE" dirty="0"/>
              <a:t>	</a:t>
            </a:r>
          </a:p>
          <a:p>
            <a:pPr>
              <a:defRPr/>
            </a:pPr>
            <a:r>
              <a:rPr lang="de-DE" dirty="0"/>
              <a:t>	Däne		</a:t>
            </a:r>
            <a:r>
              <a:rPr lang="de-DE" dirty="0" err="1"/>
              <a:t>Dän</a:t>
            </a:r>
            <a:r>
              <a:rPr lang="de-DE" dirty="0"/>
              <a:t>-in</a:t>
            </a:r>
          </a:p>
          <a:p>
            <a:pPr>
              <a:defRPr/>
            </a:pPr>
            <a:r>
              <a:rPr lang="de-DE" dirty="0"/>
              <a:t>	Sonne	sonn-</a:t>
            </a:r>
            <a:r>
              <a:rPr lang="de-DE" dirty="0" err="1"/>
              <a:t>ig</a:t>
            </a:r>
            <a:endParaRPr lang="de-DE" dirty="0"/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Audio Recording 2. Dec 2020 at 11:39:45" descr="Audio Recording 2. Dec 2020 at 11:39:45">
            <a:hlinkClick r:id="" action="ppaction://media"/>
            <a:extLst>
              <a:ext uri="{FF2B5EF4-FFF2-40B4-BE49-F238E27FC236}">
                <a16:creationId xmlns:a16="http://schemas.microsoft.com/office/drawing/2014/main" id="{4E87B2BE-CD45-784B-9D62-A10893674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6000" y="5707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83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10166</TotalTime>
  <Words>3334</Words>
  <Application>Microsoft Macintosh PowerPoint</Application>
  <PresentationFormat>On-screen Show (4:3)</PresentationFormat>
  <Paragraphs>472</Paragraphs>
  <Slides>43</Slides>
  <Notes>38</Notes>
  <HiddenSlides>0</HiddenSlides>
  <MMClips>38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Times New Roman</vt:lpstr>
      <vt:lpstr>Times</vt:lpstr>
      <vt:lpstr>Calibri</vt:lpstr>
      <vt:lpstr>Palatino</vt:lpstr>
      <vt:lpstr>WP TypographicSymbols</vt:lpstr>
      <vt:lpstr>Arial</vt:lpstr>
      <vt:lpstr>Larissa-Design</vt:lpstr>
      <vt:lpstr> Phonologie-Morphologie-Schnittstelle des Deutschen </vt:lpstr>
      <vt:lpstr>Lektüre von Alber </vt:lpstr>
      <vt:lpstr>Inhalt</vt:lpstr>
      <vt:lpstr>1. Schwa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Nominale Pluralflexion</vt:lpstr>
      <vt:lpstr>Nominale Pluralflexion</vt:lpstr>
      <vt:lpstr>Nominale Pluralflexion</vt:lpstr>
      <vt:lpstr>Nominale Pluralflexion</vt:lpstr>
      <vt:lpstr>Nominale Pluralflexion</vt:lpstr>
      <vt:lpstr>Nominale Pluralflexion</vt:lpstr>
      <vt:lpstr>Nominale Pluralflexion</vt:lpstr>
      <vt:lpstr>Nominale Pluralflexion</vt:lpstr>
      <vt:lpstr>Nominale Pluralflexion</vt:lpstr>
      <vt:lpstr>Nominale Pluralflexion</vt:lpstr>
      <vt:lpstr>Nominale Pluralflexion</vt:lpstr>
      <vt:lpstr>Nominale Pluralflexion</vt:lpstr>
      <vt:lpstr>Nominale Pluralflexion</vt:lpstr>
      <vt:lpstr>Nominale Pluralflexion</vt:lpstr>
      <vt:lpstr>Nominale Pluralflexion</vt:lpstr>
      <vt:lpstr>Nominale Pluralflexion</vt:lpstr>
      <vt:lpstr>Nominale Pluralflexion</vt:lpstr>
      <vt:lpstr>Nominale Pluralflexion</vt:lpstr>
      <vt:lpstr>Nominale Pluralflexion</vt:lpstr>
      <vt:lpstr>Nominale Pluralflexion</vt:lpstr>
      <vt:lpstr>Nominale Pluralflexion</vt:lpstr>
      <vt:lpstr>Übungen</vt:lpstr>
      <vt:lpstr>Übungen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Winfried Lechner</dc:creator>
  <cp:lastModifiedBy>Caroline Fery</cp:lastModifiedBy>
  <cp:revision>512</cp:revision>
  <dcterms:created xsi:type="dcterms:W3CDTF">2019-06-22T15:52:53Z</dcterms:created>
  <dcterms:modified xsi:type="dcterms:W3CDTF">2020-12-08T15:43:43Z</dcterms:modified>
</cp:coreProperties>
</file>