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5"/>
  </p:notesMasterIdLst>
  <p:sldIdLst>
    <p:sldId id="259" r:id="rId2"/>
    <p:sldId id="365" r:id="rId3"/>
    <p:sldId id="468" r:id="rId4"/>
    <p:sldId id="469" r:id="rId5"/>
    <p:sldId id="434" r:id="rId6"/>
    <p:sldId id="470" r:id="rId7"/>
    <p:sldId id="471" r:id="rId8"/>
    <p:sldId id="473" r:id="rId9"/>
    <p:sldId id="472" r:id="rId10"/>
    <p:sldId id="478" r:id="rId11"/>
    <p:sldId id="453" r:id="rId12"/>
    <p:sldId id="454" r:id="rId13"/>
    <p:sldId id="460" r:id="rId14"/>
    <p:sldId id="474" r:id="rId15"/>
    <p:sldId id="458" r:id="rId16"/>
    <p:sldId id="459" r:id="rId17"/>
    <p:sldId id="467" r:id="rId18"/>
    <p:sldId id="457" r:id="rId19"/>
    <p:sldId id="465" r:id="rId20"/>
    <p:sldId id="485" r:id="rId21"/>
    <p:sldId id="461" r:id="rId22"/>
    <p:sldId id="463" r:id="rId23"/>
    <p:sldId id="475" r:id="rId24"/>
    <p:sldId id="487" r:id="rId25"/>
    <p:sldId id="489" r:id="rId26"/>
    <p:sldId id="488" r:id="rId27"/>
    <p:sldId id="493" r:id="rId28"/>
    <p:sldId id="494" r:id="rId29"/>
    <p:sldId id="486" r:id="rId30"/>
    <p:sldId id="498" r:id="rId31"/>
    <p:sldId id="479" r:id="rId32"/>
    <p:sldId id="491" r:id="rId33"/>
    <p:sldId id="492" r:id="rId34"/>
    <p:sldId id="480" r:id="rId35"/>
    <p:sldId id="477" r:id="rId36"/>
    <p:sldId id="476" r:id="rId37"/>
    <p:sldId id="464" r:id="rId38"/>
    <p:sldId id="495" r:id="rId39"/>
    <p:sldId id="496" r:id="rId40"/>
    <p:sldId id="497" r:id="rId41"/>
    <p:sldId id="490" r:id="rId42"/>
    <p:sldId id="438" r:id="rId43"/>
    <p:sldId id="439" r:id="rId44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WP TypographicSymbols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8020D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78" autoAdjust="0"/>
    <p:restoredTop sz="94733" autoAdjust="0"/>
  </p:normalViewPr>
  <p:slideViewPr>
    <p:cSldViewPr>
      <p:cViewPr varScale="1">
        <p:scale>
          <a:sx n="82" d="100"/>
          <a:sy n="82" d="100"/>
        </p:scale>
        <p:origin x="18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24.11.20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FFEC9-4F5F-4C95-86E1-B5E1B764322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44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FFEC9-4F5F-4C95-86E1-B5E1B764322F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0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27.03.2020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71E-2F7A-4858-8042-BEBA37A60D05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24.11.20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>
            <a:normAutofit fontScale="92500" lnSpcReduction="2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2020-2021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Woche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vom</a:t>
            </a:r>
            <a:r>
              <a:rPr lang="en-US" sz="2000" dirty="0">
                <a:solidFill>
                  <a:schemeClr val="tx1"/>
                </a:solidFill>
              </a:rPr>
              <a:t> 11. bis </a:t>
            </a:r>
            <a:r>
              <a:rPr lang="en-US" sz="2000" dirty="0" err="1">
                <a:solidFill>
                  <a:schemeClr val="tx1"/>
                </a:solidFill>
              </a:rPr>
              <a:t>zum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18.11.2020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1524000" y="2667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</a:t>
            </a:r>
            <a:r>
              <a:rPr lang="de-DE" sz="2800" b="1">
                <a:solidFill>
                  <a:schemeClr val="tx1"/>
                </a:solidFill>
              </a:rPr>
              <a:t>5 Komposition </a:t>
            </a:r>
            <a:r>
              <a:rPr lang="de-DE" sz="2800" b="1" dirty="0">
                <a:solidFill>
                  <a:schemeClr val="tx1"/>
                </a:solidFill>
              </a:rPr>
              <a:t>in der Morphologie und in der Phonologie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/>
            <a:r>
              <a:rPr lang="de-DE" dirty="0"/>
              <a:t>Ein Beispiel von Lechner:</a:t>
            </a:r>
          </a:p>
          <a:p>
            <a:pPr marL="14288" indent="-14288"/>
            <a:endParaRPr lang="de-DE" dirty="0"/>
          </a:p>
          <a:p>
            <a:r>
              <a:rPr lang="en-GB" dirty="0"/>
              <a:t>Donau</a:t>
            </a:r>
          </a:p>
          <a:p>
            <a:r>
              <a:rPr lang="en-GB" dirty="0" err="1"/>
              <a:t>Donaudampfschiff</a:t>
            </a:r>
            <a:endParaRPr lang="de-DE" dirty="0"/>
          </a:p>
          <a:p>
            <a:r>
              <a:rPr lang="en-GB" dirty="0" err="1"/>
              <a:t>Donaudampfschifffahrt</a:t>
            </a:r>
            <a:endParaRPr lang="en-GB" dirty="0"/>
          </a:p>
          <a:p>
            <a:r>
              <a:rPr lang="en-GB" dirty="0" err="1"/>
              <a:t>Donaudampfschifffahrtskapitän</a:t>
            </a:r>
            <a:endParaRPr lang="en-GB" dirty="0"/>
          </a:p>
          <a:p>
            <a:r>
              <a:rPr lang="en-GB" dirty="0" err="1"/>
              <a:t>Donaudampfschifffahrtskapitänstochter</a:t>
            </a:r>
            <a:endParaRPr lang="en-GB" dirty="0"/>
          </a:p>
          <a:p>
            <a:r>
              <a:rPr lang="en-GB" dirty="0" err="1"/>
              <a:t>u.s.w.</a:t>
            </a:r>
            <a:endParaRPr lang="en-GB" dirty="0"/>
          </a:p>
          <a:p>
            <a:endParaRPr lang="en-GB" dirty="0"/>
          </a:p>
          <a:p>
            <a:pPr marL="14288" indent="-14288"/>
            <a:r>
              <a:rPr lang="en-GB" dirty="0" err="1">
                <a:solidFill>
                  <a:srgbClr val="FF0000"/>
                </a:solidFill>
              </a:rPr>
              <a:t>Malen</a:t>
            </a:r>
            <a:r>
              <a:rPr lang="en-GB" dirty="0">
                <a:solidFill>
                  <a:srgbClr val="FF0000"/>
                </a:solidFill>
              </a:rPr>
              <a:t> Sie den </a:t>
            </a:r>
            <a:r>
              <a:rPr lang="en-GB" dirty="0" err="1">
                <a:solidFill>
                  <a:srgbClr val="FF0000"/>
                </a:solidFill>
              </a:rPr>
              <a:t>Strukturbaum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dieser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Wörter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Folien</a:t>
            </a:r>
            <a:r>
              <a:rPr lang="en-GB" dirty="0">
                <a:solidFill>
                  <a:srgbClr val="FF0000"/>
                </a:solidFill>
              </a:rPr>
              <a:t> 9 und 10). </a:t>
            </a:r>
            <a:r>
              <a:rPr lang="en-GB" dirty="0" err="1">
                <a:solidFill>
                  <a:srgbClr val="FF0000"/>
                </a:solidFill>
              </a:rPr>
              <a:t>Achten</a:t>
            </a:r>
            <a:r>
              <a:rPr lang="en-GB" dirty="0">
                <a:solidFill>
                  <a:srgbClr val="FF0000"/>
                </a:solidFill>
              </a:rPr>
              <a:t> Sie auf den </a:t>
            </a:r>
            <a:r>
              <a:rPr lang="en-GB" dirty="0" err="1">
                <a:solidFill>
                  <a:srgbClr val="FF0000"/>
                </a:solidFill>
              </a:rPr>
              <a:t>Unterschied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zwischen</a:t>
            </a:r>
            <a:r>
              <a:rPr lang="en-GB" dirty="0">
                <a:solidFill>
                  <a:srgbClr val="FF0000"/>
                </a:solidFill>
              </a:rPr>
              <a:t> den </a:t>
            </a:r>
            <a:r>
              <a:rPr lang="en-GB" dirty="0" err="1">
                <a:solidFill>
                  <a:srgbClr val="FF0000"/>
                </a:solidFill>
              </a:rPr>
              <a:t>beiden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Arten</a:t>
            </a:r>
            <a:r>
              <a:rPr lang="en-GB" dirty="0">
                <a:solidFill>
                  <a:srgbClr val="FF0000"/>
                </a:solidFill>
              </a:rPr>
              <a:t> der </a:t>
            </a:r>
            <a:r>
              <a:rPr lang="en-GB" dirty="0" err="1">
                <a:solidFill>
                  <a:srgbClr val="FF0000"/>
                </a:solidFill>
              </a:rPr>
              <a:t>Erweiterungen</a:t>
            </a:r>
            <a:r>
              <a:rPr lang="en-GB" dirty="0">
                <a:solidFill>
                  <a:srgbClr val="FF0000"/>
                </a:solidFill>
              </a:rPr>
              <a:t>.	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Audio Recording 8. Nov 2020 at 11:00:44" descr="Audio Recording 8. Nov 2020 at 11:00:44">
            <a:hlinkClick r:id="" action="ppaction://media"/>
            <a:extLst>
              <a:ext uri="{FF2B5EF4-FFF2-40B4-BE49-F238E27FC236}">
                <a16:creationId xmlns:a16="http://schemas.microsoft.com/office/drawing/2014/main" id="{F9AD814F-0CB4-4D46-8DC9-67053355F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958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1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Endozentrizität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en-GB" dirty="0" err="1"/>
              <a:t>Endozentrische</a:t>
            </a:r>
            <a:r>
              <a:rPr lang="en-GB" dirty="0"/>
              <a:t> </a:t>
            </a:r>
            <a:r>
              <a:rPr lang="en-GB" dirty="0" err="1"/>
              <a:t>Kompositionen</a:t>
            </a:r>
            <a:r>
              <a:rPr lang="en-GB" dirty="0"/>
              <a:t> h</a:t>
            </a:r>
            <a:r>
              <a:rPr lang="de-DE" altLang="en-DE" dirty="0" err="1"/>
              <a:t>aben</a:t>
            </a:r>
            <a:r>
              <a:rPr lang="de-DE" altLang="en-DE" dirty="0"/>
              <a:t> ihren syntaktischen und semantischen Kopf rechts (in finaler Position)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altLang="en-DE" dirty="0"/>
              <a:t>	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altLang="en-DE" dirty="0"/>
              <a:t>Ein </a:t>
            </a:r>
            <a:r>
              <a:rPr lang="de-DE" altLang="en-DE" b="1" dirty="0"/>
              <a:t>Autofahrer</a:t>
            </a:r>
            <a:r>
              <a:rPr lang="de-DE" altLang="en-DE" dirty="0"/>
              <a:t> bezeichnet einen Fahrer, der Auto fährt. 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altLang="en-DE" dirty="0"/>
              <a:t>Eine </a:t>
            </a:r>
            <a:r>
              <a:rPr lang="de-DE" altLang="en-DE" b="1" dirty="0"/>
              <a:t>Autobahn</a:t>
            </a:r>
            <a:r>
              <a:rPr lang="de-DE" altLang="en-DE" dirty="0"/>
              <a:t> bezeichnet eine Bahn, wo Autos fahren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altLang="en-DE" dirty="0"/>
              <a:t>Ein </a:t>
            </a:r>
            <a:r>
              <a:rPr lang="de-DE" altLang="en-DE" b="1" dirty="0"/>
              <a:t>Automechaniker</a:t>
            </a:r>
            <a:r>
              <a:rPr lang="de-DE" altLang="en-DE" dirty="0"/>
              <a:t> bezeichnet einen Mechaniker, der Autos repariert.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altLang="en-DE" dirty="0"/>
              <a:t>usw.</a:t>
            </a:r>
            <a:endParaRPr lang="en-GB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altLang="en-DE" dirty="0"/>
              <a:t>(Manche Sprachen wie Vietnamesisch und Französisch sind linksköpfig)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>
                <a:solidFill>
                  <a:srgbClr val="FF0000"/>
                </a:solidFill>
              </a:rPr>
              <a:t>Wo ist der Kopf eines komplexen Worts im Griechischen?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Audio Recording 8. Nov 2020 at 11:03:21" descr="Audio Recording 8. Nov 2020 at 11:03:21">
            <a:hlinkClick r:id="" action="ppaction://media"/>
            <a:extLst>
              <a:ext uri="{FF2B5EF4-FFF2-40B4-BE49-F238E27FC236}">
                <a16:creationId xmlns:a16="http://schemas.microsoft.com/office/drawing/2014/main" id="{FAE74214-1637-424E-8C9E-593A9B5BB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18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Endozentrizität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Nennen wir die Elemente der Komposita A und B.</a:t>
            </a:r>
          </a:p>
          <a:p>
            <a:r>
              <a:rPr lang="de-DE" dirty="0"/>
              <a:t>B ist immer der Kopf und A charakterisiert oder modifiziert B</a:t>
            </a:r>
            <a:endParaRPr lang="en-GB" dirty="0"/>
          </a:p>
          <a:p>
            <a:r>
              <a:rPr lang="de-DE" altLang="en-DE" dirty="0" err="1"/>
              <a:t>Endozentrische</a:t>
            </a:r>
            <a:r>
              <a:rPr lang="de-DE" altLang="en-DE" dirty="0"/>
              <a:t> Komposita:</a:t>
            </a:r>
          </a:p>
          <a:p>
            <a:r>
              <a:rPr lang="de-DE" altLang="en-DE" dirty="0"/>
              <a:t>AB = ein B, das eine Beziehung zu A hat.</a:t>
            </a:r>
          </a:p>
          <a:p>
            <a:endParaRPr lang="en-GB" dirty="0"/>
          </a:p>
          <a:p>
            <a:r>
              <a:rPr lang="en-GB" b="1" dirty="0" err="1"/>
              <a:t>Determinativkomposita</a:t>
            </a:r>
            <a:r>
              <a:rPr lang="en-GB" dirty="0"/>
              <a:t> </a:t>
            </a:r>
          </a:p>
          <a:p>
            <a:r>
              <a:rPr lang="en-GB" dirty="0" err="1"/>
              <a:t>Schokoladenpudding</a:t>
            </a:r>
            <a:r>
              <a:rPr lang="en-GB" dirty="0"/>
              <a:t> (Pudding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Schockolade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b="1" dirty="0" err="1"/>
              <a:t>Rektionskomposita</a:t>
            </a:r>
            <a:r>
              <a:rPr lang="en-GB" dirty="0"/>
              <a:t> </a:t>
            </a:r>
            <a:r>
              <a:rPr lang="de-DE" altLang="en-DE" dirty="0"/>
              <a:t>drückt eine Relation zwischen A und B aus: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Professorenbruder</a:t>
            </a:r>
            <a:r>
              <a:rPr lang="en-GB" dirty="0"/>
              <a:t>, </a:t>
            </a:r>
            <a:r>
              <a:rPr lang="en-GB" dirty="0" err="1"/>
              <a:t>Dorfbürgermeister</a:t>
            </a:r>
            <a:r>
              <a:rPr lang="en-GB" dirty="0"/>
              <a:t>, </a:t>
            </a:r>
            <a:r>
              <a:rPr lang="de-DE" altLang="en-DE" dirty="0"/>
              <a:t>SPD-Vorsitzende</a:t>
            </a:r>
          </a:p>
          <a:p>
            <a:pPr marL="14288" indent="-14288"/>
            <a:r>
              <a:rPr lang="en-GB" dirty="0"/>
              <a:t>- </a:t>
            </a:r>
            <a:r>
              <a:rPr lang="en-GB" dirty="0" err="1"/>
              <a:t>Geschirrspüler</a:t>
            </a:r>
            <a:r>
              <a:rPr lang="en-GB" dirty="0"/>
              <a:t>, </a:t>
            </a:r>
            <a:r>
              <a:rPr lang="en-GB" dirty="0" err="1"/>
              <a:t>Flaschenöffner</a:t>
            </a:r>
            <a:r>
              <a:rPr lang="en-GB" dirty="0"/>
              <a:t> : transitive Relation </a:t>
            </a:r>
            <a:r>
              <a:rPr lang="en-GB" dirty="0" err="1"/>
              <a:t>zwischen</a:t>
            </a:r>
            <a:r>
              <a:rPr lang="en-GB" dirty="0"/>
              <a:t> A und B</a:t>
            </a:r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Audio Recording 8. Nov 2020 at 11:20:04" descr="Audio Recording 8. Nov 2020 at 11:20:04">
            <a:hlinkClick r:id="" action="ppaction://media"/>
            <a:extLst>
              <a:ext uri="{FF2B5EF4-FFF2-40B4-BE49-F238E27FC236}">
                <a16:creationId xmlns:a16="http://schemas.microsoft.com/office/drawing/2014/main" id="{7B40E1C2-4EED-8D4E-AF6B-87C30ADE5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4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Endozentrizität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52388" indent="-52388">
              <a:lnSpc>
                <a:spcPct val="90000"/>
              </a:lnSpc>
            </a:pPr>
            <a:r>
              <a:rPr lang="de-DE" altLang="en-DE" dirty="0"/>
              <a:t>Die Relation zwischen A und B eines Determinativkompositums kann verschiedene Gestalten annehmen.</a:t>
            </a:r>
          </a:p>
          <a:p>
            <a:pPr>
              <a:lnSpc>
                <a:spcPct val="90000"/>
              </a:lnSpc>
            </a:pPr>
            <a:endParaRPr lang="de-DE" altLang="en-DE" dirty="0"/>
          </a:p>
          <a:p>
            <a:pPr>
              <a:lnSpc>
                <a:spcPct val="90000"/>
              </a:lnSpc>
            </a:pPr>
            <a:r>
              <a:rPr lang="de-DE" altLang="en-DE" dirty="0"/>
              <a:t>Nagelfabrik: eine Fabrik in der man Nägel herstellt</a:t>
            </a:r>
          </a:p>
          <a:p>
            <a:pPr>
              <a:lnSpc>
                <a:spcPct val="90000"/>
              </a:lnSpc>
            </a:pPr>
            <a:r>
              <a:rPr lang="de-DE" altLang="en-DE" dirty="0"/>
              <a:t>Käsemesser: ein Messer, mit dem man Käse schneidet</a:t>
            </a:r>
          </a:p>
          <a:p>
            <a:r>
              <a:rPr lang="de-DE" altLang="en-DE" dirty="0"/>
              <a:t>Schuhfabrik: eine Fabrik, in der man Schuhe produziert</a:t>
            </a:r>
          </a:p>
          <a:p>
            <a:endParaRPr lang="en-GB" dirty="0"/>
          </a:p>
          <a:p>
            <a:endParaRPr lang="en-GB" dirty="0"/>
          </a:p>
          <a:p>
            <a:pPr marL="12700" indent="-12700"/>
            <a:r>
              <a:rPr lang="en-GB" dirty="0" err="1">
                <a:solidFill>
                  <a:srgbClr val="FF0000"/>
                </a:solidFill>
              </a:rPr>
              <a:t>Überlegen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sich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welche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Relationen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ein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Kompositum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wie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Fischfrau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ausdrücken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kann</a:t>
            </a:r>
            <a:r>
              <a:rPr lang="en-GB" dirty="0">
                <a:solidFill>
                  <a:srgbClr val="FF0000"/>
                </a:solidFill>
              </a:rPr>
              <a:t>. Es </a:t>
            </a:r>
            <a:r>
              <a:rPr lang="en-GB" dirty="0" err="1">
                <a:solidFill>
                  <a:srgbClr val="FF0000"/>
                </a:solidFill>
              </a:rPr>
              <a:t>sind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ziemlich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viele</a:t>
            </a:r>
            <a:r>
              <a:rPr lang="en-GB" dirty="0">
                <a:solidFill>
                  <a:srgbClr val="FF0000"/>
                </a:solidFill>
              </a:rPr>
              <a:t>!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Audio Recording 8. Nov 2020 at 11:21:13" descr="Audio Recording 8. Nov 2020 at 11:21:13">
            <a:hlinkClick r:id="" action="ppaction://media"/>
            <a:extLst>
              <a:ext uri="{FF2B5EF4-FFF2-40B4-BE49-F238E27FC236}">
                <a16:creationId xmlns:a16="http://schemas.microsoft.com/office/drawing/2014/main" id="{A2B9037B-1A86-454F-826D-A752C04F0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4760" y="120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2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Phrasale</a:t>
            </a:r>
            <a:r>
              <a:rPr lang="en-GB" dirty="0"/>
              <a:t> </a:t>
            </a:r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Weitere </a:t>
            </a:r>
            <a:r>
              <a:rPr lang="de-DE" dirty="0" err="1"/>
              <a:t>endozentrische</a:t>
            </a:r>
            <a:r>
              <a:rPr lang="de-DE" dirty="0"/>
              <a:t> Komposita:</a:t>
            </a:r>
          </a:p>
          <a:p>
            <a:endParaRPr lang="de-DE" dirty="0"/>
          </a:p>
          <a:p>
            <a:pPr marL="53975" indent="-53975"/>
            <a:r>
              <a:rPr lang="de-DE" dirty="0"/>
              <a:t>Komposita, bei denen eine ganze syntaktische Phrase zu einem Wort zusammengezogen wird.</a:t>
            </a:r>
          </a:p>
          <a:p>
            <a:endParaRPr lang="de-DE" dirty="0"/>
          </a:p>
          <a:p>
            <a:r>
              <a:rPr lang="de-DE" dirty="0"/>
              <a:t>[Trimm-Dich]-Pfad</a:t>
            </a:r>
          </a:p>
          <a:p>
            <a:r>
              <a:rPr lang="de-DE" dirty="0"/>
              <a:t>[</a:t>
            </a:r>
            <a:r>
              <a:rPr lang="de-DE" dirty="0" err="1"/>
              <a:t>Friß</a:t>
            </a:r>
            <a:r>
              <a:rPr lang="de-DE" dirty="0"/>
              <a:t>-die-Hälfte]-Diät</a:t>
            </a:r>
          </a:p>
          <a:p>
            <a:r>
              <a:rPr lang="de-DE" dirty="0"/>
              <a:t>[Saure-Gurken]-Zeit</a:t>
            </a:r>
          </a:p>
          <a:p>
            <a:endParaRPr lang="de-DE" dirty="0"/>
          </a:p>
          <a:p>
            <a:pPr marL="14288" indent="-14288">
              <a:tabLst>
                <a:tab pos="747713" algn="l"/>
                <a:tab pos="1090613" algn="l"/>
              </a:tabLst>
            </a:pPr>
            <a:endParaRPr lang="de-D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Audio Recording 8. Nov 2020 at 11:22:22" descr="Audio Recording 8. Nov 2020 at 11:22:22">
            <a:hlinkClick r:id="" action="ppaction://media"/>
            <a:extLst>
              <a:ext uri="{FF2B5EF4-FFF2-40B4-BE49-F238E27FC236}">
                <a16:creationId xmlns:a16="http://schemas.microsoft.com/office/drawing/2014/main" id="{FBC8CBCA-CDB4-734B-A78D-A83A93AED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606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3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Exozentrizität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en-GB" dirty="0"/>
              <a:t>In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>
                <a:solidFill>
                  <a:srgbClr val="0066FF"/>
                </a:solidFill>
              </a:rPr>
              <a:t>exozentrischen</a:t>
            </a:r>
            <a:r>
              <a:rPr lang="en-GB" dirty="0"/>
              <a:t> </a:t>
            </a:r>
            <a:r>
              <a:rPr lang="en-GB" dirty="0" err="1"/>
              <a:t>Kompositum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es </a:t>
            </a:r>
            <a:r>
              <a:rPr lang="en-GB" dirty="0" err="1"/>
              <a:t>keinen</a:t>
            </a:r>
            <a:r>
              <a:rPr lang="en-GB" dirty="0"/>
              <a:t> </a:t>
            </a:r>
            <a:r>
              <a:rPr lang="en-GB" dirty="0" err="1"/>
              <a:t>semantischen</a:t>
            </a:r>
            <a:r>
              <a:rPr lang="en-GB" dirty="0"/>
              <a:t> Kopf:</a:t>
            </a:r>
          </a:p>
          <a:p>
            <a:endParaRPr lang="en-GB" dirty="0"/>
          </a:p>
          <a:p>
            <a:r>
              <a:rPr lang="en-GB" i="1" dirty="0" err="1"/>
              <a:t>Grünschnabel</a:t>
            </a:r>
            <a:r>
              <a:rPr lang="en-GB" dirty="0"/>
              <a:t>: </a:t>
            </a:r>
            <a:r>
              <a:rPr lang="en-GB" dirty="0" err="1"/>
              <a:t>unerfahrener</a:t>
            </a:r>
            <a:r>
              <a:rPr lang="en-GB" dirty="0"/>
              <a:t> </a:t>
            </a:r>
            <a:r>
              <a:rPr lang="en-GB" dirty="0" err="1"/>
              <a:t>junger</a:t>
            </a:r>
            <a:r>
              <a:rPr lang="en-GB" dirty="0"/>
              <a:t> Mann (</a:t>
            </a:r>
            <a:r>
              <a:rPr lang="en-GB" dirty="0" err="1"/>
              <a:t>kein</a:t>
            </a:r>
            <a:r>
              <a:rPr lang="en-GB" dirty="0"/>
              <a:t> Schnabel)</a:t>
            </a:r>
          </a:p>
          <a:p>
            <a:r>
              <a:rPr lang="en-GB" i="1" dirty="0" err="1"/>
              <a:t>Faulpelz</a:t>
            </a:r>
            <a:r>
              <a:rPr lang="en-GB" dirty="0"/>
              <a:t>: </a:t>
            </a:r>
            <a:r>
              <a:rPr lang="en-GB" dirty="0" err="1"/>
              <a:t>faule</a:t>
            </a:r>
            <a:r>
              <a:rPr lang="en-GB" dirty="0"/>
              <a:t> Person  (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Pelz</a:t>
            </a:r>
            <a:r>
              <a:rPr lang="en-GB" dirty="0"/>
              <a:t>)</a:t>
            </a:r>
          </a:p>
          <a:p>
            <a:r>
              <a:rPr lang="en-GB" i="1" dirty="0"/>
              <a:t>Pickpocket</a:t>
            </a:r>
            <a:r>
              <a:rPr lang="en-GB" dirty="0"/>
              <a:t>: </a:t>
            </a:r>
            <a:r>
              <a:rPr lang="en-GB" dirty="0" err="1"/>
              <a:t>Dieb</a:t>
            </a:r>
            <a:r>
              <a:rPr lang="en-GB" dirty="0"/>
              <a:t>   (</a:t>
            </a:r>
            <a:r>
              <a:rPr lang="en-GB" dirty="0" err="1"/>
              <a:t>kein</a:t>
            </a:r>
            <a:r>
              <a:rPr lang="en-GB" dirty="0"/>
              <a:t> Pocket)</a:t>
            </a:r>
          </a:p>
          <a:p>
            <a:r>
              <a:rPr lang="en-GB" i="1" dirty="0" err="1"/>
              <a:t>Bleichgesicht</a:t>
            </a:r>
            <a:r>
              <a:rPr lang="en-GB" dirty="0"/>
              <a:t>: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weißhäutige</a:t>
            </a:r>
            <a:r>
              <a:rPr lang="en-GB" dirty="0"/>
              <a:t> Person  (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Gesicht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dirty="0"/>
          </a:p>
          <a:p>
            <a:pPr marL="14288" indent="-14288"/>
            <a:r>
              <a:rPr lang="en-GB" dirty="0"/>
              <a:t>Das Element B </a:t>
            </a:r>
            <a:r>
              <a:rPr lang="en-GB" dirty="0" err="1"/>
              <a:t>ist</a:t>
            </a:r>
            <a:r>
              <a:rPr lang="en-GB" dirty="0"/>
              <a:t> gar </a:t>
            </a:r>
            <a:r>
              <a:rPr lang="en-GB" dirty="0" err="1"/>
              <a:t>kein</a:t>
            </a:r>
            <a:r>
              <a:rPr lang="en-GB" dirty="0"/>
              <a:t> B,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wenn</a:t>
            </a:r>
            <a:r>
              <a:rPr lang="en-GB" dirty="0"/>
              <a:t> es </a:t>
            </a:r>
            <a:r>
              <a:rPr lang="en-GB" dirty="0" err="1"/>
              <a:t>syntaktisch</a:t>
            </a:r>
            <a:r>
              <a:rPr lang="en-GB" dirty="0"/>
              <a:t> der Kopf des </a:t>
            </a:r>
            <a:r>
              <a:rPr lang="en-GB" dirty="0" err="1"/>
              <a:t>Kompositums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. </a:t>
            </a:r>
            <a:r>
              <a:rPr lang="en-GB" dirty="0" err="1"/>
              <a:t>Semantisch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es </a:t>
            </a:r>
            <a:r>
              <a:rPr lang="en-GB" dirty="0" err="1"/>
              <a:t>nicht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Audio Recording 8. Nov 2020 at 11:24:07" descr="Audio Recording 8. Nov 2020 at 11:24:07">
            <a:hlinkClick r:id="" action="ppaction://media"/>
            <a:extLst>
              <a:ext uri="{FF2B5EF4-FFF2-40B4-BE49-F238E27FC236}">
                <a16:creationId xmlns:a16="http://schemas.microsoft.com/office/drawing/2014/main" id="{190E37CF-E951-9C4F-A24D-21218C08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Koordinierte</a:t>
            </a:r>
            <a:r>
              <a:rPr lang="en-GB" dirty="0"/>
              <a:t> </a:t>
            </a:r>
            <a:r>
              <a:rPr lang="en-GB" dirty="0" err="1"/>
              <a:t>Komposita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dvandvakomposita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Weitere Klassen von </a:t>
            </a:r>
            <a:r>
              <a:rPr lang="de-DE" dirty="0" err="1"/>
              <a:t>exozentrischen</a:t>
            </a:r>
            <a:r>
              <a:rPr lang="de-DE" dirty="0"/>
              <a:t> Komposita:</a:t>
            </a:r>
          </a:p>
          <a:p>
            <a:r>
              <a:rPr lang="de-DE" dirty="0"/>
              <a:t>A und B sind </a:t>
            </a:r>
            <a:r>
              <a:rPr lang="de-DE" u="sng" dirty="0"/>
              <a:t>koordinierte Köpfe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de-DE" dirty="0"/>
              <a:t>Sie bezeichnen etwas, das aus den Einzelteilen besteht, die die Teile des Kompositums eingeben.</a:t>
            </a:r>
          </a:p>
          <a:p>
            <a:endParaRPr lang="de-DE" dirty="0"/>
          </a:p>
          <a:p>
            <a:r>
              <a:rPr lang="de-DE" dirty="0"/>
              <a:t>Mecklenburg-Vorpommern, </a:t>
            </a:r>
            <a:r>
              <a:rPr lang="de-DE" dirty="0" err="1"/>
              <a:t>Baden-Württemberg</a:t>
            </a:r>
            <a:endParaRPr lang="de-DE" dirty="0"/>
          </a:p>
          <a:p>
            <a:r>
              <a:rPr lang="de-DE" dirty="0" err="1"/>
              <a:t>süßsauer</a:t>
            </a:r>
            <a:r>
              <a:rPr lang="de-DE" dirty="0"/>
              <a:t> </a:t>
            </a:r>
          </a:p>
          <a:p>
            <a:r>
              <a:rPr lang="de-DE" dirty="0"/>
              <a:t>schwarz-rot-gold  (deutsche Nationalfarben)</a:t>
            </a:r>
          </a:p>
          <a:p>
            <a:endParaRPr lang="de-DE" dirty="0"/>
          </a:p>
          <a:p>
            <a:pPr marL="14288" indent="-14288"/>
            <a:r>
              <a:rPr lang="de-DE" dirty="0"/>
              <a:t>In diesen Komposita ist nicht ein Element dem anderen untergeordnet, sondern beide Elemente sind gleichwertig und haben dieselbe Funktion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Audio Recording 8. Nov 2020 at 11:25:44" descr="Audio Recording 8. Nov 2020 at 11:25:44">
            <a:hlinkClick r:id="" action="ppaction://media"/>
            <a:extLst>
              <a:ext uri="{FF2B5EF4-FFF2-40B4-BE49-F238E27FC236}">
                <a16:creationId xmlns:a16="http://schemas.microsoft.com/office/drawing/2014/main" id="{C6D7B634-F9B5-0B4F-B78F-121C28B13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622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7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Welche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Relationen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gibt</a:t>
            </a:r>
            <a:r>
              <a:rPr lang="en-GB" dirty="0">
                <a:solidFill>
                  <a:srgbClr val="FF0000"/>
                </a:solidFill>
              </a:rPr>
              <a:t> es </a:t>
            </a:r>
            <a:r>
              <a:rPr lang="en-GB" dirty="0" err="1">
                <a:solidFill>
                  <a:srgbClr val="FF0000"/>
                </a:solidFill>
              </a:rPr>
              <a:t>zwischen</a:t>
            </a:r>
            <a:r>
              <a:rPr lang="en-GB" dirty="0">
                <a:solidFill>
                  <a:srgbClr val="FF0000"/>
                </a:solidFill>
              </a:rPr>
              <a:t> den </a:t>
            </a:r>
            <a:r>
              <a:rPr lang="en-GB" dirty="0" err="1">
                <a:solidFill>
                  <a:srgbClr val="FF0000"/>
                </a:solidFill>
              </a:rPr>
              <a:t>Elementen</a:t>
            </a:r>
            <a:r>
              <a:rPr lang="en-GB" dirty="0">
                <a:solidFill>
                  <a:srgbClr val="FF0000"/>
                </a:solidFill>
              </a:rPr>
              <a:t> der </a:t>
            </a:r>
            <a:r>
              <a:rPr lang="en-GB" dirty="0" err="1">
                <a:solidFill>
                  <a:srgbClr val="FF0000"/>
                </a:solidFill>
              </a:rPr>
              <a:t>folgenden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Komposita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Pfarrertochter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Waschmaschine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Boden-</a:t>
            </a:r>
            <a:r>
              <a:rPr lang="en-GB" dirty="0" err="1">
                <a:solidFill>
                  <a:srgbClr val="FF0000"/>
                </a:solidFill>
              </a:rPr>
              <a:t>Luft</a:t>
            </a:r>
            <a:r>
              <a:rPr lang="en-GB" dirty="0">
                <a:solidFill>
                  <a:srgbClr val="FF0000"/>
                </a:solidFill>
              </a:rPr>
              <a:t>-</a:t>
            </a:r>
            <a:r>
              <a:rPr lang="en-GB" dirty="0" err="1">
                <a:solidFill>
                  <a:srgbClr val="FF0000"/>
                </a:solidFill>
              </a:rPr>
              <a:t>Rakete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Rhein-Main-Donau-</a:t>
            </a:r>
            <a:r>
              <a:rPr lang="en-GB" dirty="0" err="1">
                <a:solidFill>
                  <a:srgbClr val="FF0000"/>
                </a:solidFill>
              </a:rPr>
              <a:t>Kanal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288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BEA025A-9B75-8344-B591-2AD8B4C88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128CC50F-9CC0-2948-A0A3-A96CE735B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Komposition kann auch derivierte Wörter beinhalten. Derivationsmorpheme können entweder A oder B modifizieren: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a. [</a:t>
            </a:r>
            <a:r>
              <a:rPr lang="de-DE" altLang="en-DE" dirty="0" err="1"/>
              <a:t>Neu+ig+keit</a:t>
            </a:r>
            <a:r>
              <a:rPr lang="de-DE" altLang="en-DE" dirty="0"/>
              <a:t>]s[wert], [</a:t>
            </a:r>
            <a:r>
              <a:rPr lang="de-DE" altLang="en-DE" dirty="0" err="1"/>
              <a:t>Verhandl+ung</a:t>
            </a:r>
            <a:r>
              <a:rPr lang="de-DE" altLang="en-DE" dirty="0"/>
              <a:t>]s[</a:t>
            </a:r>
            <a:r>
              <a:rPr lang="de-DE" altLang="en-DE" dirty="0" err="1"/>
              <a:t>basis</a:t>
            </a:r>
            <a:r>
              <a:rPr lang="de-DE" altLang="en-DE" dirty="0"/>
              <a:t>]  </a:t>
            </a:r>
          </a:p>
          <a:p>
            <a:pPr marL="0" indent="0"/>
            <a:r>
              <a:rPr lang="de-DE" altLang="en-DE" dirty="0"/>
              <a:t>b. [[</a:t>
            </a:r>
            <a:r>
              <a:rPr lang="de-DE" altLang="en-DE" dirty="0" err="1"/>
              <a:t>gegen+ständ</a:t>
            </a:r>
            <a:r>
              <a:rPr lang="de-DE" altLang="en-DE" dirty="0"/>
              <a:t>] </a:t>
            </a:r>
            <a:r>
              <a:rPr lang="de-DE" altLang="en-DE" dirty="0" err="1"/>
              <a:t>lich</a:t>
            </a:r>
            <a:r>
              <a:rPr lang="de-DE" altLang="en-DE" dirty="0"/>
              <a:t>], [[</a:t>
            </a:r>
            <a:r>
              <a:rPr lang="de-DE" altLang="en-DE" dirty="0" err="1"/>
              <a:t>Spieß+bürger</a:t>
            </a:r>
            <a:r>
              <a:rPr lang="de-DE" altLang="en-DE" dirty="0"/>
              <a:t>] </a:t>
            </a:r>
            <a:r>
              <a:rPr lang="de-DE" altLang="en-DE" dirty="0" err="1"/>
              <a:t>tum</a:t>
            </a:r>
            <a:r>
              <a:rPr lang="de-DE" altLang="en-DE" dirty="0"/>
              <a:t>]</a:t>
            </a:r>
          </a:p>
          <a:p>
            <a:pPr marL="0" indent="0"/>
            <a:r>
              <a:rPr lang="de-DE" altLang="en-DE" dirty="0"/>
              <a:t>c. [Presse]+[[frei] </a:t>
            </a:r>
            <a:r>
              <a:rPr lang="de-DE" altLang="en-DE" dirty="0" err="1"/>
              <a:t>heit</a:t>
            </a:r>
            <a:r>
              <a:rPr lang="de-DE" altLang="en-DE" dirty="0"/>
              <a:t>]</a:t>
            </a:r>
          </a:p>
        </p:txBody>
      </p:sp>
      <p:pic>
        <p:nvPicPr>
          <p:cNvPr id="2" name="Audio Recording 8. Nov 2020 at 11:27:26" descr="Audio Recording 8. Nov 2020 at 11:27:26">
            <a:hlinkClick r:id="" action="ppaction://media"/>
            <a:extLst>
              <a:ext uri="{FF2B5EF4-FFF2-40B4-BE49-F238E27FC236}">
                <a16:creationId xmlns:a16="http://schemas.microsoft.com/office/drawing/2014/main" id="{4805B37C-BCFA-7241-853D-B72F3864F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55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de-DE" altLang="en-DE" dirty="0"/>
              <a:t>Mit Flexion ist es anders: die Flexion ist immer außerhalb der Komposition: </a:t>
            </a:r>
          </a:p>
          <a:p>
            <a:pPr marL="0" indent="0"/>
            <a:r>
              <a:rPr lang="de-DE" altLang="en-DE" dirty="0" err="1"/>
              <a:t>Seh+hilf-en</a:t>
            </a:r>
            <a:r>
              <a:rPr lang="de-DE" altLang="en-DE" dirty="0"/>
              <a:t>, </a:t>
            </a:r>
            <a:r>
              <a:rPr lang="de-DE" altLang="en-DE" dirty="0" err="1"/>
              <a:t>mäh+dresch-en</a:t>
            </a:r>
            <a:endParaRPr lang="de-DE" altLang="en-DE" dirty="0"/>
          </a:p>
          <a:p>
            <a:pPr marL="0" indent="0"/>
            <a:endParaRPr lang="de-DE" altLang="en-DE" dirty="0"/>
          </a:p>
          <a:p>
            <a:r>
              <a:rPr lang="de-DE" altLang="en-DE" dirty="0"/>
              <a:t>*</a:t>
            </a:r>
            <a:r>
              <a:rPr lang="de-DE" altLang="en-DE" dirty="0" err="1"/>
              <a:t>Schwimmtflügel</a:t>
            </a:r>
            <a:endParaRPr lang="de-DE" altLang="en-DE" dirty="0"/>
          </a:p>
          <a:p>
            <a:r>
              <a:rPr lang="de-DE" altLang="en-DE" dirty="0"/>
              <a:t>*</a:t>
            </a:r>
            <a:r>
              <a:rPr lang="de-DE" altLang="en-DE" dirty="0" err="1"/>
              <a:t>Autosbuch</a:t>
            </a:r>
            <a:r>
              <a:rPr lang="de-DE" altLang="en-DE" dirty="0"/>
              <a:t>. *</a:t>
            </a:r>
            <a:r>
              <a:rPr lang="de-DE" altLang="en-DE" dirty="0" err="1"/>
              <a:t>Loksvorbeifahrt</a:t>
            </a:r>
            <a:r>
              <a:rPr lang="de-DE" altLang="en-DE" dirty="0"/>
              <a:t> </a:t>
            </a:r>
          </a:p>
          <a:p>
            <a:endParaRPr lang="de-DE" altLang="en-DE" dirty="0"/>
          </a:p>
          <a:p>
            <a:r>
              <a:rPr lang="de-DE" altLang="en-DE" dirty="0"/>
              <a:t>Ausnahmen:</a:t>
            </a:r>
          </a:p>
          <a:p>
            <a:r>
              <a:rPr lang="de-DE" altLang="en-DE" dirty="0" err="1"/>
              <a:t>Kannregelung</a:t>
            </a:r>
            <a:endParaRPr lang="de-DE" altLang="en-DE" dirty="0"/>
          </a:p>
          <a:p>
            <a:r>
              <a:rPr lang="de-DE" altLang="en-DE" dirty="0"/>
              <a:t>Kinderbuch </a:t>
            </a:r>
          </a:p>
          <a:p>
            <a:r>
              <a:rPr lang="de-DE" altLang="en-DE" dirty="0" err="1"/>
              <a:t>Lokomotivenverzeichnis</a:t>
            </a:r>
            <a:r>
              <a:rPr lang="de-DE" altLang="en-DE" dirty="0"/>
              <a:t> (?</a:t>
            </a:r>
            <a:r>
              <a:rPr lang="de-DE" altLang="en-DE" dirty="0" err="1"/>
              <a:t>Loksverzeichnis</a:t>
            </a:r>
            <a:r>
              <a:rPr lang="de-DE" altLang="en-DE" dirty="0"/>
              <a:t>) </a:t>
            </a:r>
          </a:p>
          <a:p>
            <a:endParaRPr lang="de-DE" altLang="en-DE" b="1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" name="Audio Recording 8. Nov 2020 at 11:30:08" descr="Audio Recording 8. Nov 2020 at 11:30:08">
            <a:hlinkClick r:id="" action="ppaction://media"/>
            <a:extLst>
              <a:ext uri="{FF2B5EF4-FFF2-40B4-BE49-F238E27FC236}">
                <a16:creationId xmlns:a16="http://schemas.microsoft.com/office/drawing/2014/main" id="{8CA5F1ED-6DCA-DB4D-90FF-6E63F024E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121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86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</a:t>
            </a:r>
            <a:r>
              <a:rPr lang="de-DE"/>
              <a:t>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Diese Woche:</a:t>
            </a:r>
          </a:p>
          <a:p>
            <a:pPr marL="0" indent="0">
              <a:buSzPct val="100000"/>
            </a:pPr>
            <a:r>
              <a:rPr lang="de-DE" dirty="0"/>
              <a:t>Bitte lesen Sie Abschnitte 3.3.1 und 3.3.2 (S.25-31)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in der nächsten Zoom-Sitzung am 25.11. diskutiert.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6" name="Audio Recording 8. Nov 2020 at 09:47:25" descr="Audio Recording 8. Nov 2020 at 09:47:25">
            <a:hlinkClick r:id="" action="ppaction://media"/>
            <a:extLst>
              <a:ext uri="{FF2B5EF4-FFF2-40B4-BE49-F238E27FC236}">
                <a16:creationId xmlns:a16="http://schemas.microsoft.com/office/drawing/2014/main" id="{7EC0F8F0-6E70-A343-9305-34C12596B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Fugenelemente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Kind</a:t>
            </a:r>
            <a:r>
              <a:rPr lang="de-DE" b="1" dirty="0"/>
              <a:t>er</a:t>
            </a:r>
            <a:r>
              <a:rPr lang="de-DE" dirty="0"/>
              <a:t>zimmer</a:t>
            </a:r>
          </a:p>
          <a:p>
            <a:r>
              <a:rPr lang="de-DE" dirty="0"/>
              <a:t>Schwein</a:t>
            </a:r>
            <a:r>
              <a:rPr lang="de-DE" b="1" dirty="0"/>
              <a:t>e</a:t>
            </a:r>
            <a:r>
              <a:rPr lang="de-DE" dirty="0"/>
              <a:t>braten</a:t>
            </a:r>
          </a:p>
          <a:p>
            <a:r>
              <a:rPr lang="de-DE" dirty="0"/>
              <a:t>Schokolade</a:t>
            </a:r>
            <a:r>
              <a:rPr lang="de-DE" b="1" dirty="0"/>
              <a:t>n</a:t>
            </a:r>
            <a:r>
              <a:rPr lang="de-DE" dirty="0"/>
              <a:t>pudding </a:t>
            </a:r>
          </a:p>
          <a:p>
            <a:r>
              <a:rPr lang="de-DE" dirty="0"/>
              <a:t>Professore</a:t>
            </a:r>
            <a:r>
              <a:rPr lang="de-DE" b="1" dirty="0"/>
              <a:t>n</a:t>
            </a:r>
            <a:r>
              <a:rPr lang="de-DE" dirty="0"/>
              <a:t>bruder </a:t>
            </a:r>
          </a:p>
          <a:p>
            <a:r>
              <a:rPr lang="de-DE" dirty="0"/>
              <a:t>Bahnhof</a:t>
            </a:r>
            <a:r>
              <a:rPr lang="de-DE" b="1" dirty="0"/>
              <a:t>s</a:t>
            </a:r>
            <a:r>
              <a:rPr lang="de-DE" dirty="0"/>
              <a:t>vorsteher</a:t>
            </a:r>
          </a:p>
          <a:p>
            <a:endParaRPr lang="de-DE" dirty="0"/>
          </a:p>
          <a:p>
            <a:pPr marL="12700" indent="-12700"/>
            <a:r>
              <a:rPr lang="de-DE" dirty="0"/>
              <a:t>Pluralmorphem oder Genitiv? Die Antwort ist oft negativ, aber nicht immer eindeutig</a:t>
            </a:r>
          </a:p>
          <a:p>
            <a:endParaRPr lang="de-DE" dirty="0"/>
          </a:p>
          <a:p>
            <a:r>
              <a:rPr lang="en-GB" dirty="0"/>
              <a:t>In </a:t>
            </a:r>
            <a:r>
              <a:rPr lang="en-GB" i="1" dirty="0" err="1"/>
              <a:t>Veranstaltung</a:t>
            </a:r>
            <a:r>
              <a:rPr lang="en-GB" b="1" i="1" dirty="0" err="1"/>
              <a:t>s</a:t>
            </a:r>
            <a:r>
              <a:rPr lang="en-GB" i="1" dirty="0" err="1"/>
              <a:t>kalender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das </a:t>
            </a:r>
            <a:r>
              <a:rPr lang="en-GB" i="1" dirty="0"/>
              <a:t>s</a:t>
            </a:r>
            <a:r>
              <a:rPr lang="en-GB" dirty="0"/>
              <a:t> </a:t>
            </a:r>
            <a:r>
              <a:rPr lang="en-GB" dirty="0" err="1"/>
              <a:t>weder</a:t>
            </a:r>
            <a:r>
              <a:rPr lang="en-GB" dirty="0"/>
              <a:t> Plural </a:t>
            </a:r>
            <a:r>
              <a:rPr lang="en-GB" dirty="0" err="1"/>
              <a:t>noch</a:t>
            </a:r>
            <a:r>
              <a:rPr lang="en-GB" dirty="0"/>
              <a:t> </a:t>
            </a:r>
            <a:r>
              <a:rPr lang="en-GB" dirty="0" err="1"/>
              <a:t>Genitiv</a:t>
            </a:r>
            <a:r>
              <a:rPr lang="en-GB" dirty="0"/>
              <a:t>.</a:t>
            </a:r>
          </a:p>
          <a:p>
            <a:pPr marL="17463" indent="-17463">
              <a:tabLst>
                <a:tab pos="747713" algn="l"/>
                <a:tab pos="1090613" algn="l"/>
              </a:tabLst>
            </a:pPr>
            <a:r>
              <a:rPr lang="en-GB" dirty="0" err="1"/>
              <a:t>Nomina</a:t>
            </a:r>
            <a:r>
              <a:rPr lang="en-GB" dirty="0"/>
              <a:t>, die auf die </a:t>
            </a:r>
            <a:r>
              <a:rPr lang="en-GB" dirty="0" err="1"/>
              <a:t>Suffixe</a:t>
            </a:r>
            <a:r>
              <a:rPr lang="en-GB" dirty="0"/>
              <a:t> -</a:t>
            </a:r>
            <a:r>
              <a:rPr lang="en-GB" i="1" dirty="0" err="1"/>
              <a:t>heit</a:t>
            </a:r>
            <a:r>
              <a:rPr lang="en-GB" i="1" dirty="0"/>
              <a:t>, -</a:t>
            </a:r>
            <a:r>
              <a:rPr lang="en-GB" i="1" dirty="0" err="1"/>
              <a:t>keit</a:t>
            </a:r>
            <a:r>
              <a:rPr lang="en-GB" i="1" dirty="0"/>
              <a:t>, -ling, -</a:t>
            </a:r>
            <a:r>
              <a:rPr lang="en-GB" i="1" dirty="0" err="1"/>
              <a:t>schaft</a:t>
            </a:r>
            <a:r>
              <a:rPr lang="en-GB" i="1" dirty="0"/>
              <a:t>, -</a:t>
            </a:r>
            <a:r>
              <a:rPr lang="en-GB" i="1" dirty="0" err="1"/>
              <a:t>tät</a:t>
            </a:r>
            <a:r>
              <a:rPr lang="en-GB" i="1" dirty="0"/>
              <a:t>, -tum, -ion und -</a:t>
            </a:r>
            <a:r>
              <a:rPr lang="en-GB" i="1" dirty="0" err="1"/>
              <a:t>ung</a:t>
            </a:r>
            <a:r>
              <a:rPr lang="en-GB" dirty="0"/>
              <a:t> </a:t>
            </a:r>
            <a:r>
              <a:rPr lang="en-GB" dirty="0" err="1"/>
              <a:t>enden</a:t>
            </a:r>
            <a:r>
              <a:rPr lang="en-GB" dirty="0"/>
              <a:t> </a:t>
            </a:r>
            <a:r>
              <a:rPr lang="en-GB" dirty="0" err="1"/>
              <a:t>immer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Fugenelement</a:t>
            </a:r>
            <a:r>
              <a:rPr lang="en-GB" dirty="0"/>
              <a:t> -s.</a:t>
            </a:r>
          </a:p>
          <a:p>
            <a:endParaRPr lang="en-GB" dirty="0"/>
          </a:p>
          <a:p>
            <a:endParaRPr lang="en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6" name="Audio Recording 8. Nov 2020 at 11:31:43" descr="Audio Recording 8. Nov 2020 at 11:31:43">
            <a:hlinkClick r:id="" action="ppaction://media"/>
            <a:extLst>
              <a:ext uri="{FF2B5EF4-FFF2-40B4-BE49-F238E27FC236}">
                <a16:creationId xmlns:a16="http://schemas.microsoft.com/office/drawing/2014/main" id="{C5675367-7062-CA43-B328-2FB4AD2FC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960" y="5765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00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Klammerparadoxien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en-US" altLang="en-DE" dirty="0" err="1"/>
              <a:t>Frühausteher</a:t>
            </a:r>
            <a:r>
              <a:rPr lang="en-US" altLang="en-DE" dirty="0"/>
              <a:t>, </a:t>
            </a:r>
            <a:r>
              <a:rPr lang="en-US" altLang="en-DE" dirty="0" err="1"/>
              <a:t>Warmduscher</a:t>
            </a:r>
            <a:endParaRPr lang="en-US" altLang="en-DE" dirty="0"/>
          </a:p>
          <a:p>
            <a:pPr marL="0" indent="0"/>
            <a:r>
              <a:rPr lang="de-DE" altLang="en-DE" dirty="0"/>
              <a:t>[</a:t>
            </a:r>
            <a:r>
              <a:rPr lang="de-DE" altLang="en-DE" dirty="0" err="1"/>
              <a:t>Adj</a:t>
            </a:r>
            <a:r>
              <a:rPr lang="de-DE" altLang="en-DE" dirty="0"/>
              <a:t> [</a:t>
            </a:r>
            <a:r>
              <a:rPr lang="de-DE" altLang="en-DE" dirty="0" err="1"/>
              <a:t>Wurzel+Suffix</a:t>
            </a:r>
            <a:r>
              <a:rPr lang="de-DE" altLang="en-DE" dirty="0"/>
              <a:t>]] &lt;-&gt; [[</a:t>
            </a:r>
            <a:r>
              <a:rPr lang="de-DE" altLang="en-DE" dirty="0" err="1"/>
              <a:t>Adj</a:t>
            </a:r>
            <a:r>
              <a:rPr lang="de-DE" altLang="en-DE" dirty="0"/>
              <a:t> + Wurzel] Suffix]? </a:t>
            </a:r>
          </a:p>
          <a:p>
            <a:pPr marL="0" indent="0"/>
            <a:endParaRPr lang="en-US" altLang="en-DE" dirty="0"/>
          </a:p>
          <a:p>
            <a:r>
              <a:rPr lang="de-DE" altLang="en-DE" dirty="0"/>
              <a:t>Kernphysiker</a:t>
            </a:r>
          </a:p>
          <a:p>
            <a:r>
              <a:rPr lang="de-DE" altLang="en-DE" dirty="0"/>
              <a:t>Kinderreichtum</a:t>
            </a:r>
          </a:p>
          <a:p>
            <a:pPr>
              <a:lnSpc>
                <a:spcPct val="90000"/>
              </a:lnSpc>
            </a:pPr>
            <a:r>
              <a:rPr lang="de-DE" altLang="en-DE" dirty="0"/>
              <a:t>  </a:t>
            </a:r>
          </a:p>
          <a:p>
            <a:pPr marL="0" indent="0"/>
            <a:endParaRPr lang="en-US" altLang="en-DE" dirty="0"/>
          </a:p>
          <a:p>
            <a:pPr marL="0" indent="0"/>
            <a:r>
              <a:rPr lang="en-US" altLang="en-DE" dirty="0" err="1">
                <a:solidFill>
                  <a:srgbClr val="FF0000"/>
                </a:solidFill>
              </a:rPr>
              <a:t>Wieso</a:t>
            </a:r>
            <a:r>
              <a:rPr lang="en-US" altLang="en-DE" dirty="0">
                <a:solidFill>
                  <a:srgbClr val="FF0000"/>
                </a:solidFill>
              </a:rPr>
              <a:t> </a:t>
            </a:r>
            <a:r>
              <a:rPr lang="en-US" altLang="en-DE" dirty="0" err="1">
                <a:solidFill>
                  <a:srgbClr val="FF0000"/>
                </a:solidFill>
              </a:rPr>
              <a:t>sind</a:t>
            </a:r>
            <a:r>
              <a:rPr lang="en-US" altLang="en-DE" dirty="0">
                <a:solidFill>
                  <a:srgbClr val="FF0000"/>
                </a:solidFill>
              </a:rPr>
              <a:t> </a:t>
            </a:r>
            <a:r>
              <a:rPr lang="en-US" altLang="en-DE" dirty="0" err="1">
                <a:solidFill>
                  <a:srgbClr val="FF0000"/>
                </a:solidFill>
              </a:rPr>
              <a:t>solche</a:t>
            </a:r>
            <a:r>
              <a:rPr lang="en-US" altLang="en-DE" dirty="0">
                <a:solidFill>
                  <a:srgbClr val="FF0000"/>
                </a:solidFill>
              </a:rPr>
              <a:t> </a:t>
            </a:r>
            <a:r>
              <a:rPr lang="en-US" altLang="en-DE" dirty="0" err="1">
                <a:solidFill>
                  <a:srgbClr val="FF0000"/>
                </a:solidFill>
              </a:rPr>
              <a:t>Ausdrücke</a:t>
            </a:r>
            <a:r>
              <a:rPr lang="en-US" altLang="en-DE" dirty="0">
                <a:solidFill>
                  <a:srgbClr val="FF0000"/>
                </a:solidFill>
              </a:rPr>
              <a:t> </a:t>
            </a:r>
            <a:r>
              <a:rPr lang="en-US" altLang="en-DE" dirty="0" err="1">
                <a:solidFill>
                  <a:srgbClr val="FF0000"/>
                </a:solidFill>
              </a:rPr>
              <a:t>Klammerparadoxien</a:t>
            </a:r>
            <a:r>
              <a:rPr lang="en-US" altLang="en-DE" dirty="0">
                <a:solidFill>
                  <a:srgbClr val="FF0000"/>
                </a:solidFill>
              </a:rPr>
              <a:t>?</a:t>
            </a:r>
          </a:p>
          <a:p>
            <a:endParaRPr lang="en-GB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0203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Funktionale</a:t>
            </a:r>
            <a:r>
              <a:rPr lang="en-GB" dirty="0"/>
              <a:t> </a:t>
            </a:r>
            <a:r>
              <a:rPr lang="en-GB" dirty="0" err="1"/>
              <a:t>Kategorien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altLang="en-DE" dirty="0"/>
              <a:t>Kann eine funktionale Kategorie wie Pronomen und </a:t>
            </a:r>
            <a:r>
              <a:rPr lang="de-DE" altLang="en-DE" dirty="0" err="1"/>
              <a:t>Quantoren</a:t>
            </a:r>
            <a:r>
              <a:rPr lang="de-DE" altLang="en-DE" dirty="0"/>
              <a:t> (wie </a:t>
            </a:r>
            <a:r>
              <a:rPr lang="de-DE" altLang="en-DE" i="1" dirty="0"/>
              <a:t>jeder, der, ein</a:t>
            </a:r>
            <a:r>
              <a:rPr lang="de-DE" altLang="en-DE" dirty="0"/>
              <a:t>) Teil eines Kompositums sein? </a:t>
            </a:r>
          </a:p>
          <a:p>
            <a:endParaRPr lang="de-DE" altLang="en-DE" dirty="0"/>
          </a:p>
          <a:p>
            <a:r>
              <a:rPr lang="de-DE" altLang="en-DE" dirty="0"/>
              <a:t>*</a:t>
            </a:r>
            <a:r>
              <a:rPr lang="de-DE" altLang="en-DE" dirty="0" err="1"/>
              <a:t>Jederhut</a:t>
            </a:r>
            <a:r>
              <a:rPr lang="de-DE" altLang="en-DE" dirty="0"/>
              <a:t>, *</a:t>
            </a:r>
            <a:r>
              <a:rPr lang="de-DE" altLang="en-DE" dirty="0" err="1"/>
              <a:t>Allhund</a:t>
            </a:r>
            <a:r>
              <a:rPr lang="de-DE" altLang="en-DE" dirty="0"/>
              <a:t>, *</a:t>
            </a:r>
            <a:r>
              <a:rPr lang="de-DE" altLang="en-DE" dirty="0" err="1"/>
              <a:t>Einfrau</a:t>
            </a:r>
            <a:endParaRPr lang="de-DE" altLang="en-DE" dirty="0"/>
          </a:p>
          <a:p>
            <a:r>
              <a:rPr lang="de-DE" altLang="en-DE" dirty="0"/>
              <a:t>Funktionale Kategorien partizipieren ungern an der Komposition</a:t>
            </a:r>
          </a:p>
          <a:p>
            <a:endParaRPr lang="de-DE" altLang="en-DE" dirty="0"/>
          </a:p>
          <a:p>
            <a:r>
              <a:rPr lang="de-DE" altLang="en-DE" dirty="0"/>
              <a:t>Ausnahmen:</a:t>
            </a:r>
          </a:p>
          <a:p>
            <a:r>
              <a:rPr lang="de-DE" altLang="en-DE" dirty="0"/>
              <a:t>Allparteienregierung, Einmannbetrieb, Fünfzimmerwohnung</a:t>
            </a:r>
          </a:p>
          <a:p>
            <a:r>
              <a:rPr lang="de-DE" altLang="en-DE" dirty="0"/>
              <a:t>Selbstmord, Selbstregierung, Selbstfahrer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Audio Recording 8. Nov 2020 at 11:33:49" descr="Audio Recording 8. Nov 2020 at 11:33:49">
            <a:hlinkClick r:id="" action="ppaction://media"/>
            <a:extLst>
              <a:ext uri="{FF2B5EF4-FFF2-40B4-BE49-F238E27FC236}">
                <a16:creationId xmlns:a16="http://schemas.microsoft.com/office/drawing/2014/main" id="{AFA6BFDF-F420-904E-96E7-DA79D0F89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3162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8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2. </a:t>
            </a:r>
            <a:r>
              <a:rPr lang="en-GB" dirty="0" err="1"/>
              <a:t>Phonologie</a:t>
            </a:r>
            <a:r>
              <a:rPr lang="en-GB" dirty="0"/>
              <a:t> der </a:t>
            </a:r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2.1 </a:t>
            </a:r>
            <a:r>
              <a:rPr lang="de-DE" dirty="0" err="1"/>
              <a:t>Akzenstruktur</a:t>
            </a:r>
            <a:r>
              <a:rPr lang="de-DE" dirty="0"/>
              <a:t> von Komposita </a:t>
            </a:r>
          </a:p>
          <a:p>
            <a:endParaRPr lang="de-DE" dirty="0"/>
          </a:p>
          <a:p>
            <a:r>
              <a:rPr lang="de-DE" dirty="0" err="1"/>
              <a:t>Akzenstruktur</a:t>
            </a:r>
            <a:r>
              <a:rPr lang="de-DE" dirty="0"/>
              <a:t> von Komposita nach Stötzer (1973), </a:t>
            </a:r>
            <a:r>
              <a:rPr lang="de-DE" dirty="0" err="1"/>
              <a:t>Benware</a:t>
            </a:r>
            <a:r>
              <a:rPr lang="de-DE" dirty="0"/>
              <a:t> (1980), Giegerich (1984), Wiese (1996) und andere.</a:t>
            </a:r>
          </a:p>
          <a:p>
            <a:endParaRPr lang="de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6" name="Audio Recording 8. Nov 2020 at 11:35:00" descr="Audio Recording 8. Nov 2020 at 11:35:00">
            <a:hlinkClick r:id="" action="ppaction://media"/>
            <a:extLst>
              <a:ext uri="{FF2B5EF4-FFF2-40B4-BE49-F238E27FC236}">
                <a16:creationId xmlns:a16="http://schemas.microsoft.com/office/drawing/2014/main" id="{DAF001E2-37B3-AB41-B3DE-6D8AB386F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0480" y="958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7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10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Zweiteilige Komposita [AB]: Regelmäßiger Fall ist Initialakzent auf A:</a:t>
            </a:r>
          </a:p>
          <a:p>
            <a:r>
              <a:rPr lang="de-DE" dirty="0"/>
              <a:t>  A		    B		</a:t>
            </a:r>
          </a:p>
          <a:p>
            <a:r>
              <a:rPr lang="de-DE" dirty="0"/>
              <a:t>[</a:t>
            </a:r>
            <a:r>
              <a:rPr lang="de-DE" dirty="0" err="1"/>
              <a:t>Rót</a:t>
            </a:r>
            <a:r>
              <a:rPr lang="de-DE" dirty="0"/>
              <a:t>][wein]</a:t>
            </a:r>
          </a:p>
          <a:p>
            <a:r>
              <a:rPr lang="de-DE" dirty="0" err="1"/>
              <a:t>Kránken</a:t>
            </a:r>
            <a:r>
              <a:rPr lang="de-DE" dirty="0"/>
              <a:t>-haus</a:t>
            </a:r>
          </a:p>
          <a:p>
            <a:r>
              <a:rPr lang="de-DE" dirty="0" err="1"/>
              <a:t>Kléin</a:t>
            </a:r>
            <a:r>
              <a:rPr lang="de-DE" dirty="0"/>
              <a:t>-wagen</a:t>
            </a:r>
          </a:p>
          <a:p>
            <a:r>
              <a:rPr lang="de-DE" dirty="0" err="1"/>
              <a:t>Lúft</a:t>
            </a:r>
            <a:r>
              <a:rPr lang="de-DE" dirty="0"/>
              <a:t>-fahrt</a:t>
            </a:r>
          </a:p>
          <a:p>
            <a:r>
              <a:rPr lang="de-DE" dirty="0" err="1"/>
              <a:t>Stích</a:t>
            </a:r>
            <a:r>
              <a:rPr lang="de-DE" dirty="0"/>
              <a:t>-probe</a:t>
            </a:r>
          </a:p>
          <a:p>
            <a:r>
              <a:rPr lang="de-DE" dirty="0"/>
              <a:t>'Müll-verbrennung</a:t>
            </a:r>
          </a:p>
          <a:p>
            <a:r>
              <a:rPr lang="de-DE" dirty="0" err="1"/>
              <a:t>Fúß</a:t>
            </a:r>
            <a:r>
              <a:rPr lang="de-DE" dirty="0"/>
              <a:t>-ball</a:t>
            </a:r>
          </a:p>
          <a:p>
            <a:r>
              <a:rPr lang="de-DE" dirty="0" err="1"/>
              <a:t>Wáchtel</a:t>
            </a:r>
            <a:r>
              <a:rPr lang="de-DE" dirty="0"/>
              <a:t>-könig</a:t>
            </a:r>
          </a:p>
          <a:p>
            <a:endParaRPr lang="de-DE" dirty="0"/>
          </a:p>
          <a:p>
            <a:pPr marL="12700" indent="-12700"/>
            <a:r>
              <a:rPr lang="de-DE" dirty="0"/>
              <a:t>Hauptakzent wird entweder mit Akzent auf der betonten Silbe (</a:t>
            </a:r>
            <a:r>
              <a:rPr lang="de-DE" dirty="0" err="1"/>
              <a:t>Kránken</a:t>
            </a:r>
            <a:r>
              <a:rPr lang="de-DE" dirty="0"/>
              <a:t>-haus), oder vor der Silbe ('Müll-verbrennung) notiert. </a:t>
            </a:r>
          </a:p>
          <a:p>
            <a:endParaRPr lang="de-DE" altLang="en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6" name="Audio Recording 8. Nov 2020 at 11:35:47" descr="Audio Recording 8. Nov 2020 at 11:35:47">
            <a:hlinkClick r:id="" action="ppaction://media"/>
            <a:extLst>
              <a:ext uri="{FF2B5EF4-FFF2-40B4-BE49-F238E27FC236}">
                <a16:creationId xmlns:a16="http://schemas.microsoft.com/office/drawing/2014/main" id="{6DBA9AB2-372B-2044-896B-2C281DBD3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146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Ausnahmen mit Finalakzent auf B:</a:t>
            </a:r>
          </a:p>
          <a:p>
            <a:pPr marL="12700" indent="-12700"/>
            <a:r>
              <a:rPr lang="de-DE" dirty="0"/>
              <a:t>• Adjektiv-plus-Nomen mit Flexionsendung in den Adjektiven</a:t>
            </a:r>
          </a:p>
          <a:p>
            <a:r>
              <a:rPr lang="de-DE" dirty="0" err="1"/>
              <a:t>Hohen'staufen</a:t>
            </a:r>
            <a:r>
              <a:rPr lang="de-DE" dirty="0"/>
              <a:t>, </a:t>
            </a:r>
            <a:r>
              <a:rPr lang="de-DE" dirty="0" err="1"/>
              <a:t>Hoher'priester</a:t>
            </a:r>
            <a:endParaRPr lang="de-DE" dirty="0"/>
          </a:p>
          <a:p>
            <a:endParaRPr lang="de-DE" dirty="0"/>
          </a:p>
          <a:p>
            <a:r>
              <a:rPr lang="de-DE" dirty="0"/>
              <a:t>•Verb plus Nomen:</a:t>
            </a:r>
          </a:p>
          <a:p>
            <a:r>
              <a:rPr lang="de-DE" dirty="0" err="1"/>
              <a:t>Lebe'wohl</a:t>
            </a:r>
            <a:endParaRPr lang="de-DE" dirty="0"/>
          </a:p>
          <a:p>
            <a:endParaRPr lang="de-DE" dirty="0"/>
          </a:p>
          <a:p>
            <a:r>
              <a:rPr lang="de-DE" dirty="0"/>
              <a:t>•Koordinierungen:</a:t>
            </a:r>
          </a:p>
          <a:p>
            <a:r>
              <a:rPr lang="de-DE" dirty="0"/>
              <a:t>Marxismus-</a:t>
            </a:r>
            <a:r>
              <a:rPr lang="de-DE" dirty="0" err="1"/>
              <a:t>Leni'nismus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• Zeitangaben:</a:t>
            </a:r>
          </a:p>
          <a:p>
            <a:r>
              <a:rPr lang="de-DE" dirty="0" err="1"/>
              <a:t>Pfingst'sonntag</a:t>
            </a:r>
            <a:r>
              <a:rPr lang="de-DE" dirty="0"/>
              <a:t>, </a:t>
            </a:r>
            <a:r>
              <a:rPr lang="de-DE" dirty="0" err="1"/>
              <a:t>Oster'montag</a:t>
            </a:r>
            <a:r>
              <a:rPr lang="de-DE" dirty="0"/>
              <a:t>, </a:t>
            </a:r>
            <a:r>
              <a:rPr lang="de-DE" dirty="0" err="1"/>
              <a:t>Jahr'hundert</a:t>
            </a:r>
            <a:r>
              <a:rPr lang="de-DE" dirty="0"/>
              <a:t>, </a:t>
            </a:r>
            <a:r>
              <a:rPr lang="de-DE" dirty="0" err="1"/>
              <a:t>Jahr'zehnt</a:t>
            </a:r>
            <a:endParaRPr lang="de-DE" dirty="0"/>
          </a:p>
          <a:p>
            <a:endParaRPr lang="en-GB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6" name="Audio Recording 8. Nov 2020 at 11:37:06" descr="Audio Recording 8. Nov 2020 at 11:37:06">
            <a:hlinkClick r:id="" action="ppaction://media"/>
            <a:extLst>
              <a:ext uri="{FF2B5EF4-FFF2-40B4-BE49-F238E27FC236}">
                <a16:creationId xmlns:a16="http://schemas.microsoft.com/office/drawing/2014/main" id="{0E884D26-A3A2-FF4F-839A-8B52EB064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45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Adjektivkomposita haben oft Akzent auf B</a:t>
            </a:r>
          </a:p>
          <a:p>
            <a:endParaRPr lang="de-DE" dirty="0"/>
          </a:p>
          <a:p>
            <a:r>
              <a:rPr lang="de-DE" dirty="0"/>
              <a:t>Koordiniertes Kompositum:</a:t>
            </a:r>
          </a:p>
          <a:p>
            <a:r>
              <a:rPr lang="de-DE" dirty="0" err="1"/>
              <a:t>blau'grün</a:t>
            </a:r>
            <a:endParaRPr lang="de-DE" dirty="0"/>
          </a:p>
          <a:p>
            <a:r>
              <a:rPr lang="de-DE" dirty="0"/>
              <a:t> </a:t>
            </a:r>
          </a:p>
          <a:p>
            <a:r>
              <a:rPr lang="de-DE" dirty="0" err="1"/>
              <a:t>Intensifikatoren</a:t>
            </a:r>
            <a:r>
              <a:rPr lang="de-DE" dirty="0"/>
              <a:t> + Adjektiv:</a:t>
            </a:r>
          </a:p>
          <a:p>
            <a:r>
              <a:rPr lang="de-DE" dirty="0" err="1"/>
              <a:t>stein'reich</a:t>
            </a:r>
            <a:r>
              <a:rPr lang="de-DE" dirty="0"/>
              <a:t>  vs. 'steinreich (reich an Steinen)</a:t>
            </a:r>
          </a:p>
          <a:p>
            <a:r>
              <a:rPr lang="de-DE" dirty="0" err="1"/>
              <a:t>blut'arm</a:t>
            </a:r>
            <a:r>
              <a:rPr lang="de-DE" dirty="0"/>
              <a:t> vs. 'blutarm (arm an Blut)</a:t>
            </a:r>
          </a:p>
          <a:p>
            <a:r>
              <a:rPr lang="de-DE" dirty="0" err="1"/>
              <a:t>tot'müde</a:t>
            </a:r>
            <a:r>
              <a:rPr lang="de-DE" dirty="0"/>
              <a:t>, </a:t>
            </a:r>
            <a:r>
              <a:rPr lang="de-DE" dirty="0" err="1"/>
              <a:t>super'müde</a:t>
            </a:r>
            <a:r>
              <a:rPr lang="de-DE" dirty="0"/>
              <a:t>, scheißmüde (sehr müde)</a:t>
            </a:r>
          </a:p>
          <a:p>
            <a:r>
              <a:rPr lang="de-DE" dirty="0" err="1"/>
              <a:t>nagel'neu</a:t>
            </a:r>
            <a:r>
              <a:rPr lang="de-DE" dirty="0"/>
              <a:t>, </a:t>
            </a:r>
            <a:r>
              <a:rPr lang="de-DE" dirty="0" err="1"/>
              <a:t>pott'hässlich</a:t>
            </a:r>
            <a:endParaRPr lang="de-DE" dirty="0"/>
          </a:p>
          <a:p>
            <a:r>
              <a:rPr lang="de-DE" dirty="0"/>
              <a:t>schaurig-'schön, </a:t>
            </a:r>
            <a:r>
              <a:rPr lang="de-DE" dirty="0" err="1"/>
              <a:t>jammer'schade</a:t>
            </a:r>
            <a:endParaRPr lang="de-DE" dirty="0"/>
          </a:p>
          <a:p>
            <a:r>
              <a:rPr lang="de-DE" dirty="0" err="1"/>
              <a:t>bild'hübsch</a:t>
            </a:r>
            <a:endParaRPr lang="de-DE" dirty="0"/>
          </a:p>
          <a:p>
            <a:endParaRPr lang="de-DE" dirty="0"/>
          </a:p>
          <a:p>
            <a:endParaRPr lang="en-GB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Audio Recording 8. Nov 2020 at 11:39:23" descr="Audio Recording 8. Nov 2020 at 11:39:23">
            <a:hlinkClick r:id="" action="ppaction://media"/>
            <a:extLst>
              <a:ext uri="{FF2B5EF4-FFF2-40B4-BE49-F238E27FC236}">
                <a16:creationId xmlns:a16="http://schemas.microsoft.com/office/drawing/2014/main" id="{9A0ABB4D-F041-DA44-B9CE-3B14FFBD2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692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40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Dreiteilige Komposita: B ist hauptakzentuiert, wenn es verzweigt Ansonsten ist A hauptakzentuiert (</a:t>
            </a:r>
            <a:r>
              <a:rPr lang="de-DE" dirty="0" err="1"/>
              <a:t>Liberman</a:t>
            </a:r>
            <a:r>
              <a:rPr lang="de-DE" dirty="0"/>
              <a:t> &amp; Prince 1977):</a:t>
            </a:r>
          </a:p>
          <a:p>
            <a:r>
              <a:rPr lang="de-DE" dirty="0"/>
              <a:t>In a. ist </a:t>
            </a:r>
            <a:r>
              <a:rPr lang="de-DE" i="1" dirty="0" err="1"/>
              <a:t>Rowein</a:t>
            </a:r>
            <a:r>
              <a:rPr lang="de-DE" dirty="0"/>
              <a:t> A und </a:t>
            </a:r>
            <a:r>
              <a:rPr lang="de-DE" i="1" dirty="0"/>
              <a:t>Punsch</a:t>
            </a:r>
            <a:r>
              <a:rPr lang="de-DE" dirty="0"/>
              <a:t> ist B: B verzweigt nicht</a:t>
            </a:r>
          </a:p>
          <a:p>
            <a:r>
              <a:rPr lang="de-DE" dirty="0"/>
              <a:t>In b. ist </a:t>
            </a:r>
            <a:r>
              <a:rPr lang="de-DE" i="1" dirty="0"/>
              <a:t>Stadt</a:t>
            </a:r>
            <a:r>
              <a:rPr lang="de-DE" dirty="0"/>
              <a:t> A und </a:t>
            </a:r>
            <a:r>
              <a:rPr lang="de-DE" i="1" dirty="0"/>
              <a:t>Bauamt</a:t>
            </a:r>
            <a:r>
              <a:rPr lang="de-DE" dirty="0"/>
              <a:t> ist B: B verzweigt </a:t>
            </a:r>
          </a:p>
          <a:p>
            <a:r>
              <a:rPr lang="de-DE" dirty="0"/>
              <a:t>					  A   B                              A  B</a:t>
            </a:r>
          </a:p>
          <a:p>
            <a:r>
              <a:rPr lang="de-DE" dirty="0"/>
              <a:t>   					  /\  |                               |  /\</a:t>
            </a:r>
          </a:p>
          <a:p>
            <a:r>
              <a:rPr lang="de-DE" dirty="0"/>
              <a:t>					[AB]C			A[BC]</a:t>
            </a:r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6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8DE0D5F9-85F3-3048-BF8A-2C2B8C4399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71600" y="3860800"/>
            <a:ext cx="5537200" cy="2768600"/>
          </a:xfrm>
          <a:prstGeom prst="rect">
            <a:avLst/>
          </a:prstGeom>
        </p:spPr>
      </p:pic>
      <p:pic>
        <p:nvPicPr>
          <p:cNvPr id="7" name="Audio Recording 8. Nov 2020 at 11:42:21" descr="Audio Recording 8. Nov 2020 at 11:42:21">
            <a:hlinkClick r:id="" action="ppaction://media"/>
            <a:extLst>
              <a:ext uri="{FF2B5EF4-FFF2-40B4-BE49-F238E27FC236}">
                <a16:creationId xmlns:a16="http://schemas.microsoft.com/office/drawing/2014/main" id="{49B49B15-9268-DF45-9E86-C4FB60D6B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4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Dreiteilige Komposita: B ist hauptakzentuiert, wenn es verzweigt</a:t>
            </a:r>
          </a:p>
          <a:p>
            <a:pPr marL="12700" indent="-12700"/>
            <a:r>
              <a:rPr lang="de-DE" dirty="0"/>
              <a:t>Weitere Beispiele</a:t>
            </a:r>
          </a:p>
          <a:p>
            <a:pPr marL="12700" indent="-12700"/>
            <a:endParaRPr lang="de-DE" dirty="0"/>
          </a:p>
          <a:p>
            <a:r>
              <a:rPr lang="de-DE" dirty="0"/>
              <a:t>					  A   B                              A  B</a:t>
            </a:r>
          </a:p>
          <a:p>
            <a:r>
              <a:rPr lang="de-DE" dirty="0"/>
              <a:t>   					  /\  |                               |  /\</a:t>
            </a:r>
          </a:p>
          <a:p>
            <a:r>
              <a:rPr lang="de-DE" dirty="0"/>
              <a:t>					[AB]C			A[BC]</a:t>
            </a:r>
          </a:p>
          <a:p>
            <a:r>
              <a:rPr lang="de-DE" altLang="en-DE" dirty="0"/>
              <a:t>                 [</a:t>
            </a:r>
            <a:r>
              <a:rPr lang="de-DE" dirty="0"/>
              <a:t>'</a:t>
            </a:r>
            <a:r>
              <a:rPr lang="de-DE" altLang="en-DE" dirty="0"/>
              <a:t>dunkelrot]braun           dunkel[</a:t>
            </a:r>
            <a:r>
              <a:rPr lang="de-DE" dirty="0"/>
              <a:t>'</a:t>
            </a:r>
            <a:r>
              <a:rPr lang="de-DE" altLang="en-DE" dirty="0"/>
              <a:t>rotbraun]</a:t>
            </a:r>
          </a:p>
          <a:p>
            <a:r>
              <a:rPr lang="de-DE" dirty="0"/>
              <a:t>['</a:t>
            </a:r>
            <a:r>
              <a:rPr lang="de-DE" dirty="0" err="1"/>
              <a:t>Müllverbrennungs</a:t>
            </a:r>
            <a:r>
              <a:rPr lang="de-DE" dirty="0"/>
              <a:t>]</a:t>
            </a:r>
            <a:r>
              <a:rPr lang="de-DE" dirty="0" err="1"/>
              <a:t>anlage</a:t>
            </a:r>
            <a:r>
              <a:rPr lang="de-DE" dirty="0"/>
              <a:t> 	      Müll['</a:t>
            </a:r>
            <a:r>
              <a:rPr lang="de-DE" dirty="0" err="1"/>
              <a:t>verbrennungsanlage</a:t>
            </a:r>
            <a:r>
              <a:rPr lang="de-DE" dirty="0"/>
              <a:t>]</a:t>
            </a:r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6" name="Audio Recording 8. Nov 2020 at 11:43:52" descr="Audio Recording 8. Nov 2020 at 11:43:52">
            <a:hlinkClick r:id="" action="ppaction://media"/>
            <a:extLst>
              <a:ext uri="{FF2B5EF4-FFF2-40B4-BE49-F238E27FC236}">
                <a16:creationId xmlns:a16="http://schemas.microsoft.com/office/drawing/2014/main" id="{AFD97E03-2C68-F348-A5B9-49A3697F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17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de-DE" dirty="0"/>
              <a:t>Dreiteilige Komposita: B ist hauptakzentuiert, wenn es verzweigt:</a:t>
            </a:r>
          </a:p>
          <a:p>
            <a:r>
              <a:rPr lang="de-DE" dirty="0"/>
              <a:t>[AB]C	: A	</a:t>
            </a:r>
          </a:p>
          <a:p>
            <a:endParaRPr lang="de-DE" dirty="0"/>
          </a:p>
          <a:p>
            <a:r>
              <a:rPr lang="de-DE" dirty="0"/>
              <a:t>       A		       B				</a:t>
            </a:r>
          </a:p>
          <a:p>
            <a:r>
              <a:rPr lang="de-DE" dirty="0"/>
              <a:t>['Rotwein][</a:t>
            </a:r>
            <a:r>
              <a:rPr lang="de-DE" dirty="0" err="1"/>
              <a:t>punsch</a:t>
            </a:r>
            <a:r>
              <a:rPr lang="de-DE" dirty="0"/>
              <a:t>]</a:t>
            </a:r>
          </a:p>
          <a:p>
            <a:r>
              <a:rPr lang="de-DE" dirty="0"/>
              <a:t>['Blumenkohl][suppe]			</a:t>
            </a:r>
          </a:p>
          <a:p>
            <a:r>
              <a:rPr lang="de-DE" dirty="0"/>
              <a:t>['Eisenbahn][</a:t>
            </a:r>
            <a:r>
              <a:rPr lang="de-DE" dirty="0" err="1"/>
              <a:t>linie</a:t>
            </a:r>
            <a:r>
              <a:rPr lang="de-DE" dirty="0"/>
              <a:t>]				</a:t>
            </a:r>
          </a:p>
          <a:p>
            <a:r>
              <a:rPr lang="de-DE" dirty="0"/>
              <a:t>['Luftfahrt][</a:t>
            </a:r>
            <a:r>
              <a:rPr lang="de-DE" dirty="0" err="1"/>
              <a:t>industrie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A[BC]</a:t>
            </a:r>
          </a:p>
          <a:p>
            <a:r>
              <a:rPr lang="de-DE" dirty="0"/>
              <a:t>     A                     B</a:t>
            </a:r>
          </a:p>
          <a:p>
            <a:r>
              <a:rPr lang="de-DE" dirty="0"/>
              <a:t>[Stadt]   ['</a:t>
            </a:r>
            <a:r>
              <a:rPr lang="de-DE" dirty="0" err="1"/>
              <a:t>bauamt</a:t>
            </a:r>
            <a:r>
              <a:rPr lang="de-DE" dirty="0"/>
              <a:t>]</a:t>
            </a:r>
          </a:p>
          <a:p>
            <a:r>
              <a:rPr lang="de-DE" dirty="0"/>
              <a:t>[[Bundes  ['</a:t>
            </a:r>
            <a:r>
              <a:rPr lang="de-DE" dirty="0" err="1"/>
              <a:t>arbeitsamt</a:t>
            </a:r>
            <a:r>
              <a:rPr lang="de-DE" dirty="0"/>
              <a:t>]]</a:t>
            </a:r>
            <a:r>
              <a:rPr lang="de-DE" dirty="0" err="1"/>
              <a:t>präsident</a:t>
            </a:r>
            <a:r>
              <a:rPr lang="de-DE" dirty="0"/>
              <a:t>] </a:t>
            </a:r>
          </a:p>
          <a:p>
            <a:r>
              <a:rPr lang="en-GB" dirty="0"/>
              <a:t>[[</a:t>
            </a:r>
            <a:r>
              <a:rPr lang="en-GB" dirty="0" err="1"/>
              <a:t>Spielwaren</a:t>
            </a:r>
            <a:r>
              <a:rPr lang="en-GB" dirty="0"/>
              <a:t>] [[</a:t>
            </a:r>
            <a:r>
              <a:rPr lang="de-DE" dirty="0"/>
              <a:t>'</a:t>
            </a:r>
            <a:r>
              <a:rPr lang="en-GB" dirty="0" err="1"/>
              <a:t>außenhandels</a:t>
            </a:r>
            <a:r>
              <a:rPr lang="en-GB" dirty="0"/>
              <a:t>]gesellschaft]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6" name="Audio Recording 8. Nov 2020 at 11:46:25" descr="Audio Recording 8. Nov 2020 at 11:46:25">
            <a:hlinkClick r:id="" action="ppaction://media"/>
            <a:extLst>
              <a:ext uri="{FF2B5EF4-FFF2-40B4-BE49-F238E27FC236}">
                <a16:creationId xmlns:a16="http://schemas.microsoft.com/office/drawing/2014/main" id="{B33F1F1D-CB75-D54F-A1EE-5C9E31FA6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8760" y="215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2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der Präsentation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de-DE" dirty="0"/>
              <a:t>Komposition in der Morphologie</a:t>
            </a:r>
          </a:p>
          <a:p>
            <a:pPr marL="457200" indent="-457200">
              <a:buSzPct val="100000"/>
              <a:buAutoNum type="arabicPeriod"/>
            </a:pPr>
            <a:r>
              <a:rPr lang="de-DE" dirty="0"/>
              <a:t>Komposition in der Phonologie</a:t>
            </a:r>
          </a:p>
          <a:p>
            <a:pPr marL="623887" lvl="2" indent="0">
              <a:buSzPct val="100000"/>
              <a:buNone/>
            </a:pPr>
            <a:r>
              <a:rPr lang="de-DE" sz="2400" dirty="0"/>
              <a:t>2.1 Akzentstruktur der Komposita</a:t>
            </a:r>
          </a:p>
          <a:p>
            <a:pPr marL="623887" lvl="2" indent="0">
              <a:buSzPct val="100000"/>
              <a:buNone/>
            </a:pPr>
            <a:r>
              <a:rPr lang="de-DE" sz="2400" dirty="0"/>
              <a:t>2.2 Ellipse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Audio Recording 8. Nov 2020 at 09:48:18" descr="Audio Recording 8. Nov 2020 at 09:48:18">
            <a:hlinkClick r:id="" action="ppaction://media"/>
            <a:extLst>
              <a:ext uri="{FF2B5EF4-FFF2-40B4-BE49-F238E27FC236}">
                <a16:creationId xmlns:a16="http://schemas.microsoft.com/office/drawing/2014/main" id="{7D1DC3D4-F59D-8744-A7F9-641C80D2F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692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8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       A		       B				</a:t>
            </a:r>
          </a:p>
          <a:p>
            <a:r>
              <a:rPr lang="de-DE" dirty="0"/>
              <a:t>['Rotwein][</a:t>
            </a:r>
            <a:r>
              <a:rPr lang="de-DE" dirty="0" err="1"/>
              <a:t>punsch</a:t>
            </a:r>
            <a:r>
              <a:rPr lang="de-DE" dirty="0"/>
              <a:t>]</a:t>
            </a:r>
          </a:p>
          <a:p>
            <a:r>
              <a:rPr lang="de-DE" dirty="0"/>
              <a:t>['Blumenkohl][suppe]			</a:t>
            </a:r>
          </a:p>
          <a:p>
            <a:r>
              <a:rPr lang="de-DE" dirty="0"/>
              <a:t>['Eisenbahn][</a:t>
            </a:r>
            <a:r>
              <a:rPr lang="de-DE" dirty="0" err="1"/>
              <a:t>linie</a:t>
            </a:r>
            <a:r>
              <a:rPr lang="de-DE" dirty="0"/>
              <a:t>]				</a:t>
            </a:r>
          </a:p>
          <a:p>
            <a:r>
              <a:rPr lang="de-DE" dirty="0"/>
              <a:t>['Luftfahrt][</a:t>
            </a:r>
            <a:r>
              <a:rPr lang="de-DE" dirty="0" err="1"/>
              <a:t>industrie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A[BC]</a:t>
            </a:r>
          </a:p>
          <a:p>
            <a:r>
              <a:rPr lang="de-DE" dirty="0"/>
              <a:t>     A                     B</a:t>
            </a:r>
          </a:p>
          <a:p>
            <a:r>
              <a:rPr lang="de-DE" dirty="0"/>
              <a:t>[Stadt]   ['</a:t>
            </a:r>
            <a:r>
              <a:rPr lang="de-DE" dirty="0" err="1"/>
              <a:t>bauamt</a:t>
            </a:r>
            <a:r>
              <a:rPr lang="de-DE" dirty="0"/>
              <a:t>]</a:t>
            </a:r>
          </a:p>
          <a:p>
            <a:r>
              <a:rPr lang="de-DE" dirty="0"/>
              <a:t>[[Bundes  ['</a:t>
            </a:r>
            <a:r>
              <a:rPr lang="de-DE" dirty="0" err="1"/>
              <a:t>arbeitsamt</a:t>
            </a:r>
            <a:r>
              <a:rPr lang="de-DE" dirty="0"/>
              <a:t>]]</a:t>
            </a:r>
            <a:r>
              <a:rPr lang="de-DE" dirty="0" err="1"/>
              <a:t>präsident</a:t>
            </a:r>
            <a:r>
              <a:rPr lang="de-DE" dirty="0"/>
              <a:t>] </a:t>
            </a:r>
          </a:p>
          <a:p>
            <a:r>
              <a:rPr lang="en-GB" dirty="0"/>
              <a:t>[[</a:t>
            </a:r>
            <a:r>
              <a:rPr lang="en-GB" dirty="0" err="1"/>
              <a:t>Spielwaren</a:t>
            </a:r>
            <a:r>
              <a:rPr lang="en-GB" dirty="0"/>
              <a:t>] [[</a:t>
            </a:r>
            <a:r>
              <a:rPr lang="de-DE" dirty="0"/>
              <a:t>'</a:t>
            </a:r>
            <a:r>
              <a:rPr lang="en-GB" dirty="0" err="1"/>
              <a:t>außenhandels</a:t>
            </a:r>
            <a:r>
              <a:rPr lang="en-GB" dirty="0"/>
              <a:t>]gesellschaft] </a:t>
            </a:r>
          </a:p>
          <a:p>
            <a:endParaRPr lang="en-GB" dirty="0"/>
          </a:p>
          <a:p>
            <a:r>
              <a:rPr lang="en-GB" dirty="0" err="1">
                <a:solidFill>
                  <a:srgbClr val="FF0000"/>
                </a:solidFill>
              </a:rPr>
              <a:t>Malen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Strukturenbäume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für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diese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Wörter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6" name="Audio Recording 8. Nov 2020 at 11:46:25" descr="Audio Recording 8. Nov 2020 at 11:46:25">
            <a:hlinkClick r:id="" action="ppaction://media"/>
            <a:extLst>
              <a:ext uri="{FF2B5EF4-FFF2-40B4-BE49-F238E27FC236}">
                <a16:creationId xmlns:a16="http://schemas.microsoft.com/office/drawing/2014/main" id="{B33F1F1D-CB75-D54F-A1EE-5C9E31FA6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8760" y="215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0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Dreiteilige Komposita sind oft ambig</a:t>
            </a:r>
          </a:p>
          <a:p>
            <a:r>
              <a:rPr lang="de-DE" dirty="0"/>
              <a:t>Ein Bespiel von Lechner</a:t>
            </a:r>
          </a:p>
          <a:p>
            <a:r>
              <a:rPr lang="de-DE" dirty="0"/>
              <a:t>[AB]C						A[BC]</a:t>
            </a:r>
          </a:p>
          <a:p>
            <a:r>
              <a:rPr lang="de-DE" dirty="0"/>
              <a:t>'Nobelhundepension 			</a:t>
            </a:r>
            <a:r>
              <a:rPr lang="de-DE" dirty="0" err="1"/>
              <a:t>Nobel'hundepension</a:t>
            </a:r>
            <a:r>
              <a:rPr lang="de-DE" dirty="0"/>
              <a:t>	</a:t>
            </a:r>
          </a:p>
          <a:p>
            <a:r>
              <a:rPr lang="de-DE" dirty="0"/>
              <a:t>Hunde sind nobel			Pension ist nobel			</a:t>
            </a:r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7" name="Audio Recording 8. Nov 2020 at 12:21:35" descr="Audio Recording 8. Nov 2020 at 12:21:35">
            <a:hlinkClick r:id="" action="ppaction://media"/>
            <a:extLst>
              <a:ext uri="{FF2B5EF4-FFF2-40B4-BE49-F238E27FC236}">
                <a16:creationId xmlns:a16="http://schemas.microsoft.com/office/drawing/2014/main" id="{75B3C19B-6CC3-3A45-BFA8-13E7865E5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622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0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Es gibt aber sehr viele Ausnahmen, beides für [AB]C und für A[BC].</a:t>
            </a:r>
          </a:p>
          <a:p>
            <a:pPr marL="12700" indent="-12700"/>
            <a:endParaRPr lang="de-DE" dirty="0"/>
          </a:p>
          <a:p>
            <a:pPr marL="12700" indent="-12700"/>
            <a:r>
              <a:rPr lang="de-DE" dirty="0"/>
              <a:t>Zuerst [AB]C: A soll betont sein, ist es auch, aber innerhalb von A soll das erste Wort betont sein.</a:t>
            </a:r>
          </a:p>
          <a:p>
            <a:pPr marL="12700" indent="-12700"/>
            <a:r>
              <a:rPr lang="en-GB" dirty="0" err="1"/>
              <a:t>Drei'groschenoper</a:t>
            </a:r>
            <a:r>
              <a:rPr lang="en-GB" dirty="0"/>
              <a:t>, </a:t>
            </a:r>
            <a:r>
              <a:rPr lang="en-GB" dirty="0" err="1"/>
              <a:t>Alt'weibersommer</a:t>
            </a:r>
            <a:r>
              <a:rPr lang="en-GB" dirty="0"/>
              <a:t>, </a:t>
            </a:r>
            <a:r>
              <a:rPr lang="en-GB" dirty="0" err="1"/>
              <a:t>Drei'zehnmöwe</a:t>
            </a:r>
            <a:r>
              <a:rPr lang="en-GB" dirty="0"/>
              <a:t>, </a:t>
            </a:r>
            <a:r>
              <a:rPr lang="en-GB" dirty="0" err="1"/>
              <a:t>Fünf'zimmerwohnung</a:t>
            </a:r>
            <a:r>
              <a:rPr lang="en-GB" dirty="0"/>
              <a:t>, </a:t>
            </a:r>
            <a:r>
              <a:rPr lang="en-GB" dirty="0" err="1"/>
              <a:t>All'parteienregierung</a:t>
            </a:r>
            <a:r>
              <a:rPr lang="en-GB" dirty="0"/>
              <a:t>, </a:t>
            </a:r>
            <a:r>
              <a:rPr lang="en-GB" dirty="0" err="1"/>
              <a:t>Ein'mannbetrieb</a:t>
            </a:r>
            <a:r>
              <a:rPr lang="en-GB" dirty="0"/>
              <a:t>, </a:t>
            </a:r>
            <a:r>
              <a:rPr lang="en-GB" dirty="0" err="1"/>
              <a:t>Lieb'frauenmilch</a:t>
            </a:r>
            <a:r>
              <a:rPr lang="en-GB" dirty="0"/>
              <a:t>, </a:t>
            </a:r>
            <a:r>
              <a:rPr lang="en-GB" dirty="0" err="1"/>
              <a:t>Mehr'familienhaus</a:t>
            </a:r>
            <a:endParaRPr lang="en-GB" dirty="0"/>
          </a:p>
          <a:p>
            <a:pPr marL="12700" indent="-12700"/>
            <a:endParaRPr lang="en-GB" dirty="0"/>
          </a:p>
          <a:p>
            <a:pPr marL="12700" indent="-12700"/>
            <a:r>
              <a:rPr lang="en-GB" dirty="0" err="1"/>
              <a:t>Benware</a:t>
            </a:r>
            <a:r>
              <a:rPr lang="en-GB" dirty="0"/>
              <a:t>  (1980): die [AB] </a:t>
            </a:r>
            <a:r>
              <a:rPr lang="en-GB" dirty="0" err="1"/>
              <a:t>Konstituente</a:t>
            </a:r>
            <a:r>
              <a:rPr lang="en-GB" dirty="0"/>
              <a:t> hat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phrasale</a:t>
            </a:r>
            <a:r>
              <a:rPr lang="en-GB" dirty="0"/>
              <a:t> </a:t>
            </a:r>
            <a:r>
              <a:rPr lang="en-GB" dirty="0" err="1"/>
              <a:t>Struktur</a:t>
            </a:r>
            <a:r>
              <a:rPr lang="en-GB" dirty="0"/>
              <a:t> (oft </a:t>
            </a:r>
            <a:r>
              <a:rPr lang="en-GB" dirty="0" err="1"/>
              <a:t>Adj</a:t>
            </a:r>
            <a:r>
              <a:rPr lang="en-GB" dirty="0"/>
              <a:t> + N,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Quantor</a:t>
            </a:r>
            <a:r>
              <a:rPr lang="en-GB" dirty="0"/>
              <a:t> + N), </a:t>
            </a:r>
            <a:r>
              <a:rPr lang="en-GB" dirty="0" err="1"/>
              <a:t>deswegen</a:t>
            </a:r>
            <a:r>
              <a:rPr lang="en-GB" dirty="0"/>
              <a:t> </a:t>
            </a:r>
            <a:r>
              <a:rPr lang="en-GB" dirty="0" err="1"/>
              <a:t>Akzent</a:t>
            </a:r>
            <a:r>
              <a:rPr lang="en-GB" dirty="0"/>
              <a:t> auf B.</a:t>
            </a:r>
          </a:p>
          <a:p>
            <a:r>
              <a:rPr lang="de-DE" dirty="0"/>
              <a:t> </a:t>
            </a:r>
            <a:endParaRPr lang="en-GB" dirty="0"/>
          </a:p>
          <a:p>
            <a:endParaRPr lang="de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6" name="Audio Recording 8. Nov 2020 at 11:50:24" descr="Audio Recording 8. Nov 2020 at 11:50:24">
            <a:hlinkClick r:id="" action="ppaction://media"/>
            <a:extLst>
              <a:ext uri="{FF2B5EF4-FFF2-40B4-BE49-F238E27FC236}">
                <a16:creationId xmlns:a16="http://schemas.microsoft.com/office/drawing/2014/main" id="{265B18DA-B340-5444-AA72-0D6DB0AD7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3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Komposita-Akzentuierung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Dann A[BC]: B soll betont sein, da es verzweigt, aber der Akzent ist auf A.</a:t>
            </a:r>
          </a:p>
          <a:p>
            <a:pPr marL="12700" indent="-12700"/>
            <a:r>
              <a:rPr lang="de-DE" dirty="0"/>
              <a:t>• [BC] ist ein lexikalisiertes Kompositum (verhält sich als nicht-verzweigend)</a:t>
            </a:r>
          </a:p>
          <a:p>
            <a:pPr marL="12700" indent="-12700"/>
            <a:r>
              <a:rPr lang="en-GB" dirty="0"/>
              <a:t>'</a:t>
            </a:r>
            <a:r>
              <a:rPr lang="en-GB" dirty="0" err="1"/>
              <a:t>Hauptbahnhof</a:t>
            </a:r>
            <a:r>
              <a:rPr lang="en-GB" dirty="0"/>
              <a:t>, ‘</a:t>
            </a:r>
            <a:r>
              <a:rPr lang="en-GB" dirty="0" err="1"/>
              <a:t>Tüpfelsumpfhuhn</a:t>
            </a:r>
            <a:r>
              <a:rPr lang="en-GB" dirty="0"/>
              <a:t>, '</a:t>
            </a:r>
            <a:r>
              <a:rPr lang="en-GB" dirty="0" err="1"/>
              <a:t>Hallenschwimmbad</a:t>
            </a:r>
            <a:endParaRPr lang="en-GB" dirty="0"/>
          </a:p>
          <a:p>
            <a:r>
              <a:rPr lang="en-GB" dirty="0"/>
              <a:t>'</a:t>
            </a:r>
            <a:r>
              <a:rPr lang="en-GB" dirty="0" err="1"/>
              <a:t>Fausthandschuh</a:t>
            </a:r>
            <a:r>
              <a:rPr lang="en-GB" dirty="0"/>
              <a:t>, </a:t>
            </a:r>
            <a:r>
              <a:rPr lang="en-GB" dirty="0" err="1"/>
              <a:t>Zen'tralflughafen</a:t>
            </a:r>
            <a:r>
              <a:rPr lang="en-GB" dirty="0"/>
              <a:t>, '</a:t>
            </a:r>
            <a:r>
              <a:rPr lang="en-GB" dirty="0" err="1"/>
              <a:t>Qualitätsmaßstab</a:t>
            </a:r>
            <a:endParaRPr lang="en-GB" dirty="0"/>
          </a:p>
          <a:p>
            <a:r>
              <a:rPr lang="en-GB" dirty="0"/>
              <a:t>'</a:t>
            </a:r>
            <a:r>
              <a:rPr lang="en-GB" dirty="0" err="1"/>
              <a:t>Hauszeitschrift</a:t>
            </a:r>
            <a:r>
              <a:rPr lang="en-GB" dirty="0"/>
              <a:t>, '</a:t>
            </a:r>
            <a:r>
              <a:rPr lang="en-GB" dirty="0" err="1"/>
              <a:t>Volkshochschule</a:t>
            </a:r>
            <a:r>
              <a:rPr lang="en-GB" dirty="0"/>
              <a:t>, '</a:t>
            </a:r>
            <a:r>
              <a:rPr lang="en-GB" dirty="0" err="1"/>
              <a:t>Farbfernsehen</a:t>
            </a:r>
            <a:endParaRPr lang="en-GB" dirty="0"/>
          </a:p>
          <a:p>
            <a:endParaRPr lang="en-GB" dirty="0"/>
          </a:p>
          <a:p>
            <a:r>
              <a:rPr lang="en-GB" dirty="0"/>
              <a:t>• A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betonte</a:t>
            </a:r>
            <a:r>
              <a:rPr lang="en-GB" dirty="0"/>
              <a:t> </a:t>
            </a:r>
            <a:r>
              <a:rPr lang="en-GB" dirty="0" err="1"/>
              <a:t>Partikel</a:t>
            </a:r>
            <a:endParaRPr lang="en-GB" dirty="0"/>
          </a:p>
          <a:p>
            <a:r>
              <a:rPr lang="en-GB" dirty="0"/>
              <a:t>'</a:t>
            </a:r>
            <a:r>
              <a:rPr lang="en-GB" dirty="0" err="1"/>
              <a:t>Exbundeskanzler</a:t>
            </a:r>
            <a:r>
              <a:rPr lang="en-GB" dirty="0"/>
              <a:t>, '</a:t>
            </a:r>
            <a:r>
              <a:rPr lang="en-GB" dirty="0" err="1"/>
              <a:t>Vollholzschlafzimmer</a:t>
            </a:r>
            <a:r>
              <a:rPr lang="en-GB" dirty="0"/>
              <a:t>, '</a:t>
            </a:r>
            <a:r>
              <a:rPr lang="en-GB" dirty="0" err="1"/>
              <a:t>Unterstaatssekretär</a:t>
            </a:r>
            <a:endParaRPr lang="en-GB" dirty="0"/>
          </a:p>
          <a:p>
            <a:endParaRPr lang="en-GB" dirty="0"/>
          </a:p>
          <a:p>
            <a:r>
              <a:rPr lang="en-GB" dirty="0"/>
              <a:t>Es </a:t>
            </a:r>
            <a:r>
              <a:rPr lang="en-GB" dirty="0" err="1"/>
              <a:t>bleiben</a:t>
            </a:r>
            <a:r>
              <a:rPr lang="en-GB" dirty="0"/>
              <a:t> </a:t>
            </a:r>
            <a:r>
              <a:rPr lang="en-GB" dirty="0" err="1"/>
              <a:t>Ausnahmen</a:t>
            </a:r>
            <a:r>
              <a:rPr lang="en-GB" dirty="0"/>
              <a:t> </a:t>
            </a:r>
            <a:r>
              <a:rPr lang="en-GB" dirty="0" err="1"/>
              <a:t>unerklärt</a:t>
            </a:r>
            <a:r>
              <a:rPr lang="en-GB" dirty="0"/>
              <a:t>.</a:t>
            </a:r>
          </a:p>
          <a:p>
            <a:endParaRPr lang="de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6" name="Audio Recording 8. Nov 2020 at 12:13:44" descr="Audio Recording 8. Nov 2020 at 12:13:44">
            <a:hlinkClick r:id="" action="ppaction://media"/>
            <a:extLst>
              <a:ext uri="{FF2B5EF4-FFF2-40B4-BE49-F238E27FC236}">
                <a16:creationId xmlns:a16="http://schemas.microsoft.com/office/drawing/2014/main" id="{81AD5F7E-B72C-6741-8935-8BFDB668D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9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Komposita-Akzentuierung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			</a:t>
            </a:r>
          </a:p>
          <a:p>
            <a:r>
              <a:rPr lang="de-DE" altLang="en-DE" dirty="0"/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1BAC030-01B4-584B-A54F-F5B0C824ED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1098550"/>
            <a:ext cx="777240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B7D245-55B7-2245-8033-BF6BE98262EE}"/>
              </a:ext>
            </a:extLst>
          </p:cNvPr>
          <p:cNvSpPr txBox="1"/>
          <p:nvPr/>
        </p:nvSpPr>
        <p:spPr>
          <a:xfrm>
            <a:off x="457200" y="459992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Beispiel</a:t>
            </a:r>
            <a:r>
              <a:rPr lang="en-GB" sz="2400" dirty="0"/>
              <a:t> </a:t>
            </a:r>
            <a:r>
              <a:rPr lang="en-GB" sz="2400" dirty="0" err="1"/>
              <a:t>aus</a:t>
            </a:r>
            <a:r>
              <a:rPr lang="en-GB" sz="2400" dirty="0"/>
              <a:t> Lechner.</a:t>
            </a:r>
          </a:p>
          <a:p>
            <a:r>
              <a:rPr lang="en-GB" sz="2400" dirty="0"/>
              <a:t>Weil </a:t>
            </a:r>
            <a:r>
              <a:rPr lang="en-GB" sz="2400" dirty="0" err="1"/>
              <a:t>sich</a:t>
            </a:r>
            <a:r>
              <a:rPr lang="en-GB" sz="2400" dirty="0"/>
              <a:t> die </a:t>
            </a:r>
            <a:r>
              <a:rPr lang="en-GB" sz="2400" dirty="0" err="1"/>
              <a:t>Struktur</a:t>
            </a:r>
            <a:r>
              <a:rPr lang="en-GB" sz="2400" dirty="0"/>
              <a:t> der </a:t>
            </a:r>
            <a:r>
              <a:rPr lang="en-GB" sz="2400" dirty="0" err="1"/>
              <a:t>Komposita</a:t>
            </a:r>
            <a:r>
              <a:rPr lang="en-GB" sz="2400" dirty="0"/>
              <a:t> </a:t>
            </a:r>
            <a:r>
              <a:rPr lang="en-GB" sz="2400" dirty="0" err="1"/>
              <a:t>unterscheidet</a:t>
            </a:r>
            <a:r>
              <a:rPr lang="en-GB" sz="2400" dirty="0"/>
              <a:t>, </a:t>
            </a:r>
            <a:r>
              <a:rPr lang="en-GB" sz="2400" dirty="0" err="1"/>
              <a:t>ist</a:t>
            </a:r>
            <a:r>
              <a:rPr lang="en-GB" sz="2400" dirty="0"/>
              <a:t> die </a:t>
            </a:r>
          </a:p>
          <a:p>
            <a:r>
              <a:rPr lang="en-GB" sz="2400" dirty="0" err="1"/>
              <a:t>Platzierung</a:t>
            </a:r>
            <a:r>
              <a:rPr lang="en-GB" sz="2400" dirty="0"/>
              <a:t> des </a:t>
            </a:r>
            <a:r>
              <a:rPr lang="en-GB" sz="2400" dirty="0" err="1"/>
              <a:t>Akzents</a:t>
            </a:r>
            <a:r>
              <a:rPr lang="en-GB" sz="2400" dirty="0"/>
              <a:t> </a:t>
            </a:r>
            <a:r>
              <a:rPr lang="en-GB" sz="2400" dirty="0" err="1"/>
              <a:t>unterscheidlich</a:t>
            </a:r>
            <a:r>
              <a:rPr lang="en-GB" sz="2400" dirty="0"/>
              <a:t>:</a:t>
            </a:r>
          </a:p>
          <a:p>
            <a:endParaRPr lang="en-GB" sz="2400" dirty="0"/>
          </a:p>
          <a:p>
            <a:r>
              <a:rPr lang="en-GB" sz="2400" dirty="0"/>
              <a:t>[[AB] ['CD]] 				    [[['AB]C]D] 	</a:t>
            </a:r>
          </a:p>
          <a:p>
            <a:r>
              <a:rPr lang="en-GB" sz="2400" dirty="0"/>
              <a:t>[</a:t>
            </a:r>
            <a:r>
              <a:rPr lang="en-GB" sz="2400" dirty="0" err="1"/>
              <a:t>Rotwein</a:t>
            </a:r>
            <a:r>
              <a:rPr lang="en-GB" sz="2400" dirty="0"/>
              <a:t>][</a:t>
            </a:r>
            <a:r>
              <a:rPr lang="en-GB" sz="2400" dirty="0" err="1"/>
              <a:t>GLASkiste</a:t>
            </a:r>
            <a:r>
              <a:rPr lang="en-GB" sz="2400" dirty="0"/>
              <a:t>]. 		   [[[</a:t>
            </a:r>
            <a:r>
              <a:rPr lang="en-GB" sz="2400" dirty="0" err="1"/>
              <a:t>ROTwein</a:t>
            </a:r>
            <a:r>
              <a:rPr lang="en-GB" sz="2400" dirty="0"/>
              <a:t>]</a:t>
            </a:r>
            <a:r>
              <a:rPr lang="en-GB" sz="2400" dirty="0" err="1"/>
              <a:t>glas</a:t>
            </a:r>
            <a:r>
              <a:rPr lang="en-GB" sz="2400" dirty="0"/>
              <a:t>]</a:t>
            </a:r>
            <a:r>
              <a:rPr lang="en-GB" sz="2400" dirty="0" err="1"/>
              <a:t>kiste</a:t>
            </a:r>
            <a:endParaRPr lang="en-GB" sz="2400" dirty="0"/>
          </a:p>
        </p:txBody>
      </p:sp>
      <p:pic>
        <p:nvPicPr>
          <p:cNvPr id="8" name="Audio Recording 8. Nov 2020 at 12:16:12" descr="Audio Recording 8. Nov 2020 at 12:16:12">
            <a:hlinkClick r:id="" action="ppaction://media"/>
            <a:extLst>
              <a:ext uri="{FF2B5EF4-FFF2-40B4-BE49-F238E27FC236}">
                <a16:creationId xmlns:a16="http://schemas.microsoft.com/office/drawing/2014/main" id="{78B1EF85-F7A4-734A-B053-1171D2F95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240" y="3472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78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Akzent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/>
            <a:r>
              <a:rPr lang="en-GB" dirty="0" err="1"/>
              <a:t>Phrasale</a:t>
            </a:r>
            <a:r>
              <a:rPr lang="en-GB" dirty="0"/>
              <a:t> </a:t>
            </a:r>
            <a:r>
              <a:rPr lang="en-GB" dirty="0" err="1"/>
              <a:t>Komposita</a:t>
            </a:r>
            <a:r>
              <a:rPr lang="en-GB" dirty="0"/>
              <a:t> (</a:t>
            </a:r>
            <a:r>
              <a:rPr lang="en-GB" dirty="0" err="1"/>
              <a:t>auch</a:t>
            </a:r>
            <a:r>
              <a:rPr lang="en-GB" dirty="0"/>
              <a:t> "</a:t>
            </a:r>
            <a:r>
              <a:rPr lang="en-GB" dirty="0" err="1"/>
              <a:t>Zusammenrückungen</a:t>
            </a:r>
            <a:r>
              <a:rPr lang="en-GB" dirty="0"/>
              <a:t>" </a:t>
            </a:r>
            <a:r>
              <a:rPr lang="en-GB" dirty="0" err="1"/>
              <a:t>genannt</a:t>
            </a:r>
            <a:r>
              <a:rPr lang="en-GB" dirty="0"/>
              <a:t>). </a:t>
            </a:r>
          </a:p>
          <a:p>
            <a:pPr marL="14288" indent="-14288"/>
            <a:r>
              <a:rPr lang="en-GB" dirty="0" err="1"/>
              <a:t>Komposita</a:t>
            </a:r>
            <a:r>
              <a:rPr lang="en-GB" dirty="0"/>
              <a:t>,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denen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ganze</a:t>
            </a:r>
            <a:r>
              <a:rPr lang="en-GB" dirty="0"/>
              <a:t> </a:t>
            </a:r>
            <a:r>
              <a:rPr lang="en-GB" dirty="0" err="1"/>
              <a:t>syntaktische</a:t>
            </a:r>
            <a:r>
              <a:rPr lang="en-GB" dirty="0"/>
              <a:t> Phrase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Wort </a:t>
            </a:r>
            <a:r>
              <a:rPr lang="en-GB" dirty="0" err="1"/>
              <a:t>zusammengezogen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:</a:t>
            </a:r>
          </a:p>
          <a:p>
            <a:pPr marL="14288" indent="-14288"/>
            <a:endParaRPr lang="en-GB" dirty="0"/>
          </a:p>
          <a:p>
            <a:r>
              <a:rPr lang="en-GB" dirty="0"/>
              <a:t>['</a:t>
            </a:r>
            <a:r>
              <a:rPr lang="en-GB" dirty="0" err="1"/>
              <a:t>Trimm</a:t>
            </a:r>
            <a:r>
              <a:rPr lang="en-GB" dirty="0"/>
              <a:t>-Dich]-</a:t>
            </a:r>
            <a:r>
              <a:rPr lang="en-GB" dirty="0" err="1"/>
              <a:t>Pfad</a:t>
            </a:r>
            <a:endParaRPr lang="en-GB" dirty="0"/>
          </a:p>
          <a:p>
            <a:r>
              <a:rPr lang="en-GB" dirty="0"/>
              <a:t>[</a:t>
            </a:r>
            <a:r>
              <a:rPr lang="en-GB" dirty="0" err="1"/>
              <a:t>Friß</a:t>
            </a:r>
            <a:r>
              <a:rPr lang="en-GB" dirty="0"/>
              <a:t>-die-'</a:t>
            </a:r>
            <a:r>
              <a:rPr lang="en-GB" dirty="0" err="1"/>
              <a:t>Hälfte</a:t>
            </a:r>
            <a:r>
              <a:rPr lang="en-GB" dirty="0"/>
              <a:t>]-</a:t>
            </a:r>
            <a:r>
              <a:rPr lang="en-GB" dirty="0" err="1"/>
              <a:t>Diät</a:t>
            </a:r>
            <a:endParaRPr lang="en-GB" dirty="0"/>
          </a:p>
          <a:p>
            <a:r>
              <a:rPr lang="en-GB" dirty="0"/>
              <a:t>[</a:t>
            </a:r>
            <a:r>
              <a:rPr lang="en-GB" dirty="0" err="1"/>
              <a:t>Saure</a:t>
            </a:r>
            <a:r>
              <a:rPr lang="en-GB" dirty="0"/>
              <a:t>-'</a:t>
            </a:r>
            <a:r>
              <a:rPr lang="en-GB" dirty="0" err="1"/>
              <a:t>Gurken</a:t>
            </a:r>
            <a:r>
              <a:rPr lang="en-GB" dirty="0"/>
              <a:t>]-Zeit</a:t>
            </a:r>
          </a:p>
          <a:p>
            <a:r>
              <a:rPr lang="en-GB" altLang="en-DE" dirty="0"/>
              <a:t>[</a:t>
            </a:r>
            <a:r>
              <a:rPr lang="de-DE" altLang="en-DE" dirty="0"/>
              <a:t>Bis-zu-</a:t>
            </a:r>
            <a:r>
              <a:rPr lang="en-GB" dirty="0"/>
              <a:t>'</a:t>
            </a:r>
            <a:r>
              <a:rPr lang="de-DE" altLang="en-DE" dirty="0"/>
              <a:t>Frühstück]-</a:t>
            </a:r>
            <a:r>
              <a:rPr lang="de-DE" altLang="en-DE" dirty="0" err="1"/>
              <a:t>Bleiber</a:t>
            </a:r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6" name="Audio Recording 8. Nov 2020 at 12:23:15" descr="Audio Recording 8. Nov 2020 at 12:23:15">
            <a:hlinkClick r:id="" action="ppaction://media"/>
            <a:extLst>
              <a:ext uri="{FF2B5EF4-FFF2-40B4-BE49-F238E27FC236}">
                <a16:creationId xmlns:a16="http://schemas.microsoft.com/office/drawing/2014/main" id="{0BA7F2FC-AD39-D54C-A754-C89E6E372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Ellipse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2.1 Ellipse in Komposition und Derivation</a:t>
            </a:r>
          </a:p>
          <a:p>
            <a:endParaRPr lang="de-DE" dirty="0"/>
          </a:p>
          <a:p>
            <a:r>
              <a:rPr lang="de-DE" dirty="0"/>
              <a:t>Ellipse der Elemente eines Kompositums ist immer möglich:</a:t>
            </a:r>
          </a:p>
          <a:p>
            <a:r>
              <a:rPr lang="de-DE" i="1" dirty="0"/>
              <a:t>Herren- und Damenschuhe  </a:t>
            </a:r>
            <a:r>
              <a:rPr lang="de-DE" dirty="0"/>
              <a:t>(= Herrenschuhe und Damenschuhe) </a:t>
            </a:r>
          </a:p>
          <a:p>
            <a:r>
              <a:rPr lang="de-DE" i="1" dirty="0"/>
              <a:t>Damenmäntel und  -schuhe</a:t>
            </a:r>
            <a:r>
              <a:rPr lang="de-DE" dirty="0"/>
              <a:t> (= Damenmäntel und  Damenschuhe) </a:t>
            </a:r>
          </a:p>
          <a:p>
            <a:r>
              <a:rPr lang="de-DE" altLang="en-DE" i="1" dirty="0"/>
              <a:t>Glas- und Metalltüren</a:t>
            </a:r>
          </a:p>
          <a:p>
            <a:r>
              <a:rPr lang="de-DE" altLang="en-DE" i="1" dirty="0"/>
              <a:t>Transformations- und Dependenzgrammatiker</a:t>
            </a:r>
          </a:p>
          <a:p>
            <a:r>
              <a:rPr lang="de-DE" altLang="en-DE" i="1" dirty="0"/>
              <a:t>Wirkliche und Pseudoprobleme</a:t>
            </a:r>
          </a:p>
          <a:p>
            <a:endParaRPr lang="de-DE" altLang="en-DE" i="1" dirty="0"/>
          </a:p>
          <a:p>
            <a:r>
              <a:rPr lang="en-US" dirty="0"/>
              <a:t>	a. [[</a:t>
            </a:r>
            <a:r>
              <a:rPr lang="en-US" dirty="0" err="1"/>
              <a:t>schwimm</a:t>
            </a:r>
            <a:r>
              <a:rPr lang="en-US" dirty="0"/>
              <a:t>]</a:t>
            </a:r>
            <a:r>
              <a:rPr lang="en-US" baseline="-25000" dirty="0" err="1"/>
              <a:t>V</a:t>
            </a:r>
            <a:r>
              <a:rPr lang="en-US" dirty="0" err="1"/>
              <a:t>bad</a:t>
            </a:r>
            <a:r>
              <a:rPr lang="en-US" dirty="0"/>
              <a:t>]</a:t>
            </a:r>
            <a:r>
              <a:rPr lang="en-US" baseline="-25000" dirty="0"/>
              <a:t>N</a:t>
            </a:r>
            <a:r>
              <a:rPr lang="en-US" dirty="0"/>
              <a:t>]</a:t>
            </a:r>
            <a:r>
              <a:rPr lang="en-US" baseline="-25000" dirty="0"/>
              <a:t>N</a:t>
            </a:r>
            <a:r>
              <a:rPr lang="en-US" dirty="0"/>
              <a:t> </a:t>
            </a:r>
          </a:p>
          <a:p>
            <a:r>
              <a:rPr lang="en-US" dirty="0"/>
              <a:t>	b. [[</a:t>
            </a:r>
            <a:r>
              <a:rPr lang="en-US" dirty="0" err="1"/>
              <a:t>denk</a:t>
            </a:r>
            <a:r>
              <a:rPr lang="en-US" dirty="0"/>
              <a:t>]</a:t>
            </a:r>
            <a:r>
              <a:rPr lang="en-US" baseline="-25000" dirty="0"/>
              <a:t>V</a:t>
            </a:r>
            <a:r>
              <a:rPr lang="en-US" dirty="0"/>
              <a:t> [</a:t>
            </a:r>
            <a:r>
              <a:rPr lang="en-US" dirty="0" err="1"/>
              <a:t>faul</a:t>
            </a:r>
            <a:r>
              <a:rPr lang="en-US" dirty="0"/>
              <a:t>]</a:t>
            </a:r>
            <a:r>
              <a:rPr lang="en-US" baseline="-25000" dirty="0"/>
              <a:t>A</a:t>
            </a:r>
            <a:r>
              <a:rPr lang="en-US" dirty="0"/>
              <a:t>]</a:t>
            </a:r>
            <a:r>
              <a:rPr lang="en-US" baseline="-25000" dirty="0"/>
              <a:t>A</a:t>
            </a:r>
            <a:endParaRPr lang="en-US" dirty="0"/>
          </a:p>
          <a:p>
            <a:pPr lvl="0"/>
            <a:r>
              <a:rPr lang="en-GB" dirty="0"/>
              <a:t>	</a:t>
            </a:r>
            <a:r>
              <a:rPr lang="en-DE" dirty="0"/>
              <a:t>c. 	Karla liebt Herbst- und (Heinz liebt) Frühlingsblumen.</a:t>
            </a:r>
          </a:p>
          <a:p>
            <a:r>
              <a:rPr lang="en-DE" dirty="0"/>
              <a:t>	d. 	Karl ist denk- und (Heinz ist) schreibfaul.</a:t>
            </a:r>
          </a:p>
          <a:p>
            <a:endParaRPr lang="de-DE" altLang="en-DE" i="1" dirty="0"/>
          </a:p>
          <a:p>
            <a:endParaRPr lang="de-DE" dirty="0"/>
          </a:p>
          <a:p>
            <a:endParaRPr lang="de-DE" dirty="0"/>
          </a:p>
          <a:p>
            <a:endParaRPr lang="de-DE" altLang="en-DE" dirty="0"/>
          </a:p>
          <a:p>
            <a:endParaRPr lang="de-DE" alt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6" name="Audio Recording 8. Nov 2020 at 12:26:38" descr="Audio Recording 8. Nov 2020 at 12:26:38">
            <a:hlinkClick r:id="" action="ppaction://media"/>
            <a:extLst>
              <a:ext uri="{FF2B5EF4-FFF2-40B4-BE49-F238E27FC236}">
                <a16:creationId xmlns:a16="http://schemas.microsoft.com/office/drawing/2014/main" id="{52002409-B480-A346-BE34-288AD1901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096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2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lvl="0" indent="-12700"/>
            <a:r>
              <a:rPr lang="de-DE" dirty="0"/>
              <a:t>Manche Derivationssuffixe verhalten sich ähnlich wie Komposita (Höhle 1982):</a:t>
            </a:r>
          </a:p>
          <a:p>
            <a:endParaRPr lang="de-DE" dirty="0"/>
          </a:p>
          <a:p>
            <a:r>
              <a:rPr lang="de-DE" dirty="0"/>
              <a:t>Mit Präfixen:</a:t>
            </a:r>
          </a:p>
          <a:p>
            <a:r>
              <a:rPr lang="de-DE" altLang="en-DE" b="1" i="1" dirty="0" err="1"/>
              <a:t>Be</a:t>
            </a:r>
            <a:r>
              <a:rPr lang="de-DE" altLang="en-DE" i="1" dirty="0"/>
              <a:t>- und </a:t>
            </a:r>
            <a:r>
              <a:rPr lang="de-DE" altLang="en-DE" b="1" i="1" dirty="0"/>
              <a:t>ent</a:t>
            </a:r>
            <a:r>
              <a:rPr lang="de-DE" altLang="en-DE" i="1" dirty="0"/>
              <a:t>laden verboten</a:t>
            </a:r>
          </a:p>
          <a:p>
            <a:r>
              <a:rPr lang="de-DE" altLang="en-DE" i="1" dirty="0"/>
              <a:t>Dass sie den Fernseher erst </a:t>
            </a:r>
            <a:r>
              <a:rPr lang="de-DE" altLang="en-DE" b="1" i="1" dirty="0"/>
              <a:t>an</a:t>
            </a:r>
            <a:r>
              <a:rPr lang="de-DE" altLang="en-DE" i="1" dirty="0"/>
              <a:t>- und dann </a:t>
            </a:r>
            <a:r>
              <a:rPr lang="de-DE" altLang="en-DE" b="1" i="1" dirty="0"/>
              <a:t>aus</a:t>
            </a:r>
            <a:r>
              <a:rPr lang="de-DE" altLang="en-DE" i="1" dirty="0"/>
              <a:t>schaltete</a:t>
            </a:r>
          </a:p>
          <a:p>
            <a:endParaRPr lang="de-DE" i="1" dirty="0"/>
          </a:p>
          <a:p>
            <a:r>
              <a:rPr lang="en-DE" b="1" i="1" dirty="0"/>
              <a:t>Pseudo</a:t>
            </a:r>
            <a:r>
              <a:rPr lang="en-DE" i="1" dirty="0"/>
              <a:t>argumente und -lösungen</a:t>
            </a:r>
            <a:endParaRPr lang="de-DE" i="1" dirty="0"/>
          </a:p>
          <a:p>
            <a:r>
              <a:rPr lang="en-DE" dirty="0"/>
              <a:t>						</a:t>
            </a:r>
          </a:p>
          <a:p>
            <a:r>
              <a:rPr lang="en-DE" dirty="0"/>
              <a:t>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6" name="Audio Recording 8. Nov 2020 at 12:28:51" descr="Audio Recording 8. Nov 2020 at 12:28:51">
            <a:hlinkClick r:id="" action="ppaction://media"/>
            <a:extLst>
              <a:ext uri="{FF2B5EF4-FFF2-40B4-BE49-F238E27FC236}">
                <a16:creationId xmlns:a16="http://schemas.microsoft.com/office/drawing/2014/main" id="{DAD66ED7-B682-674D-977D-EE3E0668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78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DE" dirty="0"/>
              <a:t>Derivationssuffixe </a:t>
            </a:r>
          </a:p>
          <a:p>
            <a:r>
              <a:rPr lang="en-US" dirty="0"/>
              <a:t>	a. [</a:t>
            </a:r>
            <a:r>
              <a:rPr lang="en-US" dirty="0" err="1"/>
              <a:t>vermeid</a:t>
            </a:r>
            <a:r>
              <a:rPr lang="en-US" dirty="0"/>
              <a:t>]</a:t>
            </a:r>
            <a:r>
              <a:rPr lang="en-US" baseline="-25000" dirty="0"/>
              <a:t>V</a:t>
            </a:r>
            <a:r>
              <a:rPr lang="en-US" dirty="0"/>
              <a:t> [</a:t>
            </a:r>
            <a:r>
              <a:rPr lang="en-US" baseline="-25000" dirty="0"/>
              <a:t> </a:t>
            </a:r>
            <a:r>
              <a:rPr lang="en-US" dirty="0"/>
              <a:t>bar]</a:t>
            </a:r>
            <a:r>
              <a:rPr lang="en-US" baseline="-25000" dirty="0"/>
              <a:t>A</a:t>
            </a:r>
            <a:r>
              <a:rPr lang="en-US" dirty="0"/>
              <a:t>]</a:t>
            </a:r>
            <a:r>
              <a:rPr lang="en-US" baseline="-25000" dirty="0"/>
              <a:t>A</a:t>
            </a:r>
            <a:r>
              <a:rPr lang="en-US" dirty="0"/>
              <a:t> 	</a:t>
            </a:r>
          </a:p>
          <a:p>
            <a:r>
              <a:rPr lang="en-US" dirty="0"/>
              <a:t>	b. [[</a:t>
            </a:r>
            <a:r>
              <a:rPr lang="en-US" dirty="0" err="1"/>
              <a:t>hilf</a:t>
            </a:r>
            <a:r>
              <a:rPr lang="en-US" dirty="0"/>
              <a:t>]</a:t>
            </a:r>
            <a:r>
              <a:rPr lang="en-US" baseline="-25000" dirty="0"/>
              <a:t>N</a:t>
            </a:r>
            <a:r>
              <a:rPr lang="en-US" dirty="0"/>
              <a:t> [</a:t>
            </a:r>
            <a:r>
              <a:rPr lang="en-US" baseline="-25000" dirty="0"/>
              <a:t> </a:t>
            </a:r>
            <a:r>
              <a:rPr lang="en-US" dirty="0"/>
              <a:t>los]</a:t>
            </a:r>
            <a:r>
              <a:rPr lang="en-US" baseline="-25000" dirty="0"/>
              <a:t>A</a:t>
            </a:r>
            <a:r>
              <a:rPr lang="en-US" dirty="0"/>
              <a:t>]</a:t>
            </a:r>
            <a:r>
              <a:rPr lang="en-US" baseline="-25000" dirty="0"/>
              <a:t>A</a:t>
            </a:r>
            <a:r>
              <a:rPr lang="en-US" dirty="0"/>
              <a:t> </a:t>
            </a:r>
          </a:p>
          <a:p>
            <a:endParaRPr lang="en-DE" dirty="0"/>
          </a:p>
          <a:p>
            <a:r>
              <a:rPr lang="en-DE" dirty="0"/>
              <a:t>Beispiele von möglichen Ellipsen von Derivationssuffixen	</a:t>
            </a:r>
          </a:p>
          <a:p>
            <a:r>
              <a:rPr lang="en-DE" dirty="0"/>
              <a:t>	</a:t>
            </a:r>
            <a:r>
              <a:rPr lang="en-US" dirty="0"/>
              <a:t>a. </a:t>
            </a:r>
            <a:r>
              <a:rPr lang="de-DE" dirty="0"/>
              <a:t>obdach- und mittel</a:t>
            </a:r>
            <a:r>
              <a:rPr lang="de-DE" b="1" dirty="0"/>
              <a:t>los</a:t>
            </a:r>
            <a:endParaRPr lang="en-US" b="1" dirty="0"/>
          </a:p>
          <a:p>
            <a:r>
              <a:rPr lang="en-US" dirty="0"/>
              <a:t>	b. </a:t>
            </a:r>
            <a:r>
              <a:rPr lang="en-US" dirty="0" err="1"/>
              <a:t>erkenn</a:t>
            </a:r>
            <a:r>
              <a:rPr lang="en-US" dirty="0"/>
              <a:t>- und </a:t>
            </a:r>
            <a:r>
              <a:rPr lang="en-US" dirty="0" err="1"/>
              <a:t>begreif</a:t>
            </a:r>
            <a:r>
              <a:rPr lang="en-US" b="1" dirty="0" err="1"/>
              <a:t>bar</a:t>
            </a:r>
            <a:r>
              <a:rPr lang="en-US" dirty="0"/>
              <a:t>					</a:t>
            </a:r>
            <a:endParaRPr lang="en-DE" dirty="0"/>
          </a:p>
          <a:p>
            <a:r>
              <a:rPr lang="de-DE" dirty="0"/>
              <a:t>	c. rosen- und traum</a:t>
            </a:r>
            <a:r>
              <a:rPr lang="de-DE" b="1" dirty="0"/>
              <a:t>haf</a:t>
            </a:r>
            <a:r>
              <a:rPr lang="de-DE" dirty="0"/>
              <a:t>t</a:t>
            </a:r>
            <a:endParaRPr lang="en-DE" dirty="0"/>
          </a:p>
          <a:p>
            <a:r>
              <a:rPr lang="de-DE" altLang="en-DE" dirty="0">
                <a:solidFill>
                  <a:schemeClr val="bg1"/>
                </a:solidFill>
              </a:rPr>
              <a:t>Reite</a:t>
            </a:r>
          </a:p>
          <a:p>
            <a:endParaRPr lang="de-DE" altLang="en-DE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6" name="Audio Recording 8. Nov 2020 at 12:30:27" descr="Audio Recording 8. Nov 2020 at 12:30:27">
            <a:hlinkClick r:id="" action="ppaction://media"/>
            <a:extLst>
              <a:ext uri="{FF2B5EF4-FFF2-40B4-BE49-F238E27FC236}">
                <a16:creationId xmlns:a16="http://schemas.microsoft.com/office/drawing/2014/main" id="{64283E57-FF86-A54E-AEE1-FE9E02EDD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74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9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DE" dirty="0"/>
              <a:t>Ellipse von Derivationssuffixen ist aber nicht immer möglich:</a:t>
            </a:r>
          </a:p>
          <a:p>
            <a:endParaRPr lang="de-DE" altLang="en-DE" dirty="0"/>
          </a:p>
          <a:p>
            <a:pPr lvl="0">
              <a:buAutoNum type="alphaLcPeriod"/>
            </a:pPr>
            <a:r>
              <a:rPr lang="en-DE" dirty="0"/>
              <a:t>freundlich und feindlich 	            (*freund- und feindlich)</a:t>
            </a:r>
          </a:p>
          <a:p>
            <a:pPr lvl="0">
              <a:buAutoNum type="alphaLcPeriod"/>
            </a:pPr>
            <a:r>
              <a:rPr lang="de-DE" dirty="0"/>
              <a:t>Vermeidung</a:t>
            </a:r>
            <a:r>
              <a:rPr lang="en-DE" dirty="0"/>
              <a:t> und </a:t>
            </a:r>
            <a:r>
              <a:rPr lang="de-DE" dirty="0"/>
              <a:t>Isolierung</a:t>
            </a:r>
            <a:r>
              <a:rPr lang="en-DE" dirty="0"/>
              <a:t>         (*</a:t>
            </a:r>
            <a:r>
              <a:rPr lang="de-DE" dirty="0"/>
              <a:t>Vermeid</a:t>
            </a:r>
            <a:r>
              <a:rPr lang="en-DE" dirty="0"/>
              <a:t>- und </a:t>
            </a:r>
            <a:r>
              <a:rPr lang="de-DE" dirty="0"/>
              <a:t>Isolierung</a:t>
            </a:r>
            <a:r>
              <a:rPr lang="en-DE" dirty="0"/>
              <a:t>)</a:t>
            </a:r>
          </a:p>
          <a:p>
            <a:pPr lvl="0">
              <a:buAutoNum type="alphaLcPeriod"/>
            </a:pPr>
            <a:r>
              <a:rPr lang="en-DE" dirty="0"/>
              <a:t>rosig und sonnig 		            (*ros- und sonn</a:t>
            </a:r>
            <a:r>
              <a:rPr lang="de-DE" dirty="0"/>
              <a:t>i</a:t>
            </a:r>
            <a:r>
              <a:rPr lang="en-DE" dirty="0"/>
              <a:t>g)	</a:t>
            </a:r>
          </a:p>
          <a:p>
            <a:pPr lvl="0">
              <a:buAutoNum type="alphaLcPeriod"/>
            </a:pPr>
            <a:r>
              <a:rPr lang="en-DE" dirty="0"/>
              <a:t>national und international           (*nation- und international)		</a:t>
            </a:r>
          </a:p>
          <a:p>
            <a:r>
              <a:rPr lang="de-DE" altLang="en-DE" dirty="0"/>
              <a:t>*Fahr- und herrlich</a:t>
            </a:r>
          </a:p>
          <a:p>
            <a:r>
              <a:rPr lang="de-DE" altLang="en-DE" dirty="0"/>
              <a:t>*sonn- und prächtig</a:t>
            </a:r>
          </a:p>
          <a:p>
            <a:endParaRPr lang="de-DE" altLang="en-DE" dirty="0"/>
          </a:p>
          <a:p>
            <a:r>
              <a:rPr lang="de-DE" altLang="en-DE" dirty="0">
                <a:solidFill>
                  <a:srgbClr val="FF0000"/>
                </a:solidFill>
              </a:rPr>
              <a:t>Wie realisiert man die zwei letzten </a:t>
            </a:r>
            <a:r>
              <a:rPr lang="de-DE" altLang="en-DE" dirty="0" err="1">
                <a:solidFill>
                  <a:srgbClr val="FF0000"/>
                </a:solidFill>
              </a:rPr>
              <a:t>Koordinationen</a:t>
            </a:r>
            <a:r>
              <a:rPr lang="de-DE" altLang="en-DE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6" name="Audio Recording 8. Nov 2020 at 12:31:49" descr="Audio Recording 8. Nov 2020 at 12:31:49">
            <a:hlinkClick r:id="" action="ppaction://media"/>
            <a:extLst>
              <a:ext uri="{FF2B5EF4-FFF2-40B4-BE49-F238E27FC236}">
                <a16:creationId xmlns:a16="http://schemas.microsoft.com/office/drawing/2014/main" id="{67AFC00A-5895-DC42-BD4B-D14BE3F30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00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81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Komposition:</a:t>
            </a:r>
          </a:p>
          <a:p>
            <a:pPr marL="14288" indent="-14288"/>
            <a:r>
              <a:rPr lang="de-DE" dirty="0"/>
              <a:t>Kombination von </a:t>
            </a:r>
            <a:r>
              <a:rPr lang="de-DE" dirty="0">
                <a:solidFill>
                  <a:srgbClr val="8020D0"/>
                </a:solidFill>
              </a:rPr>
              <a:t>mehr als einem schon vorhandenen Wort</a:t>
            </a:r>
            <a:r>
              <a:rPr lang="de-DE" dirty="0"/>
              <a:t>, wobei ein komplexes Wort, ein Kompositum, gebildet wird.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/>
              <a:t>Man kann im Deutschen alle syntaktischen Kategorien zu einem Kompositum verbinden, aber einige Kombinationen sind produktiver als andere.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/>
              <a:t>Der Kopf des Kompositums ist immer final (rechts).</a:t>
            </a:r>
          </a:p>
          <a:p>
            <a:pPr marL="14288" indent="-14288"/>
            <a:endParaRPr lang="en-GB" dirty="0"/>
          </a:p>
          <a:p>
            <a:pPr marL="14288" indent="-14288"/>
            <a:endParaRPr lang="en-GB" dirty="0"/>
          </a:p>
          <a:p>
            <a:pPr marL="14288" indent="-14288"/>
            <a:endParaRPr lang="en-GB" dirty="0"/>
          </a:p>
          <a:p>
            <a:pPr marL="14288" indent="-14288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Audio Recording 8. Nov 2020 at 09:50:11" descr="Audio Recording 8. Nov 2020 at 09:50:11">
            <a:hlinkClick r:id="" action="ppaction://media"/>
            <a:extLst>
              <a:ext uri="{FF2B5EF4-FFF2-40B4-BE49-F238E27FC236}">
                <a16:creationId xmlns:a16="http://schemas.microsoft.com/office/drawing/2014/main" id="{FBB1EC62-CC3A-654F-9780-BF384F174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6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en-DE" dirty="0"/>
              <a:t>Der Unterschied zwischen möglicher und unmöglicher Ellipse der Derivationssuffixe liegt in der Art der Affixe: </a:t>
            </a:r>
          </a:p>
          <a:p>
            <a:pPr marL="12700" indent="-12700"/>
            <a:endParaRPr lang="en-DE" dirty="0"/>
          </a:p>
          <a:p>
            <a:pPr marL="12700" indent="-12700"/>
            <a:r>
              <a:rPr lang="en-DE" dirty="0"/>
              <a:t>Diejenige, die elidiert sein können machen eine schwere Silbe aus (-haft, -los, -bar) und ähneln Wörter und so auch Elemente eines Kompositums.</a:t>
            </a:r>
          </a:p>
          <a:p>
            <a:pPr marL="12700" indent="-12700"/>
            <a:endParaRPr lang="en-DE" dirty="0"/>
          </a:p>
          <a:p>
            <a:pPr marL="12700" indent="-12700"/>
            <a:r>
              <a:rPr lang="en-DE" dirty="0"/>
              <a:t>Diejenige, die nicht elidiert sein können machen eine leichte Silbe aus (-ig, -ung, -lich), oder fangen mit einem Vokal an (-al, -ismus). Diese Affixe ähneln Wörter nicht und sind immer gebundene Morpheme.</a:t>
            </a:r>
          </a:p>
          <a:p>
            <a:endParaRPr lang="de-DE" altLang="en-DE" dirty="0"/>
          </a:p>
          <a:p>
            <a:r>
              <a:rPr lang="de-DE" altLang="en-DE" dirty="0" err="1">
                <a:solidFill>
                  <a:schemeClr val="bg1"/>
                </a:solidFill>
              </a:rPr>
              <a:t>nd</a:t>
            </a:r>
            <a:r>
              <a:rPr lang="de-DE" altLang="en-DE" dirty="0">
                <a:solidFill>
                  <a:schemeClr val="bg1"/>
                </a:solidFill>
              </a:rPr>
              <a:t> Reiter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40</a:t>
            </a:fld>
            <a:endParaRPr lang="de-DE" dirty="0"/>
          </a:p>
        </p:txBody>
      </p:sp>
      <p:pic>
        <p:nvPicPr>
          <p:cNvPr id="6" name="Audio Recording 8. Nov 2020 at 12:34:49" descr="Audio Recording 8. Nov 2020 at 12:34:49">
            <a:hlinkClick r:id="" action="ppaction://media"/>
            <a:extLst>
              <a:ext uri="{FF2B5EF4-FFF2-40B4-BE49-F238E27FC236}">
                <a16:creationId xmlns:a16="http://schemas.microsoft.com/office/drawing/2014/main" id="{C4F518E9-875E-CF43-8DD8-FA5B05797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193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13E5-DB6F-F74E-9CC6-3CB81455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930BF-8769-FB43-9D78-E1A08230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			ENDE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D8DAF-DF7B-3F4E-9430-A728015B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27A11-4FD5-BC43-A971-67F2A765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1923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1</a:t>
            </a:r>
            <a:r>
              <a:rPr lang="de-DE"/>
              <a:t>. Malen </a:t>
            </a:r>
            <a:r>
              <a:rPr lang="de-DE" dirty="0"/>
              <a:t>Sie Strukturbäume für die folgenden Wörter (Alber, S.46)</a:t>
            </a:r>
          </a:p>
          <a:p>
            <a:r>
              <a:rPr lang="en-GB" dirty="0" err="1"/>
              <a:t>Wortbildung</a:t>
            </a:r>
            <a:r>
              <a:rPr lang="en-GB" dirty="0"/>
              <a:t>; </a:t>
            </a:r>
            <a:r>
              <a:rPr lang="en-GB" dirty="0" err="1"/>
              <a:t>Kindermördern</a:t>
            </a:r>
            <a:r>
              <a:rPr lang="en-GB" dirty="0"/>
              <a:t>; </a:t>
            </a:r>
            <a:r>
              <a:rPr lang="en-GB" dirty="0" err="1"/>
              <a:t>Räubertochter</a:t>
            </a:r>
            <a:r>
              <a:rPr lang="en-GB" dirty="0"/>
              <a:t>; </a:t>
            </a:r>
            <a:r>
              <a:rPr lang="en-GB" dirty="0" err="1"/>
              <a:t>Krabbenfischer</a:t>
            </a:r>
            <a:endParaRPr lang="en-GB" dirty="0"/>
          </a:p>
          <a:p>
            <a:endParaRPr lang="en-GB" dirty="0"/>
          </a:p>
          <a:p>
            <a:r>
              <a:rPr lang="en-GB" dirty="0"/>
              <a:t>2. </a:t>
            </a:r>
            <a:r>
              <a:rPr lang="en-GB" dirty="0" err="1"/>
              <a:t>Können</a:t>
            </a:r>
            <a:r>
              <a:rPr lang="en-GB" dirty="0"/>
              <a:t> Sie </a:t>
            </a:r>
            <a:r>
              <a:rPr lang="en-GB" dirty="0" err="1"/>
              <a:t>vier</a:t>
            </a:r>
            <a:r>
              <a:rPr lang="en-GB" dirty="0"/>
              <a:t> </a:t>
            </a:r>
            <a:r>
              <a:rPr lang="en-GB" dirty="0" err="1"/>
              <a:t>Komposita</a:t>
            </a:r>
            <a:r>
              <a:rPr lang="en-GB" dirty="0"/>
              <a:t> der </a:t>
            </a:r>
            <a:r>
              <a:rPr lang="en-GB" dirty="0" err="1"/>
              <a:t>folgenden</a:t>
            </a:r>
            <a:r>
              <a:rPr lang="en-GB" dirty="0"/>
              <a:t> </a:t>
            </a:r>
            <a:r>
              <a:rPr lang="en-GB" dirty="0" err="1"/>
              <a:t>Arte</a:t>
            </a:r>
            <a:r>
              <a:rPr lang="en-GB" dirty="0"/>
              <a:t> </a:t>
            </a:r>
            <a:r>
              <a:rPr lang="en-GB" dirty="0" err="1"/>
              <a:t>auflisten</a:t>
            </a:r>
            <a:r>
              <a:rPr lang="en-GB" dirty="0"/>
              <a:t>?</a:t>
            </a:r>
          </a:p>
          <a:p>
            <a:r>
              <a:rPr lang="en-GB" dirty="0"/>
              <a:t>N+V</a:t>
            </a:r>
          </a:p>
          <a:p>
            <a:r>
              <a:rPr lang="en-GB" dirty="0"/>
              <a:t>V+N</a:t>
            </a:r>
          </a:p>
          <a:p>
            <a:r>
              <a:rPr lang="en-GB" dirty="0"/>
              <a:t>V+A</a:t>
            </a:r>
          </a:p>
          <a:p>
            <a:r>
              <a:rPr lang="en-GB" dirty="0"/>
              <a:t>V+V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2511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 startAt="3"/>
            </a:pPr>
            <a:r>
              <a:rPr lang="de-DE" dirty="0"/>
              <a:t>Wie unterscheidet sich Komposition von Derivation?</a:t>
            </a:r>
          </a:p>
          <a:p>
            <a:pPr marL="457200" indent="-457200">
              <a:buSzPct val="100000"/>
              <a:buAutoNum type="arabicPeriod" startAt="3"/>
            </a:pPr>
            <a:r>
              <a:rPr lang="de-DE" dirty="0"/>
              <a:t>Was ist ein Determinativkompositum? Was ist ein Rektionskompositum? Geben Sie jeweils Beispiele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5687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u="sng" dirty="0"/>
              <a:t>Nominalkomposita</a:t>
            </a:r>
            <a:r>
              <a:rPr lang="de-DE" dirty="0"/>
              <a:t> sind solche, die einen Nomen ausmachen:</a:t>
            </a:r>
          </a:p>
          <a:p>
            <a:pPr marL="14288" indent="-14288"/>
            <a:r>
              <a:rPr lang="de-DE" dirty="0"/>
              <a:t>Das letzte Wort ist stets ein Nomen. </a:t>
            </a:r>
          </a:p>
          <a:p>
            <a:pPr marL="14288" indent="-14288"/>
            <a:endParaRPr lang="de-DE" dirty="0"/>
          </a:p>
          <a:p>
            <a:r>
              <a:rPr lang="de-DE" dirty="0"/>
              <a:t>N + N		→ 	N	</a:t>
            </a:r>
            <a:r>
              <a:rPr lang="de-DE" dirty="0" err="1"/>
              <a:t>Haustür</a:t>
            </a:r>
            <a:r>
              <a:rPr lang="de-DE" dirty="0"/>
              <a:t>, Autofahrer 			</a:t>
            </a:r>
          </a:p>
          <a:p>
            <a:r>
              <a:rPr lang="de-DE" dirty="0"/>
              <a:t>V + N 		→  	N	Schreibstift, Waschmaschine, Gehweg</a:t>
            </a:r>
          </a:p>
          <a:p>
            <a:r>
              <a:rPr lang="de-DE" dirty="0"/>
              <a:t>A + N 		→  	N	Billigflug, Bitterschokolade 	</a:t>
            </a:r>
          </a:p>
          <a:p>
            <a:r>
              <a:rPr lang="de-DE" dirty="0"/>
              <a:t>P + N 		→  	N	Vorzug, Nachspiel 					</a:t>
            </a:r>
          </a:p>
          <a:p>
            <a:r>
              <a:rPr lang="de-DE" dirty="0">
                <a:solidFill>
                  <a:srgbClr val="FF0000"/>
                </a:solidFill>
              </a:rPr>
              <a:t>Listen Sie zwei weitere Komposita jeder Art auf.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Audio Recording 8. Nov 2020 at 09:51:43" descr="Audio Recording 8. Nov 2020 at 09:51:43">
            <a:hlinkClick r:id="" action="ppaction://media"/>
            <a:extLst>
              <a:ext uri="{FF2B5EF4-FFF2-40B4-BE49-F238E27FC236}">
                <a16:creationId xmlns:a16="http://schemas.microsoft.com/office/drawing/2014/main" id="{4EF9FDE1-F830-4848-97EE-E3B358694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u="sng" dirty="0"/>
              <a:t>Adjektivkomposita</a:t>
            </a:r>
            <a:r>
              <a:rPr lang="de-DE" dirty="0"/>
              <a:t>:</a:t>
            </a:r>
          </a:p>
          <a:p>
            <a:pPr marL="0" indent="0">
              <a:buSzPct val="100000"/>
            </a:pPr>
            <a:endParaRPr lang="de-DE" dirty="0"/>
          </a:p>
          <a:p>
            <a:r>
              <a:rPr lang="de-DE" dirty="0"/>
              <a:t>N + A		→ 	A	</a:t>
            </a:r>
            <a:r>
              <a:rPr lang="de-DE" dirty="0" err="1"/>
              <a:t>kirschgrün</a:t>
            </a:r>
            <a:r>
              <a:rPr lang="de-DE" dirty="0"/>
              <a:t>, </a:t>
            </a:r>
            <a:r>
              <a:rPr lang="de-DE" dirty="0" err="1"/>
              <a:t>todmüde</a:t>
            </a:r>
            <a:endParaRPr lang="de-DE" dirty="0"/>
          </a:p>
          <a:p>
            <a:r>
              <a:rPr lang="de-DE" dirty="0"/>
              <a:t>V + A 		→  	A	</a:t>
            </a:r>
            <a:r>
              <a:rPr lang="de-DE" dirty="0" err="1"/>
              <a:t>gehfähig</a:t>
            </a:r>
            <a:r>
              <a:rPr lang="de-DE" dirty="0"/>
              <a:t>, abfahrbereit</a:t>
            </a:r>
          </a:p>
          <a:p>
            <a:r>
              <a:rPr lang="de-DE" dirty="0"/>
              <a:t>A + A 		→  	A	rotblau, blasslila</a:t>
            </a:r>
          </a:p>
          <a:p>
            <a:r>
              <a:rPr lang="de-DE" dirty="0"/>
              <a:t>P + A 		→  	A	voreilig, übergewichtig </a:t>
            </a:r>
          </a:p>
          <a:p>
            <a:endParaRPr lang="de-DE" dirty="0"/>
          </a:p>
          <a:p>
            <a:endParaRPr lang="de-DE" dirty="0"/>
          </a:p>
          <a:p>
            <a:pPr marL="12700" indent="-12700"/>
            <a:r>
              <a:rPr lang="de-DE" dirty="0">
                <a:solidFill>
                  <a:srgbClr val="FF0000"/>
                </a:solidFill>
              </a:rPr>
              <a:t>Welche dieser Komposita-Klassen sind häufig, welche sind selten?</a:t>
            </a:r>
          </a:p>
          <a:p>
            <a:endParaRPr lang="de-DE" dirty="0"/>
          </a:p>
          <a:p>
            <a:endParaRPr lang="en-GB" dirty="0"/>
          </a:p>
          <a:p>
            <a:r>
              <a:rPr lang="en-GB" dirty="0"/>
              <a:t>	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Audio Recording 8. Nov 2020 at 10:55:03" descr="Audio Recording 8. Nov 2020 at 10:55:03">
            <a:hlinkClick r:id="" action="ppaction://media"/>
            <a:extLst>
              <a:ext uri="{FF2B5EF4-FFF2-40B4-BE49-F238E27FC236}">
                <a16:creationId xmlns:a16="http://schemas.microsoft.com/office/drawing/2014/main" id="{0E1E9E10-FE98-514D-9BC9-7E861FD60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2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u="sng" dirty="0"/>
              <a:t>Verbkomposita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N + V		→ 	V	staubsaugen, ohrfeigen	</a:t>
            </a:r>
          </a:p>
          <a:p>
            <a:r>
              <a:rPr lang="de-DE" dirty="0"/>
              <a:t>V + V 		→  	V	kennenlernen		</a:t>
            </a:r>
          </a:p>
          <a:p>
            <a:r>
              <a:rPr lang="de-DE" dirty="0"/>
              <a:t>A + V 		→  	V	</a:t>
            </a:r>
            <a:r>
              <a:rPr lang="de-DE" dirty="0" err="1"/>
              <a:t>weichspülen</a:t>
            </a:r>
            <a:r>
              <a:rPr lang="de-DE" dirty="0"/>
              <a:t>, klarmachen</a:t>
            </a:r>
          </a:p>
          <a:p>
            <a:r>
              <a:rPr lang="de-DE" dirty="0"/>
              <a:t>P + V 		→  	V	übersetzen, vorführen </a:t>
            </a:r>
          </a:p>
          <a:p>
            <a:r>
              <a:rPr lang="de-DE" dirty="0"/>
              <a:t>		</a:t>
            </a:r>
          </a:p>
          <a:p>
            <a:pPr marL="14288" indent="-14288"/>
            <a:r>
              <a:rPr lang="de-DE" dirty="0">
                <a:solidFill>
                  <a:srgbClr val="FF0000"/>
                </a:solidFill>
              </a:rPr>
              <a:t>Für welche dieser Verbkomposita finden Sie die meisten Beispielen?</a:t>
            </a:r>
          </a:p>
          <a:p>
            <a:endParaRPr lang="en-GB" dirty="0"/>
          </a:p>
          <a:p>
            <a:r>
              <a:rPr lang="en-GB" dirty="0"/>
              <a:t>		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Audio Recording 8. Nov 2020 at 10:56:35" descr="Audio Recording 8. Nov 2020 at 10:56:35">
            <a:hlinkClick r:id="" action="ppaction://media"/>
            <a:extLst>
              <a:ext uri="{FF2B5EF4-FFF2-40B4-BE49-F238E27FC236}">
                <a16:creationId xmlns:a16="http://schemas.microsoft.com/office/drawing/2014/main" id="{0016BA6E-4AEF-BA41-B8F6-A272E4347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7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Strukturbaum</a:t>
            </a:r>
            <a:endParaRPr lang="en-US" dirty="0"/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B4FC5600-0673-6448-8FCC-6279C8E3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330450"/>
            <a:ext cx="4202525" cy="277495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0747F-3D07-6447-95D8-6375070C33B8}"/>
              </a:ext>
            </a:extLst>
          </p:cNvPr>
          <p:cNvSpPr txBox="1"/>
          <p:nvPr/>
        </p:nvSpPr>
        <p:spPr>
          <a:xfrm>
            <a:off x="2011680" y="1508760"/>
            <a:ext cx="254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Bahnhofsvorsteher</a:t>
            </a:r>
            <a:endParaRPr lang="en-GB" sz="2400" dirty="0"/>
          </a:p>
        </p:txBody>
      </p:sp>
      <p:pic>
        <p:nvPicPr>
          <p:cNvPr id="3" name="Audio Recording 8. Nov 2020 at 10:58:18" descr="Audio Recording 8. Nov 2020 at 10:58:18">
            <a:hlinkClick r:id="" action="ppaction://media"/>
            <a:extLst>
              <a:ext uri="{FF2B5EF4-FFF2-40B4-BE49-F238E27FC236}">
                <a16:creationId xmlns:a16="http://schemas.microsoft.com/office/drawing/2014/main" id="{C799871E-4A9E-4B49-8CE3-1146A4809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926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65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Komposita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4288" indent="-14288"/>
            <a:r>
              <a:rPr lang="de-DE" dirty="0"/>
              <a:t>Komposita können mehr als zwei Mitglieder enthalten und deswegen komplexer sein. Sie sind im Prinzip unendlich </a:t>
            </a:r>
            <a:r>
              <a:rPr lang="de-DE" b="1" dirty="0"/>
              <a:t>rekursiv</a:t>
            </a:r>
            <a:r>
              <a:rPr lang="de-DE" dirty="0"/>
              <a:t>. Die natürliche Grenze ist die Verständlichkeit: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/>
              <a:t>Ein Beispiel von Alber:</a:t>
            </a:r>
          </a:p>
          <a:p>
            <a:pPr marL="14288" indent="-14288"/>
            <a:r>
              <a:rPr lang="de-DE" dirty="0"/>
              <a:t>Einlage</a:t>
            </a:r>
          </a:p>
          <a:p>
            <a:r>
              <a:rPr lang="en-GB" dirty="0" err="1"/>
              <a:t>Suppeneinlage</a:t>
            </a:r>
            <a:endParaRPr lang="en-GB" dirty="0"/>
          </a:p>
          <a:p>
            <a:r>
              <a:rPr lang="en-GB" dirty="0" err="1"/>
              <a:t>Kartoffelsuppeneinlage</a:t>
            </a:r>
            <a:endParaRPr lang="en-GB" dirty="0"/>
          </a:p>
          <a:p>
            <a:r>
              <a:rPr lang="en-GB" dirty="0" err="1"/>
              <a:t>Frühkartoffelsuppeneinlage</a:t>
            </a:r>
            <a:endParaRPr lang="en-GB" dirty="0"/>
          </a:p>
          <a:p>
            <a:r>
              <a:rPr lang="en-GB" dirty="0" err="1"/>
              <a:t>Biofrühkartoffelsuppeneinlage</a:t>
            </a:r>
            <a:endParaRPr lang="en-GB" dirty="0"/>
          </a:p>
          <a:p>
            <a:r>
              <a:rPr lang="en-GB" dirty="0" err="1"/>
              <a:t>u.s.w.</a:t>
            </a:r>
            <a:r>
              <a:rPr lang="en-GB" dirty="0"/>
              <a:t>	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6" name="Audio Recording 8. Nov 2020 at 10:59:47" descr="Audio Recording 8. Nov 2020 at 10:59:47">
            <a:hlinkClick r:id="" action="ppaction://media"/>
            <a:extLst>
              <a:ext uri="{FF2B5EF4-FFF2-40B4-BE49-F238E27FC236}">
                <a16:creationId xmlns:a16="http://schemas.microsoft.com/office/drawing/2014/main" id="{0EB3EE3D-F530-9B4A-9216-974D5FC03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77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7566</TotalTime>
  <Words>2614</Words>
  <Application>Microsoft Macintosh PowerPoint</Application>
  <PresentationFormat>On-screen Show (4:3)</PresentationFormat>
  <Paragraphs>507</Paragraphs>
  <Slides>43</Slides>
  <Notes>2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Calibri</vt:lpstr>
      <vt:lpstr>Arial</vt:lpstr>
      <vt:lpstr>WP TypographicSymbols</vt:lpstr>
      <vt:lpstr>Larissa-Design</vt:lpstr>
      <vt:lpstr> Phonologie-Morphologie-Schnittstelle des Deutschen </vt:lpstr>
      <vt:lpstr>Lektüre von Alber </vt:lpstr>
      <vt:lpstr>Inhalt der Präsentation</vt:lpstr>
      <vt:lpstr>Komposita</vt:lpstr>
      <vt:lpstr>Komposita</vt:lpstr>
      <vt:lpstr>Komposita</vt:lpstr>
      <vt:lpstr>Komposita</vt:lpstr>
      <vt:lpstr>Strukturbaum</vt:lpstr>
      <vt:lpstr>Komposita</vt:lpstr>
      <vt:lpstr>Komposita</vt:lpstr>
      <vt:lpstr>Endozentrizität</vt:lpstr>
      <vt:lpstr>Endozentrizität</vt:lpstr>
      <vt:lpstr>Endozentrizität</vt:lpstr>
      <vt:lpstr>Phrasale Komposita</vt:lpstr>
      <vt:lpstr>Exozentrizität</vt:lpstr>
      <vt:lpstr>Koordinierte Komposita (dvandvakomposita)</vt:lpstr>
      <vt:lpstr>Komposita</vt:lpstr>
      <vt:lpstr>Affixe</vt:lpstr>
      <vt:lpstr>Flexion</vt:lpstr>
      <vt:lpstr>Fugenelemente</vt:lpstr>
      <vt:lpstr>Klammerparadoxien</vt:lpstr>
      <vt:lpstr>Funktionale Kategorien</vt:lpstr>
      <vt:lpstr>2. Phonologie der Komposita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Komposita-Akzentuierung</vt:lpstr>
      <vt:lpstr>Akzent</vt:lpstr>
      <vt:lpstr>Ellipse</vt:lpstr>
      <vt:lpstr>Ellipse</vt:lpstr>
      <vt:lpstr>Ellipse</vt:lpstr>
      <vt:lpstr>Ellipse</vt:lpstr>
      <vt:lpstr>Ellipse</vt:lpstr>
      <vt:lpstr>PowerPoint Presentation</vt:lpstr>
      <vt:lpstr>Übungen</vt:lpstr>
      <vt:lpstr>Übungen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541</cp:revision>
  <dcterms:created xsi:type="dcterms:W3CDTF">2019-06-22T15:52:53Z</dcterms:created>
  <dcterms:modified xsi:type="dcterms:W3CDTF">2020-11-24T14:07:34Z</dcterms:modified>
</cp:coreProperties>
</file>