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1" r:id="rId3"/>
    <p:sldId id="397" r:id="rId4"/>
    <p:sldId id="426" r:id="rId5"/>
    <p:sldId id="410" r:id="rId6"/>
    <p:sldId id="411" r:id="rId7"/>
    <p:sldId id="412" r:id="rId8"/>
    <p:sldId id="413" r:id="rId9"/>
    <p:sldId id="404" r:id="rId10"/>
    <p:sldId id="398" r:id="rId11"/>
    <p:sldId id="421" r:id="rId12"/>
    <p:sldId id="403" r:id="rId13"/>
    <p:sldId id="414" r:id="rId14"/>
    <p:sldId id="415" r:id="rId15"/>
    <p:sldId id="416" r:id="rId16"/>
    <p:sldId id="417" r:id="rId17"/>
    <p:sldId id="418" r:id="rId18"/>
    <p:sldId id="419" r:id="rId19"/>
    <p:sldId id="407" r:id="rId20"/>
    <p:sldId id="406" r:id="rId21"/>
    <p:sldId id="405" r:id="rId22"/>
    <p:sldId id="400" r:id="rId23"/>
    <p:sldId id="401" r:id="rId24"/>
    <p:sldId id="422" r:id="rId25"/>
    <p:sldId id="423" r:id="rId26"/>
    <p:sldId id="402" r:id="rId27"/>
    <p:sldId id="424" r:id="rId28"/>
    <p:sldId id="425" r:id="rId29"/>
    <p:sldId id="296" r:id="rId30"/>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59F1"/>
    <a:srgbClr val="2B1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63"/>
    <p:restoredTop sz="94663"/>
  </p:normalViewPr>
  <p:slideViewPr>
    <p:cSldViewPr snapToGrid="0" snapToObjects="1">
      <p:cViewPr varScale="1">
        <p:scale>
          <a:sx n="90" d="100"/>
          <a:sy n="90" d="100"/>
        </p:scale>
        <p:origin x="240" y="60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C1506-A743-174F-950A-9ABDC960D4A8}" type="datetimeFigureOut">
              <a:rPr lang="en-GB" smtClean="0"/>
              <a:t>29/06/2020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B5105-97A9-3D4A-A0D9-91BEE1EAEFFD}" type="slidenum">
              <a:rPr lang="en-GB" smtClean="0"/>
              <a:t>‹#›</a:t>
            </a:fld>
            <a:endParaRPr lang="en-GB"/>
          </a:p>
        </p:txBody>
      </p:sp>
    </p:spTree>
    <p:extLst>
      <p:ext uri="{BB962C8B-B14F-4D97-AF65-F5344CB8AC3E}">
        <p14:creationId xmlns:p14="http://schemas.microsoft.com/office/powerpoint/2010/main" val="308151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30C37E1-9938-5341-BF0F-0D6AFC55F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02D452-7C4F-E844-A1A9-77CD0D352EFE}" type="slidenum">
              <a:rPr lang="de-DE" altLang="de-DE" sz="1200">
                <a:latin typeface="Times" pitchFamily="2" charset="0"/>
              </a:rPr>
              <a:pPr/>
              <a:t>3</a:t>
            </a:fld>
            <a:endParaRPr lang="de-DE" altLang="de-DE" sz="1200">
              <a:latin typeface="Times" pitchFamily="2" charset="0"/>
            </a:endParaRPr>
          </a:p>
        </p:txBody>
      </p:sp>
      <p:sp>
        <p:nvSpPr>
          <p:cNvPr id="133122" name="Rectangle 2">
            <a:extLst>
              <a:ext uri="{FF2B5EF4-FFF2-40B4-BE49-F238E27FC236}">
                <a16:creationId xmlns:a16="http://schemas.microsoft.com/office/drawing/2014/main" id="{43B806FB-EF33-864C-A04B-12649235C802}"/>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4D7BE0B5-5364-ED4A-B51E-A870C26A6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76949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12</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050623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13</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42880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14</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592054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15</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95615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16</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0179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17</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070613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18</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19679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19</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070973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20</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190649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21</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3142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30C37E1-9938-5341-BF0F-0D6AFC55F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02D452-7C4F-E844-A1A9-77CD0D352EFE}" type="slidenum">
              <a:rPr lang="de-DE" altLang="de-DE" sz="1200">
                <a:latin typeface="Times" pitchFamily="2" charset="0"/>
              </a:rPr>
              <a:pPr/>
              <a:t>4</a:t>
            </a:fld>
            <a:endParaRPr lang="de-DE" altLang="de-DE" sz="1200">
              <a:latin typeface="Times" pitchFamily="2" charset="0"/>
            </a:endParaRPr>
          </a:p>
        </p:txBody>
      </p:sp>
      <p:sp>
        <p:nvSpPr>
          <p:cNvPr id="133122" name="Rectangle 2">
            <a:extLst>
              <a:ext uri="{FF2B5EF4-FFF2-40B4-BE49-F238E27FC236}">
                <a16:creationId xmlns:a16="http://schemas.microsoft.com/office/drawing/2014/main" id="{43B806FB-EF33-864C-A04B-12649235C802}"/>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4D7BE0B5-5364-ED4A-B51E-A870C26A6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55690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22</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19779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23</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134917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24</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276828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25</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66612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26</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247208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27</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216316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776E55B-5697-7844-A55C-918C306F5C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EB0BC6-D34B-654A-B09B-19FBD980C0F2}" type="slidenum">
              <a:rPr lang="de-DE" altLang="de-DE" sz="1200">
                <a:latin typeface="Times" pitchFamily="2" charset="0"/>
              </a:rPr>
              <a:pPr/>
              <a:t>28</a:t>
            </a:fld>
            <a:endParaRPr lang="de-DE" altLang="de-DE" sz="1200">
              <a:latin typeface="Times" pitchFamily="2" charset="0"/>
            </a:endParaRPr>
          </a:p>
        </p:txBody>
      </p:sp>
      <p:sp>
        <p:nvSpPr>
          <p:cNvPr id="137218" name="Rectangle 2">
            <a:extLst>
              <a:ext uri="{FF2B5EF4-FFF2-40B4-BE49-F238E27FC236}">
                <a16:creationId xmlns:a16="http://schemas.microsoft.com/office/drawing/2014/main" id="{CB50B580-C218-2D42-AB5B-002D497ABC95}"/>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36ADECB2-2158-F744-AC3D-254FE8A41A0D}"/>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58970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5</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9561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6</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00758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7</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7841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8</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50316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9</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8220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10</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238836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B28F523-024B-AC4C-8559-3710745EC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34C192-C525-2749-A368-7BC4DFAE7772}" type="slidenum">
              <a:rPr lang="de-DE" altLang="de-DE" sz="1200">
                <a:latin typeface="Times" pitchFamily="2" charset="0"/>
              </a:rPr>
              <a:pPr/>
              <a:t>11</a:t>
            </a:fld>
            <a:endParaRPr lang="de-DE" altLang="de-DE" sz="1200">
              <a:latin typeface="Times" pitchFamily="2" charset="0"/>
            </a:endParaRPr>
          </a:p>
        </p:txBody>
      </p:sp>
      <p:sp>
        <p:nvSpPr>
          <p:cNvPr id="135170" name="Rectangle 2">
            <a:extLst>
              <a:ext uri="{FF2B5EF4-FFF2-40B4-BE49-F238E27FC236}">
                <a16:creationId xmlns:a16="http://schemas.microsoft.com/office/drawing/2014/main" id="{C7F01B43-2B74-0945-B97C-67052611C5FB}"/>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0EECC7E6-D3AF-D641-8612-7C2A4ECC0537}"/>
              </a:ext>
            </a:extLst>
          </p:cNvPr>
          <p:cNvSpPr>
            <a:spLocks noGrp="1" noChangeArrowheads="1"/>
          </p:cNvSpPr>
          <p:nvPr>
            <p:ph type="body" idx="1"/>
          </p:nvPr>
        </p:nvSpPr>
        <p:spPr>
          <a:solidFill>
            <a:srgbClr val="FFFFFF"/>
          </a:solidFill>
          <a:ln>
            <a:solidFill>
              <a:srgbClr val="000000"/>
            </a:solidFill>
          </a:ln>
        </p:spPr>
        <p:txBody>
          <a:bodyPr/>
          <a:lstStyle/>
          <a:p>
            <a:endParaRPr lang="de-DE" altLang="de-DE">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06583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E599-4364-824E-9433-B1D81353F76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031E8290-4BF6-A84B-85F1-EB4907D1B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84758ADD-90ED-3E4E-9BF5-8CF9562BA85A}"/>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5" name="Footer Placeholder 4">
            <a:extLst>
              <a:ext uri="{FF2B5EF4-FFF2-40B4-BE49-F238E27FC236}">
                <a16:creationId xmlns:a16="http://schemas.microsoft.com/office/drawing/2014/main" id="{2BBBF634-FCEC-4B4E-B5C0-0D5D5492B59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715A095-D015-524B-99E5-19EBC9B69397}"/>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90835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B25B-A7F6-5642-87A4-9435EF217A95}"/>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D897D0AE-9C0A-9747-B7C9-32CC16A926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205C0D1-5259-1B46-B9F2-96FAD3AA2F40}"/>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5" name="Footer Placeholder 4">
            <a:extLst>
              <a:ext uri="{FF2B5EF4-FFF2-40B4-BE49-F238E27FC236}">
                <a16:creationId xmlns:a16="http://schemas.microsoft.com/office/drawing/2014/main" id="{4726F6AD-FF4A-F846-8907-BE5E7CD8353B}"/>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48B51F3-9670-594D-942C-E1E89A2F82BD}"/>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6755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797E9D-7EF2-9C42-8F95-A73622B270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546EBFF5-EFFE-8D4B-96B0-D8D59C9DA17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1F0811C3-1223-0540-AF57-7E37C8FF96EB}"/>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5" name="Footer Placeholder 4">
            <a:extLst>
              <a:ext uri="{FF2B5EF4-FFF2-40B4-BE49-F238E27FC236}">
                <a16:creationId xmlns:a16="http://schemas.microsoft.com/office/drawing/2014/main" id="{94006C9B-1777-864E-9383-FF792ED3306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6CBF719-99DC-C141-99E7-453B5EFA6B8B}"/>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1123725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E10B-85DE-A44A-ABCB-056149801F46}"/>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7A5827F1-3CB0-BC47-9131-31708108E0F3}"/>
              </a:ext>
            </a:extLst>
          </p:cNvPr>
          <p:cNvSpPr>
            <a:spLocks noGrp="1"/>
          </p:cNvSpPr>
          <p:nvPr>
            <p:ph idx="1" hasCustomPrompt="1"/>
          </p:nvPr>
        </p:nvSpPr>
        <p:spPr/>
        <p:txBody>
          <a:bodyPr/>
          <a:lstStyle>
            <a:lvl1pPr marL="0" indent="0">
              <a:buNone/>
              <a:defRPr/>
            </a:lvl1pPr>
          </a:lstStyle>
          <a:p>
            <a:pPr lvl="0"/>
            <a:r>
              <a:rPr lang="en-GB" dirty="0"/>
              <a:t>Click to edit Master text styles</a:t>
            </a:r>
          </a:p>
        </p:txBody>
      </p:sp>
      <p:sp>
        <p:nvSpPr>
          <p:cNvPr id="4" name="Date Placeholder 3">
            <a:extLst>
              <a:ext uri="{FF2B5EF4-FFF2-40B4-BE49-F238E27FC236}">
                <a16:creationId xmlns:a16="http://schemas.microsoft.com/office/drawing/2014/main" id="{EEF4288E-075F-4B46-A1E2-42AE2675C4DA}"/>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5" name="Footer Placeholder 4">
            <a:extLst>
              <a:ext uri="{FF2B5EF4-FFF2-40B4-BE49-F238E27FC236}">
                <a16:creationId xmlns:a16="http://schemas.microsoft.com/office/drawing/2014/main" id="{149EC5F5-868A-8D44-A3B2-D7D3C1C77B1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E598A16-076E-9B45-8B36-675E22995C3E}"/>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57397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A2D1-70F9-ED4D-87B6-CB5C6659CB4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ACF11AB1-20EB-D64D-A55E-61587F4D9F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9D36B1-CE49-0241-9205-C6E955803422}"/>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5" name="Footer Placeholder 4">
            <a:extLst>
              <a:ext uri="{FF2B5EF4-FFF2-40B4-BE49-F238E27FC236}">
                <a16:creationId xmlns:a16="http://schemas.microsoft.com/office/drawing/2014/main" id="{960EDA28-43F6-DA4A-9309-FC841421ACA2}"/>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1497D237-A0CD-6349-99E4-4090D90288C6}"/>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4215761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9C37-4C6A-0E40-94E6-C270576A6DC3}"/>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0281DE3D-8477-1244-A110-C749FC79465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AD449AA9-EA16-9044-A938-B56344B6A0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E426C7C3-9EF4-BD41-9C98-A0DC6F1E689C}"/>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6" name="Footer Placeholder 5">
            <a:extLst>
              <a:ext uri="{FF2B5EF4-FFF2-40B4-BE49-F238E27FC236}">
                <a16:creationId xmlns:a16="http://schemas.microsoft.com/office/drawing/2014/main" id="{318204A4-CC55-8F47-8419-DEC753837ED4}"/>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26D5FCF-326A-D54D-8A85-BDE834DE4255}"/>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5875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737C-95F9-F34A-8E3F-01E43E9C8744}"/>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4CC846E9-2A5E-1C4C-885E-F8E915E62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AC7D24-E663-6D43-8373-18A481C3FF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8EB58901-5C84-D742-B8A1-2AE56F3C8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900B774-CC53-C14F-9C5B-533F598C4F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0894A7E9-AFA0-194D-B05B-28194BA3A4FF}"/>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8" name="Footer Placeholder 7">
            <a:extLst>
              <a:ext uri="{FF2B5EF4-FFF2-40B4-BE49-F238E27FC236}">
                <a16:creationId xmlns:a16="http://schemas.microsoft.com/office/drawing/2014/main" id="{42249211-13E9-E44C-BD82-C13A08E74C15}"/>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90E0A987-47E9-F046-A633-9D2168968D6C}"/>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58046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07F57-1A35-FB4E-BE65-6B9D4D0740B8}"/>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6A70C1EC-B78A-874B-9FB0-7776E292E007}"/>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4" name="Footer Placeholder 3">
            <a:extLst>
              <a:ext uri="{FF2B5EF4-FFF2-40B4-BE49-F238E27FC236}">
                <a16:creationId xmlns:a16="http://schemas.microsoft.com/office/drawing/2014/main" id="{5CED3A51-A8FD-9242-BA5A-F6EE18CD43E9}"/>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08E14B36-8066-F246-991C-6F4A7EAB985A}"/>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98169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FD9A7-C99F-B043-9844-F27305577E33}"/>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3" name="Footer Placeholder 2">
            <a:extLst>
              <a:ext uri="{FF2B5EF4-FFF2-40B4-BE49-F238E27FC236}">
                <a16:creationId xmlns:a16="http://schemas.microsoft.com/office/drawing/2014/main" id="{700CEA1E-030E-5B4E-A3E2-F54F34881833}"/>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94182CFD-99BB-5742-A562-A14613E1A204}"/>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207066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F94C-B5B6-CA48-9D2B-C3B30F0BB4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85BCF4A6-0C40-E044-85AC-BFE272CAFA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7DA3381C-BEEC-A944-9CC9-F9E6DE318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801494-BF52-B84D-A5FD-3FD44399A747}"/>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6" name="Footer Placeholder 5">
            <a:extLst>
              <a:ext uri="{FF2B5EF4-FFF2-40B4-BE49-F238E27FC236}">
                <a16:creationId xmlns:a16="http://schemas.microsoft.com/office/drawing/2014/main" id="{58C70D1D-D252-E948-8C2B-3047AA687165}"/>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07572542-D68E-6A43-93F0-B3C80B89523A}"/>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158311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AE69-D576-814E-A8C6-2C31499592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6CED6D0D-7F3A-974B-A47D-5A8B37F680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702EAA33-4782-104A-A7F4-5F1B91F52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DED3F60-BEC1-974E-AC47-416DCC6F4173}"/>
              </a:ext>
            </a:extLst>
          </p:cNvPr>
          <p:cNvSpPr>
            <a:spLocks noGrp="1"/>
          </p:cNvSpPr>
          <p:nvPr>
            <p:ph type="dt" sz="half" idx="10"/>
          </p:nvPr>
        </p:nvSpPr>
        <p:spPr/>
        <p:txBody>
          <a:bodyPr/>
          <a:lstStyle/>
          <a:p>
            <a:fld id="{44991454-37DE-1543-BB5B-0CA2B9A8571E}" type="datetimeFigureOut">
              <a:rPr lang="en-DE" smtClean="0"/>
              <a:t>29.06.20</a:t>
            </a:fld>
            <a:endParaRPr lang="en-DE"/>
          </a:p>
        </p:txBody>
      </p:sp>
      <p:sp>
        <p:nvSpPr>
          <p:cNvPr id="6" name="Footer Placeholder 5">
            <a:extLst>
              <a:ext uri="{FF2B5EF4-FFF2-40B4-BE49-F238E27FC236}">
                <a16:creationId xmlns:a16="http://schemas.microsoft.com/office/drawing/2014/main" id="{691C69FE-7F33-D54E-93C4-35577732618C}"/>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C28EAD3A-D6D6-2748-A9B4-E6D82F967B98}"/>
              </a:ext>
            </a:extLst>
          </p:cNvPr>
          <p:cNvSpPr>
            <a:spLocks noGrp="1"/>
          </p:cNvSpPr>
          <p:nvPr>
            <p:ph type="sldNum" sz="quarter" idx="12"/>
          </p:nvPr>
        </p:nvSpPr>
        <p:spPr/>
        <p:txBody>
          <a:bodyPr/>
          <a:lstStyle/>
          <a:p>
            <a:fld id="{B22E3909-907A-1745-A63F-4D6F66CB9AA1}" type="slidenum">
              <a:rPr lang="en-DE" smtClean="0"/>
              <a:t>‹#›</a:t>
            </a:fld>
            <a:endParaRPr lang="en-DE"/>
          </a:p>
        </p:txBody>
      </p:sp>
    </p:spTree>
    <p:extLst>
      <p:ext uri="{BB962C8B-B14F-4D97-AF65-F5344CB8AC3E}">
        <p14:creationId xmlns:p14="http://schemas.microsoft.com/office/powerpoint/2010/main" val="371839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DB0F9-EEAB-D844-916A-C280CDD65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6790D838-15A7-3049-B0C7-EEF883F89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D4BB9F3C-8626-344D-B7AF-E80BE6405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91454-37DE-1543-BB5B-0CA2B9A8571E}" type="datetimeFigureOut">
              <a:rPr lang="en-DE" smtClean="0"/>
              <a:t>29.06.20</a:t>
            </a:fld>
            <a:endParaRPr lang="en-DE"/>
          </a:p>
        </p:txBody>
      </p:sp>
      <p:sp>
        <p:nvSpPr>
          <p:cNvPr id="5" name="Footer Placeholder 4">
            <a:extLst>
              <a:ext uri="{FF2B5EF4-FFF2-40B4-BE49-F238E27FC236}">
                <a16:creationId xmlns:a16="http://schemas.microsoft.com/office/drawing/2014/main" id="{17319A2B-4C26-A948-B38C-7F8785835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C3E27CDD-6369-614D-8C74-DAC0CD0CC9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E3909-907A-1745-A63F-4D6F66CB9AA1}" type="slidenum">
              <a:rPr lang="en-DE" smtClean="0"/>
              <a:t>‹#›</a:t>
            </a:fld>
            <a:endParaRPr lang="en-DE"/>
          </a:p>
        </p:txBody>
      </p:sp>
    </p:spTree>
    <p:extLst>
      <p:ext uri="{BB962C8B-B14F-4D97-AF65-F5344CB8AC3E}">
        <p14:creationId xmlns:p14="http://schemas.microsoft.com/office/powerpoint/2010/main" val="2959598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6830-D760-6141-BA49-D972F57985CE}"/>
              </a:ext>
            </a:extLst>
          </p:cNvPr>
          <p:cNvSpPr>
            <a:spLocks noGrp="1"/>
          </p:cNvSpPr>
          <p:nvPr>
            <p:ph type="ctrTitle"/>
          </p:nvPr>
        </p:nvSpPr>
        <p:spPr/>
        <p:txBody>
          <a:bodyPr/>
          <a:lstStyle/>
          <a:p>
            <a:r>
              <a:rPr lang="en-DE" dirty="0"/>
              <a:t>Phänomene der Phonologie</a:t>
            </a:r>
          </a:p>
        </p:txBody>
      </p:sp>
      <p:sp>
        <p:nvSpPr>
          <p:cNvPr id="3" name="Subtitle 2">
            <a:extLst>
              <a:ext uri="{FF2B5EF4-FFF2-40B4-BE49-F238E27FC236}">
                <a16:creationId xmlns:a16="http://schemas.microsoft.com/office/drawing/2014/main" id="{20F73F3F-27D3-D943-9B3B-CF5E529A8E5B}"/>
              </a:ext>
            </a:extLst>
          </p:cNvPr>
          <p:cNvSpPr>
            <a:spLocks noGrp="1"/>
          </p:cNvSpPr>
          <p:nvPr>
            <p:ph type="subTitle" idx="1"/>
          </p:nvPr>
        </p:nvSpPr>
        <p:spPr/>
        <p:txBody>
          <a:bodyPr>
            <a:normAutofit lnSpcReduction="10000"/>
          </a:bodyPr>
          <a:lstStyle/>
          <a:p>
            <a:r>
              <a:rPr lang="en-GB" altLang="en-US" dirty="0" err="1">
                <a:ea typeface="ＭＳ Ｐゴシック" panose="020B0600070205080204" pitchFamily="34" charset="-128"/>
              </a:rPr>
              <a:t>Sommersemester</a:t>
            </a:r>
            <a:endParaRPr lang="en-GB" altLang="en-US" dirty="0">
              <a:ea typeface="ＭＳ Ｐゴシック" panose="020B0600070205080204" pitchFamily="34" charset="-128"/>
            </a:endParaRPr>
          </a:p>
          <a:p>
            <a:r>
              <a:rPr lang="en-GB" altLang="en-US" dirty="0">
                <a:ea typeface="ＭＳ Ｐゴシック" panose="020B0600070205080204" pitchFamily="34" charset="-128"/>
              </a:rPr>
              <a:t>2020</a:t>
            </a:r>
          </a:p>
          <a:p>
            <a:r>
              <a:rPr lang="en-GB" altLang="en-US" dirty="0">
                <a:ea typeface="ＭＳ Ｐゴシック" panose="020B0600070205080204" pitchFamily="34" charset="-128"/>
              </a:rPr>
              <a:t>Frankfurt</a:t>
            </a:r>
          </a:p>
          <a:p>
            <a:r>
              <a:rPr lang="de-DE" dirty="0"/>
              <a:t>Prof. Caroline </a:t>
            </a:r>
            <a:r>
              <a:rPr lang="de-DE" dirty="0" err="1"/>
              <a:t>Féry</a:t>
            </a:r>
            <a:endParaRPr lang="en-DE" dirty="0"/>
          </a:p>
        </p:txBody>
      </p:sp>
    </p:spTree>
    <p:extLst>
      <p:ext uri="{BB962C8B-B14F-4D97-AF65-F5344CB8AC3E}">
        <p14:creationId xmlns:p14="http://schemas.microsoft.com/office/powerpoint/2010/main" val="312920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10</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altLang="de-DE" dirty="0">
                <a:solidFill>
                  <a:srgbClr val="000000"/>
                </a:solidFill>
                <a:ea typeface="ＭＳ Ｐゴシック" panose="020B0600070205080204" pitchFamily="34" charset="-128"/>
              </a:rPr>
              <a:t>Der Fuß uns so die Betonungszuweisung ist quantitätssensitiv: eine finale schwere Silbe (langer Vokal + Konsonant, oder kurzer Vokal plus 2 Konsonanten) ist betont:</a:t>
            </a:r>
          </a:p>
          <a:p>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          </a:t>
            </a:r>
            <a:r>
              <a:rPr lang="en-US" altLang="de-DE" dirty="0">
                <a:ea typeface="ＭＳ Ｐゴシック" panose="020B0600070205080204" pitchFamily="34" charset="-128"/>
              </a:rPr>
              <a:t>𝗑   </a:t>
            </a:r>
            <a:r>
              <a:rPr lang="de-DE" altLang="de-DE" dirty="0">
                <a:ea typeface="ＭＳ Ｐゴシック" panose="020B0600070205080204" pitchFamily="34" charset="-128"/>
              </a:rPr>
              <a:t> 	       </a:t>
            </a:r>
          </a:p>
          <a:p>
            <a:pPr>
              <a:lnSpc>
                <a:spcPct val="50000"/>
              </a:lnSpc>
            </a:pPr>
            <a:r>
              <a:rPr lang="de-DE" altLang="de-DE" dirty="0">
                <a:solidFill>
                  <a:srgbClr val="000000"/>
                </a:solidFill>
                <a:ea typeface="ＭＳ Ｐゴシック" panose="020B0600070205080204" pitchFamily="34" charset="-128"/>
              </a:rPr>
              <a:t>Pro(</a:t>
            </a:r>
            <a:r>
              <a:rPr lang="de-DE" altLang="de-DE" dirty="0" err="1">
                <a:solidFill>
                  <a:srgbClr val="000000"/>
                </a:solidFill>
                <a:ea typeface="ＭＳ Ｐゴシック" panose="020B0600070205080204" pitchFamily="34" charset="-128"/>
              </a:rPr>
              <a:t>blem</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   Kamel,  Ventil, Vagabund,… </a:t>
            </a:r>
          </a:p>
          <a:p>
            <a:pPr>
              <a:lnSpc>
                <a:spcPct val="50000"/>
              </a:lnSpc>
            </a:pPr>
            <a:endParaRPr lang="de-DE" altLang="de-DE" dirty="0">
              <a:solidFill>
                <a:srgbClr val="000000"/>
              </a:solidFill>
              <a:ea typeface="ＭＳ Ｐゴシック" panose="020B0600070205080204" pitchFamily="34" charset="-128"/>
            </a:endParaRPr>
          </a:p>
          <a:p>
            <a:pPr>
              <a:lnSpc>
                <a:spcPct val="50000"/>
              </a:lnSpc>
            </a:pPr>
            <a:r>
              <a:rPr lang="en-US" altLang="de-DE" dirty="0">
                <a:ea typeface="ＭＳ Ｐゴシック" panose="020B0600070205080204" pitchFamily="34" charset="-128"/>
              </a:rPr>
              <a:t>     𝗑  .</a:t>
            </a:r>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a:t>
            </a:r>
            <a:r>
              <a:rPr lang="de-DE" altLang="de-DE" dirty="0" err="1">
                <a:solidFill>
                  <a:srgbClr val="000000"/>
                </a:solidFill>
                <a:ea typeface="ＭＳ Ｐゴシック" panose="020B0600070205080204" pitchFamily="34" charset="-128"/>
              </a:rPr>
              <a:t>Kame</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r>
              <a:rPr lang="de-DE" altLang="de-DE" dirty="0" err="1">
                <a:solidFill>
                  <a:srgbClr val="000000"/>
                </a:solidFill>
                <a:ea typeface="ＭＳ Ｐゴシック" panose="020B0600070205080204" pitchFamily="34" charset="-128"/>
              </a:rPr>
              <a:t>ra</a:t>
            </a:r>
            <a:r>
              <a:rPr lang="de-DE" altLang="de-DE" dirty="0">
                <a:solidFill>
                  <a:srgbClr val="000000"/>
                </a:solidFill>
                <a:ea typeface="ＭＳ Ｐゴシック" panose="020B0600070205080204" pitchFamily="34" charset="-128"/>
              </a:rPr>
              <a:t>    Paprika, Telefon…</a:t>
            </a: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DABB1F05-9DB7-9F46-9F45-215AF712BE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2418" y="493641"/>
            <a:ext cx="812800" cy="812800"/>
          </a:xfrm>
          <a:prstGeom prst="rect">
            <a:avLst/>
          </a:prstGeom>
        </p:spPr>
      </p:pic>
    </p:spTree>
    <p:extLst>
      <p:ext uri="{BB962C8B-B14F-4D97-AF65-F5344CB8AC3E}">
        <p14:creationId xmlns:p14="http://schemas.microsoft.com/office/powerpoint/2010/main" val="261386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11</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pPr>
              <a:lnSpc>
                <a:spcPct val="50000"/>
              </a:lnSpc>
            </a:pPr>
            <a:r>
              <a:rPr lang="de-DE" altLang="de-DE" dirty="0">
                <a:solidFill>
                  <a:srgbClr val="000000"/>
                </a:solidFill>
                <a:ea typeface="ＭＳ Ｐゴシック" panose="020B0600070205080204" pitchFamily="34" charset="-128"/>
              </a:rPr>
              <a:t>Unregelmäßige Betonungszuweisung: </a:t>
            </a:r>
          </a:p>
          <a:p>
            <a:pPr>
              <a:lnSpc>
                <a:spcPct val="50000"/>
              </a:lnSpc>
            </a:pPr>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In dreisilbigen Wörtern kann die Betonung initial sein</a:t>
            </a:r>
          </a:p>
          <a:p>
            <a:pPr>
              <a:lnSpc>
                <a:spcPct val="50000"/>
              </a:lnSpc>
            </a:pPr>
            <a:r>
              <a:rPr lang="en-US" altLang="de-DE" dirty="0">
                <a:ea typeface="ＭＳ Ｐゴシック" panose="020B0600070205080204" pitchFamily="34" charset="-128"/>
              </a:rPr>
              <a:t>     𝗑  .</a:t>
            </a:r>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a:t>
            </a:r>
            <a:r>
              <a:rPr lang="de-DE" altLang="de-DE" dirty="0" err="1">
                <a:solidFill>
                  <a:srgbClr val="000000"/>
                </a:solidFill>
                <a:ea typeface="ＭＳ Ｐゴシック" panose="020B0600070205080204" pitchFamily="34" charset="-128"/>
              </a:rPr>
              <a:t>Kame</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r>
              <a:rPr lang="de-DE" altLang="de-DE" dirty="0" err="1">
                <a:solidFill>
                  <a:srgbClr val="000000"/>
                </a:solidFill>
                <a:ea typeface="ＭＳ Ｐゴシック" panose="020B0600070205080204" pitchFamily="34" charset="-128"/>
              </a:rPr>
              <a:t>ra</a:t>
            </a:r>
            <a:r>
              <a:rPr lang="de-DE" altLang="de-DE" dirty="0">
                <a:solidFill>
                  <a:srgbClr val="000000"/>
                </a:solidFill>
                <a:ea typeface="ＭＳ Ｐゴシック" panose="020B0600070205080204" pitchFamily="34" charset="-128"/>
              </a:rPr>
              <a:t>  </a:t>
            </a:r>
          </a:p>
          <a:p>
            <a:pPr>
              <a:lnSpc>
                <a:spcPct val="50000"/>
              </a:lnSpc>
            </a:pPr>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Betonung ist auch manchmal final wenn die finale Silbe nicht schwer ist:</a:t>
            </a:r>
          </a:p>
          <a:p>
            <a:pPr>
              <a:lnSpc>
                <a:spcPct val="50000"/>
              </a:lnSpc>
            </a:pPr>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Büro, Ökonomie, Skelett, April</a:t>
            </a: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53DB0E6F-BB63-E548-941C-D7F926DE9D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777875"/>
            <a:ext cx="812800" cy="812800"/>
          </a:xfrm>
          <a:prstGeom prst="rect">
            <a:avLst/>
          </a:prstGeom>
        </p:spPr>
      </p:pic>
    </p:spTree>
    <p:extLst>
      <p:ext uri="{BB962C8B-B14F-4D97-AF65-F5344CB8AC3E}">
        <p14:creationId xmlns:p14="http://schemas.microsoft.com/office/powerpoint/2010/main" val="80517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12</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altLang="de-DE" dirty="0">
                <a:latin typeface="Times New Roman" panose="02020603050405020304" pitchFamily="18" charset="0"/>
                <a:ea typeface="ＭＳ Ｐゴシック" panose="020B0600070205080204" pitchFamily="34" charset="-128"/>
              </a:rPr>
              <a:t>Flexionssuffixe haben keine Wirkung auf die Betonung: </a:t>
            </a:r>
            <a:r>
              <a:rPr lang="de-DE" dirty="0"/>
              <a:t>Der Plural hat viele Allomorphe, aber es gibt verschiedene Regelmäßigkeiten. </a:t>
            </a:r>
          </a:p>
          <a:p>
            <a:r>
              <a:rPr lang="de-DE" dirty="0"/>
              <a:t>(6)	a.	Gläser			(7)	a.	Silben</a:t>
            </a:r>
            <a:br>
              <a:rPr lang="de-DE" dirty="0"/>
            </a:br>
            <a:r>
              <a:rPr lang="de-DE" dirty="0"/>
              <a:t>	b.	Tische				b.	Tiger</a:t>
            </a:r>
            <a:br>
              <a:rPr lang="de-DE" dirty="0"/>
            </a:br>
            <a:r>
              <a:rPr lang="de-DE" dirty="0"/>
              <a:t>	c.	Füße					c.	Äpfel</a:t>
            </a:r>
            <a:br>
              <a:rPr lang="de-DE" dirty="0"/>
            </a:br>
            <a:r>
              <a:rPr lang="de-DE" dirty="0"/>
              <a:t>	d.	Kinder				d.	Autos</a:t>
            </a:r>
          </a:p>
          <a:p>
            <a:endParaRPr lang="de-DE" dirty="0"/>
          </a:p>
          <a:p>
            <a:r>
              <a:rPr lang="de-DE" dirty="0">
                <a:solidFill>
                  <a:srgbClr val="FF0000"/>
                </a:solidFill>
              </a:rPr>
              <a:t>Was sind die Pluralallomorphe in (6) und in (7)?</a:t>
            </a:r>
            <a:endParaRPr lang="en-DE" dirty="0">
              <a:solidFill>
                <a:srgbClr val="FF0000"/>
              </a:solidFill>
            </a:endParaRPr>
          </a:p>
          <a:p>
            <a:endParaRPr lang="en-DE" dirty="0"/>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76E9A037-64D4-8842-A44D-97A4A5919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9613" y="127000"/>
            <a:ext cx="812800" cy="812800"/>
          </a:xfrm>
          <a:prstGeom prst="rect">
            <a:avLst/>
          </a:prstGeom>
        </p:spPr>
      </p:pic>
    </p:spTree>
    <p:extLst>
      <p:ext uri="{BB962C8B-B14F-4D97-AF65-F5344CB8AC3E}">
        <p14:creationId xmlns:p14="http://schemas.microsoft.com/office/powerpoint/2010/main" val="271302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13</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dirty="0">
                <a:solidFill>
                  <a:srgbClr val="FF0000"/>
                </a:solidFill>
              </a:rPr>
              <a:t>Klingen hypothetische komplexe Wörter, in welchen die Pluralallomorphe in (6) mit den Stämmen in (7) kombiniert werden, wie gute deutsche Wörter? Und umgekehrt: Klingen hypothetische komplexe Wörter, in welchen die Pluralallomorphe in (7) mit den Stämmen in (6) kombiniert werden, wie gute deutsche Wörter?</a:t>
            </a:r>
            <a:endParaRPr lang="en-DE" dirty="0">
              <a:solidFill>
                <a:srgbClr val="FF0000"/>
              </a:solidFill>
            </a:endParaRPr>
          </a:p>
          <a:p>
            <a:r>
              <a:rPr lang="de-DE" dirty="0">
                <a:solidFill>
                  <a:srgbClr val="FF0000"/>
                </a:solidFill>
              </a:rPr>
              <a:t>Was ist das Muster, das bestimmt, ob die Allomorphe in (6) oder die Allomorphe in (7) gewählt werden?</a:t>
            </a:r>
            <a:endParaRPr lang="en-DE" dirty="0">
              <a:solidFill>
                <a:srgbClr val="FF0000"/>
              </a:solidFill>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79683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14</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dirty="0">
                <a:solidFill>
                  <a:srgbClr val="FF0000"/>
                </a:solidFill>
                <a:sym typeface="Wingdings" pitchFamily="2" charset="2"/>
              </a:rPr>
              <a:t></a:t>
            </a:r>
            <a:r>
              <a:rPr lang="de-DE" dirty="0">
                <a:solidFill>
                  <a:srgbClr val="FF0000"/>
                </a:solidFill>
              </a:rPr>
              <a:t> Das Ergebnis der Pluralformen in (6) und (7) ist immer ein Trochäus. In (6) sind die Stämme einsilbig und ist das Pluralsuffix silbisch (vokalisch). In (7) sind die Stämme zweisilbig (und trochäisch) und das </a:t>
            </a:r>
            <a:r>
              <a:rPr lang="de-DE" dirty="0" err="1">
                <a:solidFill>
                  <a:srgbClr val="FF0000"/>
                </a:solidFill>
              </a:rPr>
              <a:t>Pluralssuffix</a:t>
            </a:r>
            <a:r>
              <a:rPr lang="de-DE" dirty="0">
                <a:solidFill>
                  <a:srgbClr val="FF0000"/>
                </a:solidFill>
              </a:rPr>
              <a:t> ist nicht-silbisch (konsonantisch).</a:t>
            </a:r>
            <a:endParaRPr lang="en-DE" dirty="0">
              <a:solidFill>
                <a:srgbClr val="FF0000"/>
              </a:solidFill>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81C4CABC-D839-3B4E-BF3A-A749C5F540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3185" y="533400"/>
            <a:ext cx="812800" cy="812800"/>
          </a:xfrm>
          <a:prstGeom prst="rect">
            <a:avLst/>
          </a:prstGeom>
        </p:spPr>
      </p:pic>
    </p:spTree>
    <p:extLst>
      <p:ext uri="{BB962C8B-B14F-4D97-AF65-F5344CB8AC3E}">
        <p14:creationId xmlns:p14="http://schemas.microsoft.com/office/powerpoint/2010/main" val="262213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15</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dirty="0">
                <a:solidFill>
                  <a:srgbClr val="FF0000"/>
                </a:solidFill>
              </a:rPr>
              <a:t>Betrachten Sie die Daten in (8) und (9). Was sind die Pluralallomorphe in diesen Wörtern? Sind diese die erwarteten Pluralformen?</a:t>
            </a:r>
            <a:endParaRPr lang="en-DE" dirty="0">
              <a:solidFill>
                <a:srgbClr val="FF0000"/>
              </a:solidFill>
            </a:endParaRPr>
          </a:p>
          <a:p>
            <a:r>
              <a:rPr lang="de-DE" dirty="0">
                <a:solidFill>
                  <a:srgbClr val="FF0000"/>
                </a:solidFill>
              </a:rPr>
              <a:t>(8)	a.	Termine		(9)	a.	Studenten</a:t>
            </a:r>
            <a:br>
              <a:rPr lang="de-DE" dirty="0">
                <a:solidFill>
                  <a:srgbClr val="FF0000"/>
                </a:solidFill>
              </a:rPr>
            </a:br>
            <a:r>
              <a:rPr lang="de-DE" dirty="0">
                <a:solidFill>
                  <a:srgbClr val="FF0000"/>
                </a:solidFill>
              </a:rPr>
              <a:t>	b.	Modelle			b.	Ökonomen</a:t>
            </a:r>
            <a:br>
              <a:rPr lang="de-DE" dirty="0">
                <a:solidFill>
                  <a:srgbClr val="FF0000"/>
                </a:solidFill>
              </a:rPr>
            </a:br>
            <a:r>
              <a:rPr lang="de-DE" dirty="0">
                <a:solidFill>
                  <a:srgbClr val="FF0000"/>
                </a:solidFill>
              </a:rPr>
              <a:t>	c.	Kanäle			c.	Universitäten</a:t>
            </a:r>
            <a:br>
              <a:rPr lang="de-DE" dirty="0">
                <a:solidFill>
                  <a:srgbClr val="FF0000"/>
                </a:solidFill>
              </a:rPr>
            </a:br>
            <a:r>
              <a:rPr lang="de-DE" dirty="0">
                <a:solidFill>
                  <a:srgbClr val="FF0000"/>
                </a:solidFill>
              </a:rPr>
              <a:t>	d.	Tresore			d.	Quadrate</a:t>
            </a:r>
            <a:endParaRPr lang="en-DE" dirty="0">
              <a:solidFill>
                <a:srgbClr val="FF0000"/>
              </a:solidFill>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8750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16</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dirty="0">
                <a:solidFill>
                  <a:srgbClr val="FF0000"/>
                </a:solidFill>
                <a:sym typeface="Wingdings" pitchFamily="2" charset="2"/>
              </a:rPr>
              <a:t></a:t>
            </a:r>
            <a:r>
              <a:rPr lang="de-DE" dirty="0">
                <a:solidFill>
                  <a:srgbClr val="FF0000"/>
                </a:solidFill>
              </a:rPr>
              <a:t> Die Betonung in den Stämmen in (8) und (9) ist jambisch, aber nach der </a:t>
            </a:r>
            <a:r>
              <a:rPr lang="de-DE" dirty="0" err="1">
                <a:solidFill>
                  <a:srgbClr val="FF0000"/>
                </a:solidFill>
              </a:rPr>
              <a:t>Affigierung</a:t>
            </a:r>
            <a:r>
              <a:rPr lang="de-DE" dirty="0">
                <a:solidFill>
                  <a:srgbClr val="FF0000"/>
                </a:solidFill>
              </a:rPr>
              <a:t> des </a:t>
            </a:r>
            <a:r>
              <a:rPr lang="de-DE" dirty="0" err="1">
                <a:solidFill>
                  <a:srgbClr val="FF0000"/>
                </a:solidFill>
              </a:rPr>
              <a:t>Pluralsmorphems</a:t>
            </a:r>
            <a:r>
              <a:rPr lang="de-DE" dirty="0">
                <a:solidFill>
                  <a:srgbClr val="FF0000"/>
                </a:solidFill>
              </a:rPr>
              <a:t> findet Fußbildung erneut statt. Die betonte Silbe bleibt gleich, und auf diese Weise ist das Ergebnis der Pluralformen in (8) und (9) wieder immer ein Trochäus. Folglich gelten die Formen in (8) und (9) nicht als Ausnahmen zum allgemeinen Muster, in welchem das Ergebnis der Pluralbildung meistens ein Trochäus ist.</a:t>
            </a:r>
            <a:endParaRPr lang="en-DE" dirty="0">
              <a:solidFill>
                <a:srgbClr val="FF0000"/>
              </a:solidFill>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625646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17</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dirty="0">
                <a:solidFill>
                  <a:srgbClr val="FF0000"/>
                </a:solidFill>
              </a:rPr>
              <a:t>Aber es gibt auch Ausnahmen:</a:t>
            </a:r>
            <a:endParaRPr lang="en-DE" dirty="0">
              <a:solidFill>
                <a:srgbClr val="FF0000"/>
              </a:solidFill>
            </a:endParaRPr>
          </a:p>
          <a:p>
            <a:r>
              <a:rPr lang="de-DE" dirty="0">
                <a:solidFill>
                  <a:srgbClr val="FF0000"/>
                </a:solidFill>
              </a:rPr>
              <a:t>(10)	a.	Chefs				(11)	a.	Suffixe</a:t>
            </a:r>
            <a:br>
              <a:rPr lang="de-DE" dirty="0">
                <a:solidFill>
                  <a:srgbClr val="FF0000"/>
                </a:solidFill>
              </a:rPr>
            </a:br>
            <a:r>
              <a:rPr lang="de-DE" dirty="0">
                <a:solidFill>
                  <a:srgbClr val="FF0000"/>
                </a:solidFill>
              </a:rPr>
              <a:t>	b.	Bons					b.	Schicksale</a:t>
            </a:r>
            <a:endParaRPr lang="en-DE" dirty="0">
              <a:solidFill>
                <a:srgbClr val="FF0000"/>
              </a:solidFill>
            </a:endParaRPr>
          </a:p>
          <a:p>
            <a:endParaRPr lang="de-DE" dirty="0">
              <a:solidFill>
                <a:srgbClr val="FF0000"/>
              </a:solidFill>
            </a:endParaRPr>
          </a:p>
          <a:p>
            <a:r>
              <a:rPr lang="de-DE" dirty="0">
                <a:solidFill>
                  <a:srgbClr val="FF0000"/>
                </a:solidFill>
              </a:rPr>
              <a:t>Was für Pluralformen werden aufgrund der Generalisierung bezüglich der Pluralbildung erwartet?</a:t>
            </a:r>
            <a:endParaRPr lang="en-DE" dirty="0">
              <a:solidFill>
                <a:srgbClr val="FF0000"/>
              </a:solidFill>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4678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18</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dirty="0">
                <a:solidFill>
                  <a:srgbClr val="FF0000"/>
                </a:solidFill>
                <a:sym typeface="Wingdings" pitchFamily="2" charset="2"/>
              </a:rPr>
              <a:t></a:t>
            </a:r>
            <a:r>
              <a:rPr lang="de-DE" dirty="0">
                <a:solidFill>
                  <a:srgbClr val="FF0000"/>
                </a:solidFill>
              </a:rPr>
              <a:t> In (10) wird ein silbisches (vokalisches) </a:t>
            </a:r>
            <a:r>
              <a:rPr lang="de-DE" dirty="0" err="1">
                <a:solidFill>
                  <a:srgbClr val="FF0000"/>
                </a:solidFill>
              </a:rPr>
              <a:t>Pluralssuffix</a:t>
            </a:r>
            <a:r>
              <a:rPr lang="de-DE" dirty="0">
                <a:solidFill>
                  <a:srgbClr val="FF0000"/>
                </a:solidFill>
              </a:rPr>
              <a:t> erwartet, weil nur in diesem Fall das Ergebnis einen Trochäus bildet. In (11) wird ein nicht-silbisches (konsonantisches) Pluralsuffix erwartet, weil in diesen Wörtern die Stämme schon zweisilbige Trochäen sind.</a:t>
            </a:r>
            <a:endParaRPr lang="en-DE" dirty="0">
              <a:solidFill>
                <a:srgbClr val="FF0000"/>
              </a:solidFill>
            </a:endParaRPr>
          </a:p>
          <a:p>
            <a:endParaRPr lang="de-DE" altLang="de-DE" dirty="0">
              <a:latin typeface="Times New Roman" panose="02020603050405020304" pitchFamily="18" charset="0"/>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5327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19</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altLang="de-DE" dirty="0">
                <a:latin typeface="Times New Roman" panose="02020603050405020304" pitchFamily="18" charset="0"/>
                <a:ea typeface="ＭＳ Ｐゴシック" panose="020B0600070205080204" pitchFamily="34" charset="-128"/>
              </a:rPr>
              <a:t>Derivationssuffixe sind entweder selber betont (1), oder haben keine Wirkung auf die Betonung (2)</a:t>
            </a:r>
          </a:p>
          <a:p>
            <a:pPr>
              <a:lnSpc>
                <a:spcPct val="50000"/>
              </a:lnSpc>
            </a:pPr>
            <a:endParaRPr lang="en-GB" altLang="de-DE" dirty="0">
              <a:solidFill>
                <a:srgbClr val="000000"/>
              </a:solidFill>
              <a:ea typeface="ＭＳ Ｐゴシック" panose="020B0600070205080204" pitchFamily="34" charset="-128"/>
            </a:endParaRPr>
          </a:p>
          <a:p>
            <a:pPr>
              <a:lnSpc>
                <a:spcPct val="50000"/>
              </a:lnSpc>
            </a:pPr>
            <a:r>
              <a:rPr lang="en-GB" altLang="de-DE" dirty="0">
                <a:solidFill>
                  <a:srgbClr val="000000"/>
                </a:solidFill>
                <a:ea typeface="ＭＳ Ｐゴシック" panose="020B0600070205080204" pitchFamily="34" charset="-128"/>
              </a:rPr>
              <a:t>(1)  Nation, national, </a:t>
            </a:r>
            <a:r>
              <a:rPr lang="en-GB" altLang="de-DE" dirty="0" err="1">
                <a:solidFill>
                  <a:srgbClr val="000000"/>
                </a:solidFill>
                <a:ea typeface="ＭＳ Ｐゴシック" panose="020B0600070205080204" pitchFamily="34" charset="-128"/>
              </a:rPr>
              <a:t>Nationalität</a:t>
            </a:r>
            <a:endParaRPr lang="en-GB" altLang="de-DE" dirty="0">
              <a:solidFill>
                <a:srgbClr val="000000"/>
              </a:solidFill>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a:p>
            <a:pPr>
              <a:lnSpc>
                <a:spcPct val="50000"/>
              </a:lnSpc>
            </a:pPr>
            <a:r>
              <a:rPr lang="en-GB" altLang="de-DE" dirty="0">
                <a:solidFill>
                  <a:srgbClr val="000000"/>
                </a:solidFill>
                <a:ea typeface="ＭＳ Ｐゴシック" panose="020B0600070205080204" pitchFamily="34" charset="-128"/>
              </a:rPr>
              <a:t>(2) Arbeit, </a:t>
            </a:r>
            <a:r>
              <a:rPr lang="en-GB" altLang="de-DE" dirty="0" err="1">
                <a:solidFill>
                  <a:srgbClr val="000000"/>
                </a:solidFill>
                <a:ea typeface="ＭＳ Ｐゴシック" panose="020B0600070205080204" pitchFamily="34" charset="-128"/>
              </a:rPr>
              <a:t>arbeitslos</a:t>
            </a:r>
            <a:r>
              <a:rPr lang="en-GB" altLang="de-DE" dirty="0">
                <a:solidFill>
                  <a:srgbClr val="000000"/>
                </a:solidFill>
                <a:ea typeface="ＭＳ Ｐゴシック" panose="020B0600070205080204" pitchFamily="34" charset="-128"/>
              </a:rPr>
              <a:t>, </a:t>
            </a:r>
            <a:r>
              <a:rPr lang="en-GB" altLang="de-DE" dirty="0" err="1">
                <a:solidFill>
                  <a:srgbClr val="000000"/>
                </a:solidFill>
                <a:ea typeface="ＭＳ Ｐゴシック" panose="020B0600070205080204" pitchFamily="34" charset="-128"/>
              </a:rPr>
              <a:t>Arbeitslosigkeit</a:t>
            </a:r>
            <a:r>
              <a:rPr lang="en-GB" altLang="de-DE" dirty="0">
                <a:solidFill>
                  <a:srgbClr val="000000"/>
                </a:solidFill>
                <a:ea typeface="ＭＳ Ｐゴシック" panose="020B0600070205080204" pitchFamily="34" charset="-128"/>
              </a:rPr>
              <a:t>, </a:t>
            </a:r>
            <a:r>
              <a:rPr lang="en-GB" altLang="de-DE" dirty="0" err="1">
                <a:solidFill>
                  <a:srgbClr val="000000"/>
                </a:solidFill>
                <a:ea typeface="ＭＳ Ｐゴシック" panose="020B0600070205080204" pitchFamily="34" charset="-128"/>
              </a:rPr>
              <a:t>Arbeitslosigkeiten</a:t>
            </a: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BB75A469-F768-9B46-A111-2B8D72797C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9838" y="406400"/>
            <a:ext cx="812800" cy="812800"/>
          </a:xfrm>
          <a:prstGeom prst="rect">
            <a:avLst/>
          </a:prstGeom>
        </p:spPr>
      </p:pic>
    </p:spTree>
    <p:extLst>
      <p:ext uri="{BB962C8B-B14F-4D97-AF65-F5344CB8AC3E}">
        <p14:creationId xmlns:p14="http://schemas.microsoft.com/office/powerpoint/2010/main" val="415191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DAD74-8F14-894B-9915-35F6AA06B7B8}"/>
              </a:ext>
            </a:extLst>
          </p:cNvPr>
          <p:cNvSpPr>
            <a:spLocks noGrp="1"/>
          </p:cNvSpPr>
          <p:nvPr>
            <p:ph type="title"/>
          </p:nvPr>
        </p:nvSpPr>
        <p:spPr/>
        <p:txBody>
          <a:bodyPr/>
          <a:lstStyle/>
          <a:p>
            <a:r>
              <a:rPr lang="en-US" altLang="en-US" dirty="0">
                <a:ea typeface="ＭＳ Ｐゴシック" panose="020B0600070205080204" pitchFamily="34" charset="-128"/>
              </a:rPr>
              <a:t> </a:t>
            </a:r>
            <a:endParaRPr lang="en-DE"/>
          </a:p>
        </p:txBody>
      </p:sp>
      <p:sp>
        <p:nvSpPr>
          <p:cNvPr id="3" name="Content Placeholder 2">
            <a:extLst>
              <a:ext uri="{FF2B5EF4-FFF2-40B4-BE49-F238E27FC236}">
                <a16:creationId xmlns:a16="http://schemas.microsoft.com/office/drawing/2014/main" id="{F925B9AF-C22A-CD46-90D8-09EB8FF38530}"/>
              </a:ext>
            </a:extLst>
          </p:cNvPr>
          <p:cNvSpPr>
            <a:spLocks noGrp="1"/>
          </p:cNvSpPr>
          <p:nvPr>
            <p:ph idx="1"/>
          </p:nvPr>
        </p:nvSpPr>
        <p:spPr/>
        <p:txBody>
          <a:bodyPr>
            <a:normAutofit/>
          </a:bodyPr>
          <a:lstStyle/>
          <a:p>
            <a:pPr marL="457200" lvl="1" indent="0" algn="ctr">
              <a:buNone/>
              <a:defRPr/>
            </a:pPr>
            <a:r>
              <a:rPr lang="en-US" altLang="en-US" sz="4800" dirty="0">
                <a:latin typeface="+mj-lt"/>
                <a:ea typeface="ＭＳ Ｐゴシック" panose="020B0600070205080204" pitchFamily="34" charset="-128"/>
                <a:cs typeface="Times New Roman" panose="02020603050405020304" pitchFamily="18" charset="0"/>
              </a:rPr>
              <a:t>10</a:t>
            </a:r>
          </a:p>
          <a:p>
            <a:pPr marL="457200" lvl="1" indent="0" algn="ctr">
              <a:buNone/>
              <a:defRPr/>
            </a:pPr>
            <a:br>
              <a:rPr lang="en-US" altLang="en-US" sz="48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4800" dirty="0" err="1">
                <a:latin typeface="+mj-lt"/>
                <a:ea typeface="ＭＳ Ｐゴシック" panose="020B0600070205080204" pitchFamily="34" charset="-128"/>
                <a:cs typeface="Times New Roman" panose="02020603050405020304" pitchFamily="18" charset="0"/>
              </a:rPr>
              <a:t>Höhere</a:t>
            </a:r>
            <a:r>
              <a:rPr lang="en-US" altLang="en-US" sz="4800" dirty="0">
                <a:latin typeface="+mj-lt"/>
                <a:ea typeface="ＭＳ Ｐゴシック" panose="020B0600070205080204" pitchFamily="34" charset="-128"/>
                <a:cs typeface="Times New Roman" panose="02020603050405020304" pitchFamily="18" charset="0"/>
              </a:rPr>
              <a:t> </a:t>
            </a:r>
            <a:r>
              <a:rPr lang="en-US" altLang="en-US" sz="4800" dirty="0" err="1">
                <a:latin typeface="+mj-lt"/>
                <a:ea typeface="ＭＳ Ｐゴシック" panose="020B0600070205080204" pitchFamily="34" charset="-128"/>
                <a:cs typeface="Times New Roman" panose="02020603050405020304" pitchFamily="18" charset="0"/>
              </a:rPr>
              <a:t>Bereiche</a:t>
            </a:r>
            <a:r>
              <a:rPr lang="en-US" altLang="en-US" sz="4800" dirty="0">
                <a:latin typeface="+mj-lt"/>
                <a:ea typeface="ＭＳ Ｐゴシック" panose="020B0600070205080204" pitchFamily="34" charset="-128"/>
                <a:cs typeface="Times New Roman" panose="02020603050405020304" pitchFamily="18" charset="0"/>
              </a:rPr>
              <a:t> der </a:t>
            </a:r>
            <a:r>
              <a:rPr lang="en-US" altLang="en-US" sz="4800" dirty="0" err="1">
                <a:latin typeface="+mj-lt"/>
                <a:ea typeface="ＭＳ Ｐゴシック" panose="020B0600070205080204" pitchFamily="34" charset="-128"/>
                <a:cs typeface="Times New Roman" panose="02020603050405020304" pitchFamily="18" charset="0"/>
              </a:rPr>
              <a:t>Phonologie</a:t>
            </a:r>
            <a:r>
              <a:rPr lang="en-US" altLang="en-US" sz="4800" dirty="0">
                <a:latin typeface="+mj-lt"/>
                <a:ea typeface="ＭＳ Ｐゴシック" panose="020B0600070205080204" pitchFamily="34" charset="-128"/>
                <a:cs typeface="Times New Roman" panose="02020603050405020304" pitchFamily="18" charset="0"/>
              </a:rPr>
              <a:t>:</a:t>
            </a:r>
          </a:p>
          <a:p>
            <a:pPr marL="457200" lvl="1" indent="0" algn="ctr">
              <a:buNone/>
              <a:defRPr/>
            </a:pPr>
            <a:r>
              <a:rPr lang="de-DE" altLang="en-US" sz="4800" dirty="0">
                <a:latin typeface="+mj-lt"/>
                <a:ea typeface="ＭＳ Ｐゴシック" panose="020B0600070205080204" pitchFamily="34" charset="-128"/>
                <a:cs typeface="Times New Roman" panose="02020603050405020304" pitchFamily="18" charset="0"/>
              </a:rPr>
              <a:t>Metrischer Fuß, Prosodisches Wort, Prosodische Phrase und Intonationsphrase </a:t>
            </a:r>
            <a:endParaRPr lang="en-US" altLang="en-US" sz="4800" dirty="0">
              <a:latin typeface="+mj-lt"/>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007184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20</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 komplexe Wörter</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altLang="de-DE" i="1" dirty="0" err="1">
                <a:latin typeface="Times New Roman" panose="02020603050405020304" pitchFamily="18" charset="0"/>
                <a:ea typeface="ＭＳ Ｐゴシック" panose="020B0600070205080204" pitchFamily="34" charset="-128"/>
              </a:rPr>
              <a:t>úmfahren</a:t>
            </a:r>
            <a:r>
              <a:rPr lang="de-DE" altLang="de-DE" dirty="0">
                <a:latin typeface="Times New Roman" panose="02020603050405020304" pitchFamily="18" charset="0"/>
                <a:ea typeface="ＭＳ Ｐゴシック" panose="020B0600070205080204" pitchFamily="34" charset="-128"/>
              </a:rPr>
              <a:t> vs. </a:t>
            </a:r>
            <a:r>
              <a:rPr lang="de-DE" altLang="de-DE" i="1" dirty="0" err="1">
                <a:latin typeface="Times New Roman" panose="02020603050405020304" pitchFamily="18" charset="0"/>
                <a:ea typeface="ＭＳ Ｐゴシック" panose="020B0600070205080204" pitchFamily="34" charset="-128"/>
              </a:rPr>
              <a:t>umfáhren</a:t>
            </a:r>
            <a:r>
              <a:rPr lang="de-DE" altLang="de-DE" i="1" dirty="0">
                <a:latin typeface="Times New Roman" panose="02020603050405020304" pitchFamily="18" charset="0"/>
                <a:ea typeface="ＭＳ Ｐゴシック" panose="020B0600070205080204" pitchFamily="34" charset="-128"/>
              </a:rPr>
              <a:t>  </a:t>
            </a:r>
            <a:r>
              <a:rPr lang="de-DE" altLang="de-DE" dirty="0">
                <a:latin typeface="Times New Roman" panose="02020603050405020304" pitchFamily="18" charset="0"/>
                <a:ea typeface="ＭＳ Ｐゴシック" panose="020B0600070205080204" pitchFamily="34" charset="-128"/>
              </a:rPr>
              <a:t>(nicht)abtrennbaren Partikel.</a:t>
            </a: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34099CDD-B026-694C-84DF-76507A393F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2803" y="589176"/>
            <a:ext cx="812800" cy="812800"/>
          </a:xfrm>
          <a:prstGeom prst="rect">
            <a:avLst/>
          </a:prstGeom>
        </p:spPr>
      </p:pic>
    </p:spTree>
    <p:extLst>
      <p:ext uri="{BB962C8B-B14F-4D97-AF65-F5344CB8AC3E}">
        <p14:creationId xmlns:p14="http://schemas.microsoft.com/office/powerpoint/2010/main" val="1430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21</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Fußbasierte Morphologie </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fontScale="85000" lnSpcReduction="20000"/>
          </a:bodyPr>
          <a:lstStyle/>
          <a:p>
            <a:r>
              <a:rPr lang="de-DE" altLang="de-DE" dirty="0">
                <a:ea typeface="ＭＳ Ｐゴシック" panose="020B0600070205080204" pitchFamily="34" charset="-128"/>
              </a:rPr>
              <a:t>Der trochäische Fuß spielt auch eine Rolle in der Morphologie</a:t>
            </a:r>
          </a:p>
          <a:p>
            <a:r>
              <a:rPr lang="de-DE" altLang="de-DE" dirty="0">
                <a:solidFill>
                  <a:srgbClr val="000000"/>
                </a:solidFill>
                <a:ea typeface="ＭＳ Ｐゴシック" panose="020B0600070205080204" pitchFamily="34" charset="-128"/>
              </a:rPr>
              <a:t>i-Bildungen: Student-(Studi)</a:t>
            </a:r>
            <a:r>
              <a:rPr lang="de-DE" altLang="de-DE" baseline="-25000" dirty="0">
                <a:solidFill>
                  <a:srgbClr val="000000"/>
                </a:solidFill>
                <a:ea typeface="ＭＳ Ｐゴシック" panose="020B0600070205080204" pitchFamily="34" charset="-128"/>
              </a:rPr>
              <a:t>F </a:t>
            </a:r>
            <a:endParaRPr lang="de-DE" altLang="de-DE" dirty="0">
              <a:solidFill>
                <a:srgbClr val="000000"/>
              </a:solidFill>
              <a:ea typeface="ＭＳ Ｐゴシック" panose="020B0600070205080204" pitchFamily="34" charset="-128"/>
            </a:endParaRPr>
          </a:p>
          <a:p>
            <a:endParaRPr lang="de-DE" altLang="de-DE" dirty="0">
              <a:solidFill>
                <a:srgbClr val="000000"/>
              </a:solidFill>
              <a:ea typeface="ＭＳ Ｐゴシック" panose="020B0600070205080204" pitchFamily="34" charset="-128"/>
            </a:endParaRPr>
          </a:p>
          <a:p>
            <a:r>
              <a:rPr lang="de-DE" altLang="de-DE" dirty="0">
                <a:solidFill>
                  <a:srgbClr val="000000"/>
                </a:solidFill>
                <a:latin typeface="Times New Roman" panose="02020603050405020304" pitchFamily="18" charset="0"/>
                <a:ea typeface="ＭＳ Ｐゴシック" panose="020B0600070205080204" pitchFamily="34" charset="-128"/>
              </a:rPr>
              <a:t>Manche Derivationen: </a:t>
            </a:r>
            <a:r>
              <a:rPr lang="de-DE" altLang="de-DE" dirty="0">
                <a:solidFill>
                  <a:srgbClr val="000000"/>
                </a:solidFill>
                <a:ea typeface="ＭＳ Ｐゴシック" panose="020B0600070205080204" pitchFamily="34" charset="-128"/>
              </a:rPr>
              <a:t>Sonne-(sonnig)</a:t>
            </a:r>
            <a:r>
              <a:rPr lang="de-DE" altLang="de-DE" baseline="-25000" dirty="0">
                <a:solidFill>
                  <a:srgbClr val="000000"/>
                </a:solidFill>
                <a:ea typeface="ＭＳ Ｐゴシック" panose="020B0600070205080204" pitchFamily="34" charset="-128"/>
              </a:rPr>
              <a:t>F </a:t>
            </a:r>
          </a:p>
          <a:p>
            <a:endParaRPr lang="de-DE" altLang="de-DE" dirty="0">
              <a:solidFill>
                <a:srgbClr val="000000"/>
              </a:solidFill>
              <a:latin typeface="Times New Roman" panose="02020603050405020304" pitchFamily="18" charset="0"/>
              <a:ea typeface="ＭＳ Ｐゴシック" panose="020B0600070205080204" pitchFamily="34" charset="-128"/>
            </a:endParaRPr>
          </a:p>
          <a:p>
            <a:r>
              <a:rPr lang="de-DE" altLang="de-DE" dirty="0">
                <a:solidFill>
                  <a:srgbClr val="000000"/>
                </a:solidFill>
                <a:latin typeface="Times New Roman" panose="02020603050405020304" pitchFamily="18" charset="0"/>
                <a:ea typeface="ＭＳ Ｐゴシック" panose="020B0600070205080204" pitchFamily="34" charset="-128"/>
              </a:rPr>
              <a:t>Infinitivbildung: </a:t>
            </a:r>
            <a:r>
              <a:rPr lang="de-DE" altLang="de-DE" dirty="0">
                <a:solidFill>
                  <a:srgbClr val="000000"/>
                </a:solidFill>
                <a:ea typeface="ＭＳ Ｐゴシック" panose="020B0600070205080204" pitchFamily="34" charset="-128"/>
              </a:rPr>
              <a:t>(bauen)</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(fahren)</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(segeln)</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(trocknen)</a:t>
            </a:r>
            <a:r>
              <a:rPr lang="de-DE" altLang="de-DE" baseline="-25000" dirty="0">
                <a:solidFill>
                  <a:srgbClr val="000000"/>
                </a:solidFill>
                <a:ea typeface="ＭＳ Ｐゴシック" panose="020B0600070205080204" pitchFamily="34" charset="-128"/>
              </a:rPr>
              <a:t>F </a:t>
            </a:r>
          </a:p>
          <a:p>
            <a:endParaRPr lang="de-DE" altLang="de-DE" dirty="0">
              <a:solidFill>
                <a:srgbClr val="000000"/>
              </a:solidFill>
              <a:latin typeface="Times New Roman" panose="02020603050405020304" pitchFamily="18" charset="0"/>
              <a:ea typeface="ＭＳ Ｐゴシック" panose="020B0600070205080204" pitchFamily="34" charset="-128"/>
            </a:endParaRPr>
          </a:p>
          <a:p>
            <a:r>
              <a:rPr lang="de-DE" altLang="de-DE" dirty="0">
                <a:solidFill>
                  <a:srgbClr val="000000"/>
                </a:solidFill>
                <a:latin typeface="Times New Roman" panose="02020603050405020304" pitchFamily="18" charset="0"/>
                <a:ea typeface="ＭＳ Ｐゴシック" panose="020B0600070205080204" pitchFamily="34" charset="-128"/>
              </a:rPr>
              <a:t>Reduplikation: </a:t>
            </a:r>
            <a:r>
              <a:rPr lang="de-DE" altLang="de-DE" dirty="0">
                <a:solidFill>
                  <a:srgbClr val="000000"/>
                </a:solidFill>
                <a:ea typeface="ＭＳ Ｐゴシック" panose="020B0600070205080204" pitchFamily="34" charset="-128"/>
              </a:rPr>
              <a:t>(</a:t>
            </a:r>
            <a:r>
              <a:rPr lang="de-DE" altLang="de-DE" dirty="0" err="1">
                <a:solidFill>
                  <a:srgbClr val="000000"/>
                </a:solidFill>
                <a:ea typeface="ＭＳ Ｐゴシック" panose="020B0600070205080204" pitchFamily="34" charset="-128"/>
              </a:rPr>
              <a:t>schicki</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a:t>
            </a:r>
            <a:r>
              <a:rPr lang="de-DE" altLang="de-DE" dirty="0" err="1">
                <a:solidFill>
                  <a:srgbClr val="000000"/>
                </a:solidFill>
                <a:ea typeface="ＭＳ Ｐゴシック" panose="020B0600070205080204" pitchFamily="34" charset="-128"/>
              </a:rPr>
              <a:t>micki</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 (schnick)</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(schnack)</a:t>
            </a:r>
            <a:r>
              <a:rPr lang="de-DE" altLang="de-DE" baseline="-25000" dirty="0">
                <a:solidFill>
                  <a:srgbClr val="000000"/>
                </a:solidFill>
                <a:ea typeface="ＭＳ Ｐゴシック" panose="020B0600070205080204" pitchFamily="34" charset="-128"/>
              </a:rPr>
              <a:t>F </a:t>
            </a:r>
          </a:p>
          <a:p>
            <a:endParaRPr lang="de-DE" altLang="de-DE" dirty="0">
              <a:solidFill>
                <a:srgbClr val="000000"/>
              </a:solidFill>
              <a:latin typeface="Times New Roman" panose="02020603050405020304" pitchFamily="18" charset="0"/>
              <a:ea typeface="ＭＳ Ｐゴシック" panose="020B0600070205080204" pitchFamily="34" charset="-128"/>
            </a:endParaRPr>
          </a:p>
          <a:p>
            <a:r>
              <a:rPr lang="de-DE" altLang="de-DE" dirty="0" err="1">
                <a:solidFill>
                  <a:srgbClr val="000000"/>
                </a:solidFill>
                <a:latin typeface="Times New Roman" panose="02020603050405020304" pitchFamily="18" charset="0"/>
                <a:ea typeface="ＭＳ Ｐゴシック" panose="020B0600070205080204" pitchFamily="34" charset="-128"/>
              </a:rPr>
              <a:t>Binomiale</a:t>
            </a:r>
            <a:r>
              <a:rPr lang="de-DE" altLang="de-DE" dirty="0">
                <a:solidFill>
                  <a:srgbClr val="000000"/>
                </a:solidFill>
                <a:latin typeface="Times New Roman" panose="02020603050405020304" pitchFamily="18" charset="0"/>
                <a:ea typeface="ＭＳ Ｐゴシック" panose="020B0600070205080204" pitchFamily="34" charset="-128"/>
              </a:rPr>
              <a:t> Konstruktionen: </a:t>
            </a:r>
            <a:r>
              <a:rPr lang="de-DE" altLang="de-DE" dirty="0">
                <a:solidFill>
                  <a:srgbClr val="000000"/>
                </a:solidFill>
                <a:ea typeface="ＭＳ Ｐゴシック" panose="020B0600070205080204" pitchFamily="34" charset="-128"/>
              </a:rPr>
              <a:t>(fix und)</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(fertig)</a:t>
            </a:r>
            <a:r>
              <a:rPr lang="de-DE" altLang="de-DE" baseline="-25000" dirty="0">
                <a:solidFill>
                  <a:srgbClr val="000000"/>
                </a:solidFill>
                <a:ea typeface="ＭＳ Ｐゴシック" panose="020B0600070205080204" pitchFamily="34" charset="-128"/>
              </a:rPr>
              <a:t>F </a:t>
            </a:r>
            <a:endParaRPr lang="en-GB" altLang="de-DE" i="1" dirty="0">
              <a:solidFill>
                <a:srgbClr val="000000"/>
              </a:solidFill>
              <a:ea typeface="ＭＳ Ｐゴシック" panose="020B0600070205080204" pitchFamily="34" charset="-128"/>
            </a:endParaRPr>
          </a:p>
          <a:p>
            <a:endParaRPr lang="de-DE" altLang="de-DE"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0B39C0EB-B724-724E-9B39-1D40D81216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0280" y="787021"/>
            <a:ext cx="812800" cy="812800"/>
          </a:xfrm>
          <a:prstGeom prst="rect">
            <a:avLst/>
          </a:prstGeom>
        </p:spPr>
      </p:pic>
    </p:spTree>
    <p:extLst>
      <p:ext uri="{BB962C8B-B14F-4D97-AF65-F5344CB8AC3E}">
        <p14:creationId xmlns:p14="http://schemas.microsoft.com/office/powerpoint/2010/main" val="8326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22</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Prosodisches Wort</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lstStyle/>
          <a:p>
            <a:r>
              <a:rPr lang="de-DE" altLang="de-DE" dirty="0">
                <a:ea typeface="ＭＳ Ｐゴシック" panose="020B0600070205080204" pitchFamily="34" charset="-128"/>
              </a:rPr>
              <a:t>Der trochäische Fuß spielt auch eine Rolle in der Morphologie</a:t>
            </a:r>
          </a:p>
          <a:p>
            <a:r>
              <a:rPr lang="de-DE" altLang="de-DE" dirty="0">
                <a:ea typeface="ＭＳ Ｐゴシック" panose="020B0600070205080204" pitchFamily="34" charset="-128"/>
              </a:rPr>
              <a:t>i-Bildungen:</a:t>
            </a:r>
          </a:p>
          <a:p>
            <a:endParaRPr lang="de-DE" altLang="de-DE" dirty="0">
              <a:solidFill>
                <a:srgbClr val="000000"/>
              </a:solidFill>
              <a:ea typeface="ＭＳ Ｐゴシック" panose="020B0600070205080204" pitchFamily="34" charset="-128"/>
            </a:endParaRPr>
          </a:p>
          <a:p>
            <a:r>
              <a:rPr lang="de-DE" altLang="de-DE" dirty="0">
                <a:solidFill>
                  <a:srgbClr val="000000"/>
                </a:solidFill>
                <a:ea typeface="ＭＳ Ｐゴシック" panose="020B0600070205080204" pitchFamily="34" charset="-128"/>
              </a:rPr>
              <a:t>Student-(Studi)</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Uni, </a:t>
            </a:r>
            <a:r>
              <a:rPr lang="de-DE" altLang="de-DE" dirty="0" err="1">
                <a:solidFill>
                  <a:srgbClr val="000000"/>
                </a:solidFill>
                <a:ea typeface="ＭＳ Ｐゴシック" panose="020B0600070205080204" pitchFamily="34" charset="-128"/>
              </a:rPr>
              <a:t>Fabi</a:t>
            </a:r>
            <a:r>
              <a:rPr lang="de-DE" altLang="de-DE" dirty="0">
                <a:solidFill>
                  <a:srgbClr val="000000"/>
                </a:solidFill>
                <a:ea typeface="ＭＳ Ｐゴシック" panose="020B0600070205080204" pitchFamily="34" charset="-128"/>
              </a:rPr>
              <a:t>, </a:t>
            </a:r>
            <a:r>
              <a:rPr lang="de-DE" altLang="de-DE" dirty="0" err="1">
                <a:solidFill>
                  <a:srgbClr val="000000"/>
                </a:solidFill>
                <a:ea typeface="ＭＳ Ｐゴシック" panose="020B0600070205080204" pitchFamily="34" charset="-128"/>
              </a:rPr>
              <a:t>Touri</a:t>
            </a:r>
            <a:r>
              <a:rPr lang="de-DE" altLang="de-DE" dirty="0">
                <a:solidFill>
                  <a:srgbClr val="000000"/>
                </a:solidFill>
                <a:ea typeface="ＭＳ Ｐゴシック" panose="020B0600070205080204" pitchFamily="34" charset="-128"/>
              </a:rPr>
              <a:t>, </a:t>
            </a:r>
            <a:r>
              <a:rPr lang="de-DE" altLang="de-DE" dirty="0" err="1">
                <a:solidFill>
                  <a:srgbClr val="000000"/>
                </a:solidFill>
                <a:ea typeface="ＭＳ Ｐゴシック" panose="020B0600070205080204" pitchFamily="34" charset="-128"/>
              </a:rPr>
              <a:t>Alki</a:t>
            </a:r>
            <a:r>
              <a:rPr lang="de-DE" altLang="de-DE" dirty="0">
                <a:solidFill>
                  <a:srgbClr val="000000"/>
                </a:solidFill>
                <a:ea typeface="ＭＳ Ｐゴシック" panose="020B0600070205080204" pitchFamily="34" charset="-128"/>
              </a:rPr>
              <a:t>, Wessi....</a:t>
            </a:r>
          </a:p>
          <a:p>
            <a:endParaRPr lang="de-DE" altLang="de-DE" dirty="0">
              <a:solidFill>
                <a:srgbClr val="000000"/>
              </a:solidFill>
              <a:ea typeface="ＭＳ Ｐゴシック" panose="020B0600070205080204" pitchFamily="34" charset="-128"/>
            </a:endParaRPr>
          </a:p>
          <a:p>
            <a:r>
              <a:rPr lang="de-DE" altLang="de-DE" dirty="0">
                <a:solidFill>
                  <a:srgbClr val="000000"/>
                </a:solidFill>
                <a:ea typeface="ＭＳ Ｐゴシック" panose="020B0600070205080204" pitchFamily="34" charset="-128"/>
              </a:rPr>
              <a:t>-</a:t>
            </a:r>
            <a:r>
              <a:rPr lang="de-DE" altLang="de-DE" dirty="0" err="1">
                <a:solidFill>
                  <a:srgbClr val="000000"/>
                </a:solidFill>
                <a:ea typeface="ＭＳ Ｐゴシック" panose="020B0600070205080204" pitchFamily="34" charset="-128"/>
              </a:rPr>
              <a:t>chen</a:t>
            </a:r>
            <a:r>
              <a:rPr lang="de-DE" altLang="de-DE" dirty="0">
                <a:solidFill>
                  <a:srgbClr val="000000"/>
                </a:solidFill>
                <a:ea typeface="ＭＳ Ｐゴシック" panose="020B0600070205080204" pitchFamily="34" charset="-128"/>
              </a:rPr>
              <a:t> und Umlautbildung</a:t>
            </a:r>
          </a:p>
        </p:txBody>
      </p:sp>
      <p:pic>
        <p:nvPicPr>
          <p:cNvPr id="2" name="Recorded Sound" descr="Recorded Sound">
            <a:hlinkClick r:id="" action="ppaction://media"/>
            <a:extLst>
              <a:ext uri="{FF2B5EF4-FFF2-40B4-BE49-F238E27FC236}">
                <a16:creationId xmlns:a16="http://schemas.microsoft.com/office/drawing/2014/main" id="{73B7B446-3934-024B-8CE3-F1454B8692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221871"/>
            <a:ext cx="812800" cy="812800"/>
          </a:xfrm>
          <a:prstGeom prst="rect">
            <a:avLst/>
          </a:prstGeom>
        </p:spPr>
      </p:pic>
    </p:spTree>
    <p:extLst>
      <p:ext uri="{BB962C8B-B14F-4D97-AF65-F5344CB8AC3E}">
        <p14:creationId xmlns:p14="http://schemas.microsoft.com/office/powerpoint/2010/main" val="342956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23</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Prosodische Phrase (</a:t>
            </a:r>
            <a:r>
              <a:rPr lang="de-DE" dirty="0" err="1"/>
              <a:t>φ</a:t>
            </a:r>
            <a:r>
              <a:rPr lang="en-GB" dirty="0"/>
              <a:t>)</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lstStyle/>
          <a:p>
            <a:r>
              <a:rPr lang="de-DE" altLang="de-DE" dirty="0">
                <a:ea typeface="ＭＳ Ｐゴシック" panose="020B0600070205080204" pitchFamily="34" charset="-128"/>
              </a:rPr>
              <a:t>Ambiguitäten (Mehrdeutigkeiten) in der syntaktischen Struktur kann durch die Prosodie aufgelöst werden.</a:t>
            </a:r>
          </a:p>
          <a:p>
            <a:endParaRPr lang="de-DE" altLang="de-DE" dirty="0">
              <a:ea typeface="ＭＳ Ｐゴシック" panose="020B0600070205080204" pitchFamily="34" charset="-128"/>
            </a:endParaRPr>
          </a:p>
          <a:p>
            <a:pPr lvl="0"/>
            <a:r>
              <a:rPr lang="en-GB" dirty="0"/>
              <a:t>	a. (Barbara </a:t>
            </a:r>
            <a:r>
              <a:rPr lang="en-GB" dirty="0" err="1"/>
              <a:t>schaukelt</a:t>
            </a:r>
            <a:r>
              <a:rPr lang="en-GB" dirty="0"/>
              <a:t> Mark </a:t>
            </a:r>
            <a:r>
              <a:rPr lang="en-GB" dirty="0" err="1"/>
              <a:t>nicht</a:t>
            </a:r>
            <a:r>
              <a:rPr lang="en-GB" dirty="0"/>
              <a:t>)</a:t>
            </a:r>
            <a:r>
              <a:rPr lang="de-DE" baseline="-25000" dirty="0" err="1"/>
              <a:t>φ</a:t>
            </a:r>
            <a:r>
              <a:rPr lang="de-DE" dirty="0"/>
              <a:t> </a:t>
            </a:r>
            <a:r>
              <a:rPr lang="en-GB" dirty="0"/>
              <a:t>   </a:t>
            </a:r>
            <a:endParaRPr lang="en-DE" dirty="0"/>
          </a:p>
          <a:p>
            <a:r>
              <a:rPr lang="en-GB" dirty="0"/>
              <a:t>	b. (Barbara </a:t>
            </a:r>
            <a:r>
              <a:rPr lang="en-GB" dirty="0" err="1"/>
              <a:t>schaukelt</a:t>
            </a:r>
            <a:r>
              <a:rPr lang="en-GB" dirty="0"/>
              <a:t>,)</a:t>
            </a:r>
            <a:r>
              <a:rPr lang="de-DE" baseline="-25000" dirty="0" err="1"/>
              <a:t>φ</a:t>
            </a:r>
            <a:r>
              <a:rPr lang="en-GB" dirty="0"/>
              <a:t> (Mark </a:t>
            </a:r>
            <a:r>
              <a:rPr lang="en-GB" dirty="0" err="1"/>
              <a:t>nicht</a:t>
            </a:r>
            <a:r>
              <a:rPr lang="en-GB" dirty="0"/>
              <a:t>)</a:t>
            </a:r>
            <a:r>
              <a:rPr lang="de-DE" baseline="-25000" dirty="0" err="1"/>
              <a:t>φ</a:t>
            </a:r>
            <a:r>
              <a:rPr lang="de-DE" dirty="0"/>
              <a:t> </a:t>
            </a:r>
            <a:endParaRPr lang="en-GB" dirty="0"/>
          </a:p>
          <a:p>
            <a:endParaRPr lang="en-GB" dirty="0"/>
          </a:p>
          <a:p>
            <a:pPr lvl="0"/>
            <a:r>
              <a:rPr lang="en-GB" dirty="0"/>
              <a:t>	a. (Sie hat den </a:t>
            </a:r>
            <a:r>
              <a:rPr lang="en-GB" dirty="0" err="1"/>
              <a:t>Studenten</a:t>
            </a:r>
            <a:r>
              <a:rPr lang="en-GB" dirty="0"/>
              <a:t>)</a:t>
            </a:r>
            <a:r>
              <a:rPr lang="de-DE" baseline="-25000" dirty="0" err="1"/>
              <a:t>φ</a:t>
            </a:r>
            <a:r>
              <a:rPr lang="en-GB" dirty="0"/>
              <a:t> – (</a:t>
            </a:r>
            <a:r>
              <a:rPr lang="en-GB" dirty="0" err="1"/>
              <a:t>wegen</a:t>
            </a:r>
            <a:r>
              <a:rPr lang="en-GB" dirty="0"/>
              <a:t> </a:t>
            </a:r>
            <a:r>
              <a:rPr lang="en-GB" dirty="0" err="1"/>
              <a:t>ihren</a:t>
            </a:r>
            <a:r>
              <a:rPr lang="en-GB" dirty="0"/>
              <a:t> </a:t>
            </a:r>
            <a:r>
              <a:rPr lang="en-GB" dirty="0" err="1"/>
              <a:t>Kollegen</a:t>
            </a:r>
            <a:r>
              <a:rPr lang="en-GB" dirty="0"/>
              <a:t>)</a:t>
            </a:r>
            <a:r>
              <a:rPr lang="de-DE" baseline="-25000" dirty="0" err="1"/>
              <a:t>φ</a:t>
            </a:r>
            <a:r>
              <a:rPr lang="en-GB" dirty="0"/>
              <a:t> – (</a:t>
            </a:r>
            <a:r>
              <a:rPr lang="en-GB" dirty="0" err="1"/>
              <a:t>geholfen</a:t>
            </a:r>
            <a:r>
              <a:rPr lang="en-GB" dirty="0"/>
              <a:t>.)</a:t>
            </a:r>
            <a:r>
              <a:rPr lang="de-DE" baseline="-25000" dirty="0" err="1"/>
              <a:t>φ</a:t>
            </a:r>
            <a:endParaRPr lang="en-DE" dirty="0"/>
          </a:p>
          <a:p>
            <a:r>
              <a:rPr lang="en-GB" dirty="0"/>
              <a:t>	b. (</a:t>
            </a:r>
            <a:r>
              <a:rPr lang="en-US" dirty="0"/>
              <a:t>Sie</a:t>
            </a:r>
            <a:r>
              <a:rPr lang="en-GB" dirty="0"/>
              <a:t> hat - den </a:t>
            </a:r>
            <a:r>
              <a:rPr lang="en-GB" dirty="0" err="1"/>
              <a:t>Studenten</a:t>
            </a:r>
            <a:r>
              <a:rPr lang="en-GB" dirty="0"/>
              <a:t> </a:t>
            </a:r>
            <a:r>
              <a:rPr lang="en-GB" dirty="0" err="1"/>
              <a:t>wegen</a:t>
            </a:r>
            <a:r>
              <a:rPr lang="en-GB" dirty="0"/>
              <a:t>)</a:t>
            </a:r>
            <a:r>
              <a:rPr lang="de-DE" baseline="-25000" dirty="0" err="1"/>
              <a:t>φ</a:t>
            </a:r>
            <a:r>
              <a:rPr lang="en-GB" dirty="0"/>
              <a:t> – (</a:t>
            </a:r>
            <a:r>
              <a:rPr lang="en-GB" dirty="0" err="1"/>
              <a:t>ihren</a:t>
            </a:r>
            <a:r>
              <a:rPr lang="en-GB" dirty="0"/>
              <a:t> </a:t>
            </a:r>
            <a:r>
              <a:rPr lang="en-GB" dirty="0" err="1"/>
              <a:t>Kollegen</a:t>
            </a:r>
            <a:r>
              <a:rPr lang="en-GB" dirty="0"/>
              <a:t> </a:t>
            </a:r>
            <a:r>
              <a:rPr lang="en-GB" dirty="0" err="1"/>
              <a:t>geholfen</a:t>
            </a:r>
            <a:r>
              <a:rPr lang="en-GB" dirty="0"/>
              <a:t>)</a:t>
            </a:r>
            <a:r>
              <a:rPr lang="de-DE" baseline="-25000" dirty="0" err="1"/>
              <a:t>φ</a:t>
            </a:r>
            <a:r>
              <a:rPr lang="en-GB" dirty="0"/>
              <a:t>.</a:t>
            </a:r>
            <a:endParaRPr lang="en-DE" dirty="0"/>
          </a:p>
          <a:p>
            <a:endParaRPr lang="de-DE" altLang="de-DE" dirty="0">
              <a:ea typeface="ＭＳ Ｐゴシック" panose="020B0600070205080204" pitchFamily="34" charset="-128"/>
            </a:endParaRPr>
          </a:p>
          <a:p>
            <a:endParaRPr lang="de-DE"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355D3A77-EDDB-A34E-BEB5-30273CA81B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4485" y="406400"/>
            <a:ext cx="812800" cy="812800"/>
          </a:xfrm>
          <a:prstGeom prst="rect">
            <a:avLst/>
          </a:prstGeom>
        </p:spPr>
      </p:pic>
    </p:spTree>
    <p:extLst>
      <p:ext uri="{BB962C8B-B14F-4D97-AF65-F5344CB8AC3E}">
        <p14:creationId xmlns:p14="http://schemas.microsoft.com/office/powerpoint/2010/main" val="17914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24</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Prosodische Phrase (</a:t>
            </a:r>
            <a:r>
              <a:rPr lang="de-DE" dirty="0" err="1"/>
              <a:t>φ</a:t>
            </a:r>
            <a:r>
              <a:rPr lang="en-GB" dirty="0"/>
              <a:t>)</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lstStyle/>
          <a:p>
            <a:r>
              <a:rPr lang="de-DE" dirty="0"/>
              <a:t>Wenn Syntax und Prosodie übereinstimmen, kann die Prosodie die Ambiguität nicht auflösen.</a:t>
            </a:r>
            <a:endParaRPr lang="en-DE" dirty="0"/>
          </a:p>
          <a:p>
            <a:r>
              <a:rPr lang="de-DE" dirty="0"/>
              <a:t> </a:t>
            </a:r>
            <a:endParaRPr lang="en-DE" dirty="0"/>
          </a:p>
          <a:p>
            <a:r>
              <a:rPr lang="de-DE" dirty="0"/>
              <a:t>(3)	[[Sabine</a:t>
            </a:r>
            <a:r>
              <a:rPr lang="da-DK" dirty="0"/>
              <a:t>]</a:t>
            </a:r>
            <a:r>
              <a:rPr lang="de-DE" baseline="-25000" dirty="0" err="1"/>
              <a:t>φ</a:t>
            </a:r>
            <a:r>
              <a:rPr lang="de-DE" dirty="0"/>
              <a:t> [verfolgt den Jungen</a:t>
            </a:r>
            <a:r>
              <a:rPr lang="da-DK" dirty="0"/>
              <a:t>]</a:t>
            </a:r>
            <a:r>
              <a:rPr lang="de-DE" baseline="-25000" dirty="0" err="1"/>
              <a:t>φ</a:t>
            </a:r>
            <a:r>
              <a:rPr lang="de-DE" dirty="0"/>
              <a:t> [mit dem Fahrrad</a:t>
            </a:r>
            <a:r>
              <a:rPr lang="da-DK" dirty="0"/>
              <a:t>]</a:t>
            </a:r>
            <a:r>
              <a:rPr lang="de-DE" baseline="-25000" dirty="0" err="1"/>
              <a:t>φ</a:t>
            </a:r>
            <a:r>
              <a:rPr lang="da-DK" dirty="0"/>
              <a:t>]</a:t>
            </a:r>
            <a:r>
              <a:rPr lang="de-DE" baseline="-25000" dirty="0" err="1"/>
              <a:t>ι</a:t>
            </a:r>
            <a:endParaRPr lang="en-DE" dirty="0"/>
          </a:p>
          <a:p>
            <a:r>
              <a:rPr lang="de-DE" dirty="0"/>
              <a:t> </a:t>
            </a:r>
            <a:endParaRPr lang="en-DE" dirty="0"/>
          </a:p>
          <a:p>
            <a:r>
              <a:rPr lang="de-DE" dirty="0"/>
              <a:t>(4)	[[[Ich treffe mich</a:t>
            </a:r>
            <a:r>
              <a:rPr lang="da-DK" dirty="0"/>
              <a:t>]</a:t>
            </a:r>
            <a:r>
              <a:rPr lang="de-DE" baseline="-25000" dirty="0" err="1"/>
              <a:t>φ</a:t>
            </a:r>
            <a:r>
              <a:rPr lang="de-DE" dirty="0"/>
              <a:t> [heute</a:t>
            </a:r>
            <a:r>
              <a:rPr lang="da-DK" dirty="0"/>
              <a:t>]</a:t>
            </a:r>
            <a:r>
              <a:rPr lang="de-DE" baseline="-25000" dirty="0" err="1"/>
              <a:t>φ</a:t>
            </a:r>
            <a:r>
              <a:rPr lang="de-DE" dirty="0"/>
              <a:t> [mit der Tochter</a:t>
            </a:r>
            <a:r>
              <a:rPr lang="da-DK" dirty="0"/>
              <a:t>]</a:t>
            </a:r>
            <a:r>
              <a:rPr lang="de-DE" baseline="-25000" dirty="0" err="1"/>
              <a:t>φ</a:t>
            </a:r>
            <a:r>
              <a:rPr lang="de-DE" dirty="0"/>
              <a:t> [der Frau</a:t>
            </a:r>
            <a:r>
              <a:rPr lang="da-DK" dirty="0"/>
              <a:t>]</a:t>
            </a:r>
            <a:r>
              <a:rPr lang="de-DE" baseline="-25000" dirty="0" err="1"/>
              <a:t>φ</a:t>
            </a:r>
            <a:r>
              <a:rPr lang="da-DK" dirty="0"/>
              <a:t>]</a:t>
            </a:r>
            <a:r>
              <a:rPr lang="de-DE" baseline="-25000" dirty="0" err="1"/>
              <a:t>ι</a:t>
            </a:r>
            <a:r>
              <a:rPr lang="de-DE" dirty="0"/>
              <a:t> [[die in Boston lebt</a:t>
            </a:r>
            <a:r>
              <a:rPr lang="da-DK" dirty="0"/>
              <a:t>]</a:t>
            </a:r>
            <a:r>
              <a:rPr lang="de-DE" baseline="-25000" dirty="0" err="1"/>
              <a:t>φ</a:t>
            </a:r>
            <a:r>
              <a:rPr lang="da-DK" dirty="0"/>
              <a:t>]</a:t>
            </a:r>
            <a:r>
              <a:rPr lang="de-DE" baseline="-25000" dirty="0" err="1"/>
              <a:t>ι</a:t>
            </a:r>
            <a:r>
              <a:rPr lang="da-DK" dirty="0"/>
              <a:t>]</a:t>
            </a:r>
            <a:r>
              <a:rPr lang="de-DE" baseline="-25000" dirty="0" err="1"/>
              <a:t>ι</a:t>
            </a:r>
            <a:endParaRPr lang="en-DE" dirty="0"/>
          </a:p>
          <a:p>
            <a:endParaRPr lang="de-DE" altLang="de-DE" dirty="0">
              <a:ea typeface="ＭＳ Ｐゴシック" panose="020B0600070205080204" pitchFamily="34" charset="-128"/>
            </a:endParaRPr>
          </a:p>
          <a:p>
            <a:endParaRPr lang="de-DE"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5783FD45-23CE-834E-927A-EE3556A8B1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2288" y="533400"/>
            <a:ext cx="812800" cy="812800"/>
          </a:xfrm>
          <a:prstGeom prst="rect">
            <a:avLst/>
          </a:prstGeom>
        </p:spPr>
      </p:pic>
    </p:spTree>
    <p:extLst>
      <p:ext uri="{BB962C8B-B14F-4D97-AF65-F5344CB8AC3E}">
        <p14:creationId xmlns:p14="http://schemas.microsoft.com/office/powerpoint/2010/main" val="29437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25</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Prosodische Phrase (</a:t>
            </a:r>
            <a:r>
              <a:rPr lang="de-DE" dirty="0" err="1"/>
              <a:t>φ</a:t>
            </a:r>
            <a:r>
              <a:rPr lang="en-GB" dirty="0"/>
              <a:t>)</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normAutofit fontScale="70000" lnSpcReduction="20000"/>
          </a:bodyPr>
          <a:lstStyle/>
          <a:p>
            <a:r>
              <a:rPr lang="de-DE" b="1" dirty="0" err="1"/>
              <a:t>Skopusambiguitäten</a:t>
            </a:r>
            <a:r>
              <a:rPr lang="de-DE" b="1" dirty="0"/>
              <a:t> (Prosodie und Betonung sind wichtig)</a:t>
            </a:r>
            <a:endParaRPr lang="de-DE" altLang="de-DE" dirty="0">
              <a:ea typeface="ＭＳ Ｐゴシック" panose="020B0600070205080204" pitchFamily="34" charset="-128"/>
            </a:endParaRPr>
          </a:p>
          <a:p>
            <a:r>
              <a:rPr lang="de-DE" dirty="0"/>
              <a:t>a. [Stefan ist nicht müde</a:t>
            </a:r>
            <a:r>
              <a:rPr lang="da-DK" dirty="0"/>
              <a:t>]</a:t>
            </a:r>
            <a:r>
              <a:rPr lang="de-DE" baseline="-25000" dirty="0" err="1"/>
              <a:t>ι</a:t>
            </a:r>
            <a:r>
              <a:rPr lang="de-DE" dirty="0"/>
              <a:t>, [weil er den ganzen Tag am Schreibtisch gesessen hat</a:t>
            </a:r>
            <a:r>
              <a:rPr lang="da-DK" dirty="0"/>
              <a:t>]</a:t>
            </a:r>
            <a:r>
              <a:rPr lang="de-DE" baseline="-25000" dirty="0" err="1"/>
              <a:t>ι</a:t>
            </a:r>
            <a:endParaRPr lang="en-DE" dirty="0"/>
          </a:p>
          <a:p>
            <a:r>
              <a:rPr lang="de-DE" dirty="0"/>
              <a:t>	b. [[Stefan ist nicht müde</a:t>
            </a:r>
            <a:r>
              <a:rPr lang="da-DK" dirty="0"/>
              <a:t>]</a:t>
            </a:r>
            <a:r>
              <a:rPr lang="de-DE" baseline="-25000" dirty="0" err="1"/>
              <a:t>φ</a:t>
            </a:r>
            <a:r>
              <a:rPr lang="de-DE" dirty="0"/>
              <a:t>, [weil er den ganzen Tag am Schreibtisch gesessen hat</a:t>
            </a:r>
            <a:r>
              <a:rPr lang="da-DK" dirty="0"/>
              <a:t>]</a:t>
            </a:r>
            <a:r>
              <a:rPr lang="de-DE" baseline="-25000" dirty="0" err="1"/>
              <a:t>φ</a:t>
            </a:r>
            <a:r>
              <a:rPr lang="da-DK" dirty="0"/>
              <a:t>]</a:t>
            </a:r>
            <a:r>
              <a:rPr lang="de-DE" baseline="-25000" dirty="0" err="1"/>
              <a:t>ι</a:t>
            </a:r>
            <a:r>
              <a:rPr lang="de-DE" dirty="0"/>
              <a:t> </a:t>
            </a:r>
            <a:endParaRPr lang="en-DE" dirty="0"/>
          </a:p>
          <a:p>
            <a:r>
              <a:rPr lang="de-DE" dirty="0"/>
              <a:t>                sondern weil er auch noch die ganze Nacht getanzt hat.</a:t>
            </a:r>
            <a:endParaRPr lang="en-DE" dirty="0"/>
          </a:p>
          <a:p>
            <a:r>
              <a:rPr lang="de-DE" dirty="0"/>
              <a:t> </a:t>
            </a:r>
            <a:endParaRPr lang="en-DE" dirty="0"/>
          </a:p>
          <a:p>
            <a:r>
              <a:rPr lang="de-DE" dirty="0"/>
              <a:t>(a. [[</a:t>
            </a:r>
            <a:r>
              <a:rPr lang="de-DE" cap="small" dirty="0"/>
              <a:t>Beide</a:t>
            </a:r>
            <a:r>
              <a:rPr lang="de-DE" dirty="0"/>
              <a:t> sind nicht gekommen</a:t>
            </a:r>
            <a:r>
              <a:rPr lang="da-DK" dirty="0"/>
              <a:t>]</a:t>
            </a:r>
            <a:r>
              <a:rPr lang="de-DE" baseline="-25000" dirty="0" err="1"/>
              <a:t>φ</a:t>
            </a:r>
            <a:r>
              <a:rPr lang="da-DK" dirty="0"/>
              <a:t>]</a:t>
            </a:r>
            <a:r>
              <a:rPr lang="de-DE" baseline="-25000" dirty="0" err="1"/>
              <a:t>ι</a:t>
            </a:r>
            <a:endParaRPr lang="en-DE" dirty="0"/>
          </a:p>
          <a:p>
            <a:r>
              <a:rPr lang="de-DE" dirty="0"/>
              <a:t>	b. [</a:t>
            </a:r>
            <a:r>
              <a:rPr lang="de-DE" cap="small" dirty="0"/>
              <a:t>Beide</a:t>
            </a:r>
            <a:r>
              <a:rPr lang="da-DK" dirty="0"/>
              <a:t>]</a:t>
            </a:r>
            <a:r>
              <a:rPr lang="de-DE" baseline="-25000" dirty="0" err="1"/>
              <a:t>φ</a:t>
            </a:r>
            <a:r>
              <a:rPr lang="de-DE" dirty="0"/>
              <a:t> [sind </a:t>
            </a:r>
            <a:r>
              <a:rPr lang="de-DE" cap="small" dirty="0"/>
              <a:t>nicht</a:t>
            </a:r>
            <a:r>
              <a:rPr lang="de-DE" dirty="0"/>
              <a:t> gekommen</a:t>
            </a:r>
            <a:r>
              <a:rPr lang="da-DK" dirty="0"/>
              <a:t>]</a:t>
            </a:r>
            <a:r>
              <a:rPr lang="de-DE" baseline="-25000" dirty="0" err="1"/>
              <a:t>φ</a:t>
            </a:r>
            <a:r>
              <a:rPr lang="da-DK" dirty="0"/>
              <a:t>]</a:t>
            </a:r>
            <a:r>
              <a:rPr lang="de-DE" baseline="-25000" dirty="0" err="1"/>
              <a:t>ι</a:t>
            </a:r>
            <a:endParaRPr lang="en-DE" dirty="0"/>
          </a:p>
          <a:p>
            <a:r>
              <a:rPr lang="de-DE" dirty="0"/>
              <a:t> </a:t>
            </a:r>
            <a:endParaRPr lang="en-DE" dirty="0"/>
          </a:p>
          <a:p>
            <a:r>
              <a:rPr lang="de-DE" dirty="0"/>
              <a:t>a. Die Kinder essen immer </a:t>
            </a:r>
            <a:r>
              <a:rPr lang="de-DE" cap="small" dirty="0"/>
              <a:t>Süßigkeiten</a:t>
            </a:r>
            <a:r>
              <a:rPr lang="de-DE" dirty="0"/>
              <a:t>.</a:t>
            </a:r>
            <a:endParaRPr lang="en-DE" dirty="0"/>
          </a:p>
          <a:p>
            <a:r>
              <a:rPr lang="de-DE" dirty="0"/>
              <a:t>	b. Die </a:t>
            </a:r>
            <a:r>
              <a:rPr lang="de-DE" cap="small" dirty="0"/>
              <a:t>Kinder</a:t>
            </a:r>
            <a:r>
              <a:rPr lang="de-DE" dirty="0"/>
              <a:t> essen immer Süßigkeiten.</a:t>
            </a:r>
            <a:endParaRPr lang="en-DE" dirty="0"/>
          </a:p>
          <a:p>
            <a:r>
              <a:rPr lang="de-DE" dirty="0"/>
              <a:t>	a. Wenn die Kinder etwas essen, dann sind es Süßigkeiten.</a:t>
            </a:r>
            <a:endParaRPr lang="en-DE" dirty="0"/>
          </a:p>
          <a:p>
            <a:r>
              <a:rPr lang="de-DE" dirty="0"/>
              <a:t>	b. Wenn Süßigkeiten gegessen werden, dann von den Kindern.</a:t>
            </a:r>
            <a:endParaRPr lang="en-DE" dirty="0"/>
          </a:p>
          <a:p>
            <a:endParaRPr lang="de-DE"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C5ADCBB7-2DF6-FD4C-A095-8449CA4875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2242" y="478051"/>
            <a:ext cx="812800" cy="812800"/>
          </a:xfrm>
          <a:prstGeom prst="rect">
            <a:avLst/>
          </a:prstGeom>
        </p:spPr>
      </p:pic>
    </p:spTree>
    <p:extLst>
      <p:ext uri="{BB962C8B-B14F-4D97-AF65-F5344CB8AC3E}">
        <p14:creationId xmlns:p14="http://schemas.microsoft.com/office/powerpoint/2010/main" val="146823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26</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Intonationsphrase</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lstStyle/>
          <a:p>
            <a:r>
              <a:rPr lang="de-DE" dirty="0"/>
              <a:t>Intonationsphrase ist die Domäne der Intonation. Die wahrgenommene Melodie der Sprache ist dabei die Grundfrequenz (F</a:t>
            </a:r>
            <a:r>
              <a:rPr lang="de-DE" baseline="-25000" dirty="0"/>
              <a:t>0</a:t>
            </a:r>
            <a:r>
              <a:rPr lang="de-DE" dirty="0"/>
              <a:t>).</a:t>
            </a:r>
            <a:endParaRPr lang="en-DE" dirty="0"/>
          </a:p>
          <a:p>
            <a:endParaRPr lang="de-DE" altLang="de-DE" dirty="0">
              <a:solidFill>
                <a:srgbClr val="000000"/>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707A9DBC-57DD-8C4F-B56E-3C9D2E473320}"/>
              </a:ext>
            </a:extLst>
          </p:cNvPr>
          <p:cNvPicPr>
            <a:picLocks noChangeAspect="1"/>
          </p:cNvPicPr>
          <p:nvPr/>
        </p:nvPicPr>
        <p:blipFill>
          <a:blip r:embed="rId5"/>
          <a:stretch>
            <a:fillRect/>
          </a:stretch>
        </p:blipFill>
        <p:spPr>
          <a:xfrm>
            <a:off x="2209800" y="3216274"/>
            <a:ext cx="2999014" cy="2643199"/>
          </a:xfrm>
          <a:prstGeom prst="rect">
            <a:avLst/>
          </a:prstGeom>
        </p:spPr>
      </p:pic>
      <p:pic>
        <p:nvPicPr>
          <p:cNvPr id="3" name="Recorded Sound" descr="Recorded Sound">
            <a:hlinkClick r:id="" action="ppaction://media"/>
            <a:extLst>
              <a:ext uri="{FF2B5EF4-FFF2-40B4-BE49-F238E27FC236}">
                <a16:creationId xmlns:a16="http://schemas.microsoft.com/office/drawing/2014/main" id="{B1430F19-04A2-284B-9D59-6F548A3E2E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345" y="406400"/>
            <a:ext cx="812800" cy="812800"/>
          </a:xfrm>
          <a:prstGeom prst="rect">
            <a:avLst/>
          </a:prstGeom>
        </p:spPr>
      </p:pic>
    </p:spTree>
    <p:extLst>
      <p:ext uri="{BB962C8B-B14F-4D97-AF65-F5344CB8AC3E}">
        <p14:creationId xmlns:p14="http://schemas.microsoft.com/office/powerpoint/2010/main" val="13603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27</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Intonationsphrase</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lstStyle/>
          <a:p>
            <a:r>
              <a:rPr lang="de-DE" dirty="0"/>
              <a:t>Intonationsphrase ist die Domäne der Intonation. Die wahrgenommene Melodie der Sprache ist dabei die Grundfrequenz (F</a:t>
            </a:r>
            <a:r>
              <a:rPr lang="de-DE" baseline="-25000" dirty="0"/>
              <a:t>0</a:t>
            </a:r>
            <a:r>
              <a:rPr lang="de-DE" dirty="0"/>
              <a:t>).</a:t>
            </a:r>
            <a:endParaRPr lang="en-DE" dirty="0"/>
          </a:p>
          <a:p>
            <a:endParaRPr lang="de-DE" altLang="de-DE" dirty="0">
              <a:solidFill>
                <a:srgbClr val="000000"/>
              </a:solidFill>
              <a:ea typeface="ＭＳ Ｐゴシック" panose="020B0600070205080204" pitchFamily="34" charset="-128"/>
            </a:endParaRPr>
          </a:p>
        </p:txBody>
      </p:sp>
      <p:pic>
        <p:nvPicPr>
          <p:cNvPr id="7" name="Bild 3">
            <a:extLst>
              <a:ext uri="{FF2B5EF4-FFF2-40B4-BE49-F238E27FC236}">
                <a16:creationId xmlns:a16="http://schemas.microsoft.com/office/drawing/2014/main" id="{4046BFF8-8212-A94A-BCBE-D30C1F0200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37026" y="2832412"/>
            <a:ext cx="5418162" cy="3263588"/>
          </a:xfrm>
          <a:prstGeom prst="rect">
            <a:avLst/>
          </a:prstGeom>
          <a:noFill/>
          <a:ln>
            <a:noFill/>
          </a:ln>
        </p:spPr>
      </p:pic>
      <p:pic>
        <p:nvPicPr>
          <p:cNvPr id="8" name="Bild 1">
            <a:extLst>
              <a:ext uri="{FF2B5EF4-FFF2-40B4-BE49-F238E27FC236}">
                <a16:creationId xmlns:a16="http://schemas.microsoft.com/office/drawing/2014/main" id="{F55EC615-BC24-AB4B-BAAE-3E87567CBF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4583" y="2832412"/>
            <a:ext cx="5602443" cy="3187388"/>
          </a:xfrm>
          <a:prstGeom prst="rect">
            <a:avLst/>
          </a:prstGeom>
          <a:noFill/>
          <a:ln>
            <a:noFill/>
          </a:ln>
        </p:spPr>
      </p:pic>
      <p:pic>
        <p:nvPicPr>
          <p:cNvPr id="2" name="Recorded Sound" descr="Recorded Sound">
            <a:hlinkClick r:id="" action="ppaction://media"/>
            <a:extLst>
              <a:ext uri="{FF2B5EF4-FFF2-40B4-BE49-F238E27FC236}">
                <a16:creationId xmlns:a16="http://schemas.microsoft.com/office/drawing/2014/main" id="{30357B4E-06DA-8C47-8069-6A0C6CE633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6329" y="523164"/>
            <a:ext cx="812800" cy="812800"/>
          </a:xfrm>
          <a:prstGeom prst="rect">
            <a:avLst/>
          </a:prstGeom>
        </p:spPr>
      </p:pic>
    </p:spTree>
    <p:extLst>
      <p:ext uri="{BB962C8B-B14F-4D97-AF65-F5344CB8AC3E}">
        <p14:creationId xmlns:p14="http://schemas.microsoft.com/office/powerpoint/2010/main" val="40793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Datumsplatzhalter 3">
            <a:extLst>
              <a:ext uri="{FF2B5EF4-FFF2-40B4-BE49-F238E27FC236}">
                <a16:creationId xmlns:a16="http://schemas.microsoft.com/office/drawing/2014/main" id="{9017AA2B-2C1D-6A45-874E-0BD388190D14}"/>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C1092B98-A627-9649-BCF6-1064B5EB059C}" type="datetime1">
              <a:rPr lang="de-DE" altLang="de-DE" sz="1400"/>
              <a:pPr>
                <a:spcBef>
                  <a:spcPct val="0"/>
                </a:spcBef>
              </a:pPr>
              <a:t>29.06.20</a:t>
            </a:fld>
            <a:endParaRPr lang="de-DE" altLang="de-DE" sz="1400"/>
          </a:p>
        </p:txBody>
      </p:sp>
      <p:sp>
        <p:nvSpPr>
          <p:cNvPr id="136194" name="Foliennummernplatzhalter 5">
            <a:extLst>
              <a:ext uri="{FF2B5EF4-FFF2-40B4-BE49-F238E27FC236}">
                <a16:creationId xmlns:a16="http://schemas.microsoft.com/office/drawing/2014/main" id="{CFB9B592-C34E-F94F-BC19-18A4A787F7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0E4E61-D3C3-624E-A7B8-A409963FE470}" type="slidenum">
              <a:rPr lang="de-DE" altLang="de-DE" sz="1400"/>
              <a:pPr>
                <a:spcBef>
                  <a:spcPct val="0"/>
                </a:spcBef>
              </a:pPr>
              <a:t>28</a:t>
            </a:fld>
            <a:endParaRPr lang="de-DE" altLang="de-DE" sz="1400"/>
          </a:p>
        </p:txBody>
      </p:sp>
      <p:sp>
        <p:nvSpPr>
          <p:cNvPr id="136195" name="Rectangle 2">
            <a:extLst>
              <a:ext uri="{FF2B5EF4-FFF2-40B4-BE49-F238E27FC236}">
                <a16:creationId xmlns:a16="http://schemas.microsoft.com/office/drawing/2014/main" id="{DD7AE4FA-39A9-B64F-9746-6341C5BCE5A1}"/>
              </a:ext>
            </a:extLst>
          </p:cNvPr>
          <p:cNvSpPr>
            <a:spLocks noGrp="1" noChangeArrowheads="1"/>
          </p:cNvSpPr>
          <p:nvPr>
            <p:ph type="title"/>
          </p:nvPr>
        </p:nvSpPr>
        <p:spPr>
          <a:xfrm>
            <a:off x="434715" y="609600"/>
            <a:ext cx="10613036" cy="1219200"/>
          </a:xfrm>
        </p:spPr>
        <p:txBody>
          <a:bodyPr/>
          <a:lstStyle/>
          <a:p>
            <a:r>
              <a:rPr lang="de-DE" altLang="de-DE" dirty="0">
                <a:latin typeface="Times New Roman" panose="02020603050405020304" pitchFamily="18" charset="0"/>
                <a:ea typeface="ＭＳ Ｐゴシック" panose="020B0600070205080204" pitchFamily="34" charset="-128"/>
              </a:rPr>
              <a:t>Intonationsphrase</a:t>
            </a:r>
            <a:endParaRPr lang="en-GB" altLang="de-DE" i="1" dirty="0">
              <a:latin typeface="Palatino" pitchFamily="2" charset="77"/>
              <a:ea typeface="ＭＳ Ｐゴシック" panose="020B0600070205080204" pitchFamily="34" charset="-128"/>
            </a:endParaRPr>
          </a:p>
        </p:txBody>
      </p:sp>
      <p:sp>
        <p:nvSpPr>
          <p:cNvPr id="136196" name="Rectangle 3">
            <a:extLst>
              <a:ext uri="{FF2B5EF4-FFF2-40B4-BE49-F238E27FC236}">
                <a16:creationId xmlns:a16="http://schemas.microsoft.com/office/drawing/2014/main" id="{76D6B2F4-0BFC-5A43-8D4E-7D48CA483D7D}"/>
              </a:ext>
            </a:extLst>
          </p:cNvPr>
          <p:cNvSpPr>
            <a:spLocks noGrp="1" noChangeArrowheads="1"/>
          </p:cNvSpPr>
          <p:nvPr>
            <p:ph type="body" idx="1"/>
          </p:nvPr>
        </p:nvSpPr>
        <p:spPr>
          <a:xfrm>
            <a:off x="434715" y="1905000"/>
            <a:ext cx="11122701" cy="4114800"/>
          </a:xfrm>
        </p:spPr>
        <p:txBody>
          <a:bodyPr/>
          <a:lstStyle/>
          <a:p>
            <a:r>
              <a:rPr lang="de-DE" dirty="0"/>
              <a:t>Intonationsphrase ist die Domäne der Intonation. Die wahrgenommene Melodie der Sprache ist dabei die Grundfrequenz (F</a:t>
            </a:r>
            <a:r>
              <a:rPr lang="de-DE" baseline="-25000" dirty="0"/>
              <a:t>0</a:t>
            </a:r>
            <a:r>
              <a:rPr lang="de-DE" dirty="0"/>
              <a:t>).</a:t>
            </a:r>
            <a:endParaRPr lang="en-DE" dirty="0"/>
          </a:p>
          <a:p>
            <a:endParaRPr lang="de-DE" altLang="de-DE" dirty="0">
              <a:solidFill>
                <a:srgbClr val="000000"/>
              </a:solidFill>
              <a:ea typeface="ＭＳ Ｐゴシック" panose="020B0600070205080204" pitchFamily="34" charset="-128"/>
            </a:endParaRPr>
          </a:p>
        </p:txBody>
      </p:sp>
      <p:pic>
        <p:nvPicPr>
          <p:cNvPr id="9" name="Bild 5">
            <a:extLst>
              <a:ext uri="{FF2B5EF4-FFF2-40B4-BE49-F238E27FC236}">
                <a16:creationId xmlns:a16="http://schemas.microsoft.com/office/drawing/2014/main" id="{F5AFEF6A-5012-AD4B-BD1F-7268205FD5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4715" y="2988084"/>
            <a:ext cx="5601459" cy="3368266"/>
          </a:xfrm>
          <a:prstGeom prst="rect">
            <a:avLst/>
          </a:prstGeom>
          <a:noFill/>
          <a:ln>
            <a:noFill/>
          </a:ln>
        </p:spPr>
      </p:pic>
      <p:pic>
        <p:nvPicPr>
          <p:cNvPr id="10" name="Bild 7">
            <a:extLst>
              <a:ext uri="{FF2B5EF4-FFF2-40B4-BE49-F238E27FC236}">
                <a16:creationId xmlns:a16="http://schemas.microsoft.com/office/drawing/2014/main" id="{9BADF2B5-8D98-8346-8D66-9D84825B0F7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55827" y="2971755"/>
            <a:ext cx="5401589" cy="3276645"/>
          </a:xfrm>
          <a:prstGeom prst="rect">
            <a:avLst/>
          </a:prstGeom>
          <a:noFill/>
          <a:ln>
            <a:noFill/>
          </a:ln>
        </p:spPr>
      </p:pic>
      <p:pic>
        <p:nvPicPr>
          <p:cNvPr id="2" name="Recorded Sound" descr="Recorded Sound">
            <a:hlinkClick r:id="" action="ppaction://media"/>
            <a:extLst>
              <a:ext uri="{FF2B5EF4-FFF2-40B4-BE49-F238E27FC236}">
                <a16:creationId xmlns:a16="http://schemas.microsoft.com/office/drawing/2014/main" id="{0A6E9BA6-C219-B546-A2FD-1A2B877D50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75800" y="732999"/>
            <a:ext cx="812800" cy="812800"/>
          </a:xfrm>
          <a:prstGeom prst="rect">
            <a:avLst/>
          </a:prstGeom>
        </p:spPr>
      </p:pic>
    </p:spTree>
    <p:extLst>
      <p:ext uri="{BB962C8B-B14F-4D97-AF65-F5344CB8AC3E}">
        <p14:creationId xmlns:p14="http://schemas.microsoft.com/office/powerpoint/2010/main" val="33689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DAD74-8F14-894B-9915-35F6AA06B7B8}"/>
              </a:ext>
            </a:extLst>
          </p:cNvPr>
          <p:cNvSpPr>
            <a:spLocks noGrp="1"/>
          </p:cNvSpPr>
          <p:nvPr>
            <p:ph type="title"/>
          </p:nvPr>
        </p:nvSpPr>
        <p:spPr/>
        <p:txBody>
          <a:bodyPr/>
          <a:lstStyle/>
          <a:p>
            <a:r>
              <a:rPr lang="de-DE" dirty="0">
                <a:solidFill>
                  <a:srgbClr val="FF0000"/>
                </a:solidFill>
              </a:rPr>
              <a:t> </a:t>
            </a:r>
            <a:endParaRPr lang="en-DE">
              <a:solidFill>
                <a:srgbClr val="FF0000"/>
              </a:solidFill>
            </a:endParaRPr>
          </a:p>
        </p:txBody>
      </p:sp>
      <p:sp>
        <p:nvSpPr>
          <p:cNvPr id="3" name="Content Placeholder 2">
            <a:extLst>
              <a:ext uri="{FF2B5EF4-FFF2-40B4-BE49-F238E27FC236}">
                <a16:creationId xmlns:a16="http://schemas.microsoft.com/office/drawing/2014/main" id="{F925B9AF-C22A-CD46-90D8-09EB8FF38530}"/>
              </a:ext>
            </a:extLst>
          </p:cNvPr>
          <p:cNvSpPr>
            <a:spLocks noGrp="1"/>
          </p:cNvSpPr>
          <p:nvPr>
            <p:ph idx="1"/>
          </p:nvPr>
        </p:nvSpPr>
        <p:spPr/>
        <p:txBody>
          <a:bodyPr>
            <a:normAutofit/>
          </a:bodyPr>
          <a:lstStyle/>
          <a:p>
            <a:pPr algn="just"/>
            <a:r>
              <a:rPr lang="de-DE" altLang="de-DE">
                <a:solidFill>
                  <a:srgbClr val="2859F1"/>
                </a:solidFill>
                <a:latin typeface="Times New Roman" panose="02020603050405020304" pitchFamily="18" charset="0"/>
                <a:ea typeface="ＭＳ Ｐゴシック" panose="020B0600070205080204" pitchFamily="34" charset="-128"/>
              </a:rPr>
              <a:t>Ende</a:t>
            </a:r>
            <a:r>
              <a:rPr lang="de-DE" altLang="de-DE" dirty="0">
                <a:solidFill>
                  <a:srgbClr val="2859F1"/>
                </a:solidFill>
                <a:latin typeface="Times New Roman" panose="02020603050405020304" pitchFamily="18" charset="0"/>
                <a:ea typeface="ＭＳ Ｐゴシック" panose="020B0600070205080204" pitchFamily="34" charset="-128"/>
              </a:rPr>
              <a:t>!</a:t>
            </a:r>
            <a:endParaRPr lang="de-DE" altLang="de-DE" i="1" dirty="0">
              <a:solidFill>
                <a:srgbClr val="000000"/>
              </a:solidFill>
              <a:latin typeface="Palatino" pitchFamily="2" charset="77"/>
              <a:ea typeface="ＭＳ Ｐゴシック" panose="020B0600070205080204" pitchFamily="34" charset="-128"/>
            </a:endParaRPr>
          </a:p>
        </p:txBody>
      </p:sp>
    </p:spTree>
    <p:extLst>
      <p:ext uri="{BB962C8B-B14F-4D97-AF65-F5344CB8AC3E}">
        <p14:creationId xmlns:p14="http://schemas.microsoft.com/office/powerpoint/2010/main" val="198441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Datumsplatzhalter 3">
            <a:extLst>
              <a:ext uri="{FF2B5EF4-FFF2-40B4-BE49-F238E27FC236}">
                <a16:creationId xmlns:a16="http://schemas.microsoft.com/office/drawing/2014/main" id="{12B1EC91-4B4B-3249-8BBE-1CEEE6C5D47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EB1E2A96-B48C-E249-BC64-E15C28FB50B7}" type="datetime1">
              <a:rPr lang="de-DE" altLang="de-DE" sz="1400"/>
              <a:pPr>
                <a:spcBef>
                  <a:spcPct val="0"/>
                </a:spcBef>
              </a:pPr>
              <a:t>29.06.20</a:t>
            </a:fld>
            <a:endParaRPr lang="de-DE" altLang="de-DE" sz="1400"/>
          </a:p>
        </p:txBody>
      </p:sp>
      <p:sp>
        <p:nvSpPr>
          <p:cNvPr id="132098" name="Foliennummernplatzhalter 5">
            <a:extLst>
              <a:ext uri="{FF2B5EF4-FFF2-40B4-BE49-F238E27FC236}">
                <a16:creationId xmlns:a16="http://schemas.microsoft.com/office/drawing/2014/main" id="{0C6EA48B-C478-9445-A362-7F3AD7A6F8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27755412-C50C-7A43-ABEA-065379C007FC}" type="slidenum">
              <a:rPr lang="de-DE" altLang="de-DE" sz="1400"/>
              <a:pPr>
                <a:spcBef>
                  <a:spcPct val="0"/>
                </a:spcBef>
              </a:pPr>
              <a:t>3</a:t>
            </a:fld>
            <a:endParaRPr lang="de-DE" altLang="de-DE" sz="1400"/>
          </a:p>
        </p:txBody>
      </p:sp>
      <p:sp>
        <p:nvSpPr>
          <p:cNvPr id="132099" name="Rectangle 2">
            <a:extLst>
              <a:ext uri="{FF2B5EF4-FFF2-40B4-BE49-F238E27FC236}">
                <a16:creationId xmlns:a16="http://schemas.microsoft.com/office/drawing/2014/main" id="{2D582901-CB0C-8949-9968-5D466D96B4CD}"/>
              </a:ext>
            </a:extLst>
          </p:cNvPr>
          <p:cNvSpPr>
            <a:spLocks noGrp="1" noChangeArrowheads="1"/>
          </p:cNvSpPr>
          <p:nvPr>
            <p:ph type="title"/>
          </p:nvPr>
        </p:nvSpPr>
        <p:spPr>
          <a:xfrm>
            <a:off x="554636" y="494675"/>
            <a:ext cx="9808564" cy="191125"/>
          </a:xfrm>
        </p:spPr>
        <p:txBody>
          <a:bodyPr>
            <a:normAutofit fontScale="90000"/>
          </a:bodyPr>
          <a:lstStyle/>
          <a:p>
            <a:r>
              <a:rPr lang="de-DE" altLang="de-DE" b="1" dirty="0">
                <a:latin typeface="Times New Roman" panose="02020603050405020304" pitchFamily="18" charset="0"/>
                <a:ea typeface="ＭＳ Ｐゴシック" panose="020B0600070205080204" pitchFamily="34" charset="-128"/>
              </a:rPr>
              <a:t>Suprasegmentale/prosodische Phonologie</a:t>
            </a:r>
            <a:endParaRPr lang="en-GB" altLang="de-DE" b="1" dirty="0">
              <a:latin typeface="Times New Roman" panose="02020603050405020304" pitchFamily="18" charset="0"/>
              <a:ea typeface="ＭＳ Ｐゴシック" panose="020B0600070205080204" pitchFamily="34" charset="-128"/>
            </a:endParaRPr>
          </a:p>
        </p:txBody>
      </p:sp>
      <p:sp>
        <p:nvSpPr>
          <p:cNvPr id="132100" name="Rectangle 3">
            <a:extLst>
              <a:ext uri="{FF2B5EF4-FFF2-40B4-BE49-F238E27FC236}">
                <a16:creationId xmlns:a16="http://schemas.microsoft.com/office/drawing/2014/main" id="{1965372B-FC74-F242-BCF2-C85EA04C7228}"/>
              </a:ext>
            </a:extLst>
          </p:cNvPr>
          <p:cNvSpPr>
            <a:spLocks noGrp="1" noChangeArrowheads="1"/>
          </p:cNvSpPr>
          <p:nvPr>
            <p:ph type="body" idx="1"/>
          </p:nvPr>
        </p:nvSpPr>
        <p:spPr>
          <a:xfrm>
            <a:off x="554635" y="1066800"/>
            <a:ext cx="11032761" cy="4953000"/>
          </a:xfrm>
        </p:spPr>
        <p:txBody>
          <a:bodyPr/>
          <a:lstStyle/>
          <a:p>
            <a:r>
              <a:rPr lang="de-DE" altLang="de-DE" dirty="0">
                <a:latin typeface="Times New Roman" panose="02020603050405020304" pitchFamily="18" charset="0"/>
                <a:ea typeface="ＭＳ Ｐゴシック" panose="020B0600070205080204" pitchFamily="34" charset="-128"/>
              </a:rPr>
              <a:t>Prosodische Hierarchie</a:t>
            </a:r>
          </a:p>
          <a:p>
            <a:r>
              <a:rPr lang="de-DE" altLang="de-DE" dirty="0">
                <a:latin typeface="Times New Roman" panose="02020603050405020304" pitchFamily="18" charset="0"/>
                <a:ea typeface="ＭＳ Ｐゴシック" panose="020B0600070205080204" pitchFamily="34" charset="-128"/>
              </a:rPr>
              <a:t>                               </a:t>
            </a:r>
            <a:r>
              <a:rPr lang="de-DE" altLang="de-DE" u="sng" dirty="0">
                <a:latin typeface="Times New Roman" panose="02020603050405020304" pitchFamily="18" charset="0"/>
                <a:ea typeface="ＭＳ Ｐゴシック" panose="020B0600070205080204" pitchFamily="34" charset="-128"/>
              </a:rPr>
              <a:t>Prosodie</a:t>
            </a:r>
            <a:r>
              <a:rPr lang="de-DE" altLang="de-DE" dirty="0">
                <a:latin typeface="Times New Roman" panose="02020603050405020304" pitchFamily="18" charset="0"/>
                <a:ea typeface="ＭＳ Ｐゴシック" panose="020B0600070205080204" pitchFamily="34" charset="-128"/>
              </a:rPr>
              <a:t>			</a:t>
            </a:r>
            <a:r>
              <a:rPr lang="de-DE" altLang="de-DE" u="sng" dirty="0">
                <a:latin typeface="Times New Roman" panose="02020603050405020304" pitchFamily="18" charset="0"/>
                <a:ea typeface="ＭＳ Ｐゴシック" panose="020B0600070205080204" pitchFamily="34" charset="-128"/>
              </a:rPr>
              <a:t>Morphosyntax</a:t>
            </a:r>
          </a:p>
          <a:p>
            <a:r>
              <a:rPr lang="de-DE" altLang="de-DE" dirty="0">
                <a:latin typeface="Times New Roman" panose="02020603050405020304" pitchFamily="18" charset="0"/>
                <a:ea typeface="ＭＳ Ｐゴシック" panose="020B0600070205080204" pitchFamily="34" charset="-128"/>
              </a:rPr>
              <a:t>	</a:t>
            </a:r>
            <a:r>
              <a:rPr lang="en-US" altLang="de-DE" dirty="0" err="1">
                <a:ea typeface="ＭＳ Ｐゴシック" panose="020B0600070205080204" pitchFamily="34" charset="-128"/>
              </a:rPr>
              <a:t>ι</a:t>
            </a:r>
            <a:r>
              <a:rPr lang="de-DE" altLang="de-DE" dirty="0">
                <a:ea typeface="ＭＳ Ｐゴシック" panose="020B0600070205080204" pitchFamily="34" charset="-128"/>
              </a:rPr>
              <a:t> </a:t>
            </a:r>
            <a:r>
              <a:rPr lang="de-DE" altLang="de-DE" dirty="0">
                <a:latin typeface="Times New Roman" panose="02020603050405020304" pitchFamily="18" charset="0"/>
                <a:ea typeface="ＭＳ Ｐゴシック" panose="020B0600070205080204" pitchFamily="34" charset="-128"/>
              </a:rPr>
              <a:t>		Intonationsphrase IP	Satz (auch Nebensatz)</a:t>
            </a:r>
          </a:p>
          <a:p>
            <a:r>
              <a:rPr lang="de-DE" altLang="de-DE" dirty="0">
                <a:latin typeface="Times New Roman" panose="02020603050405020304" pitchFamily="18" charset="0"/>
                <a:ea typeface="ＭＳ Ｐゴシック" panose="020B0600070205080204" pitchFamily="34" charset="-128"/>
              </a:rPr>
              <a:t>	</a:t>
            </a:r>
            <a:r>
              <a:rPr lang="en-US" altLang="de-DE" dirty="0" err="1">
                <a:latin typeface="Times New Roman" panose="02020603050405020304" pitchFamily="18" charset="0"/>
                <a:ea typeface="ＭＳ Ｐゴシック" panose="020B0600070205080204" pitchFamily="34" charset="-128"/>
              </a:rPr>
              <a:t>φ</a:t>
            </a:r>
            <a:r>
              <a:rPr lang="de-DE" altLang="de-DE" dirty="0">
                <a:latin typeface="Times New Roman" panose="02020603050405020304" pitchFamily="18" charset="0"/>
                <a:ea typeface="ＭＳ Ｐゴシック" panose="020B0600070205080204" pitchFamily="34" charset="-128"/>
              </a:rPr>
              <a:t>		Phonologische Phrase 	Syntaktische Phrase</a:t>
            </a:r>
          </a:p>
          <a:p>
            <a:r>
              <a:rPr lang="de-DE" altLang="de-DE" dirty="0">
                <a:latin typeface="Times New Roman" panose="02020603050405020304" pitchFamily="18" charset="0"/>
                <a:ea typeface="ＭＳ Ｐゴシック" panose="020B0600070205080204" pitchFamily="34" charset="-128"/>
              </a:rPr>
              <a:t>	</a:t>
            </a:r>
            <a:r>
              <a:rPr lang="de-DE" altLang="de-DE" dirty="0" err="1">
                <a:latin typeface="Times New Roman" panose="02020603050405020304" pitchFamily="18" charset="0"/>
                <a:ea typeface="ＭＳ Ｐゴシック" panose="020B0600070205080204" pitchFamily="34" charset="-128"/>
              </a:rPr>
              <a:t>ω</a:t>
            </a:r>
            <a:r>
              <a:rPr lang="de-DE" altLang="de-DE" dirty="0">
                <a:latin typeface="Times New Roman" panose="02020603050405020304" pitchFamily="18" charset="0"/>
                <a:ea typeface="ＭＳ Ｐゴシック" panose="020B0600070205080204" pitchFamily="34" charset="-128"/>
              </a:rPr>
              <a:t>		Prosodisches Wort		Grammatisches Wort</a:t>
            </a:r>
          </a:p>
          <a:p>
            <a:r>
              <a:rPr lang="de-DE" altLang="de-DE" dirty="0">
                <a:latin typeface="Times New Roman" panose="02020603050405020304" pitchFamily="18" charset="0"/>
                <a:ea typeface="ＭＳ Ｐゴシック" panose="020B0600070205080204" pitchFamily="34" charset="-128"/>
              </a:rPr>
              <a:t>	F		Fuß				Betonungszuweisungseinheit</a:t>
            </a:r>
          </a:p>
          <a:p>
            <a:r>
              <a:rPr lang="de-DE" altLang="de-DE" dirty="0">
                <a:latin typeface="Times New Roman" panose="02020603050405020304" pitchFamily="18" charset="0"/>
                <a:ea typeface="ＭＳ Ｐゴシック" panose="020B0600070205080204" pitchFamily="34" charset="-128"/>
              </a:rPr>
              <a:t>	</a:t>
            </a:r>
            <a:r>
              <a:rPr lang="en-US" altLang="de-DE" dirty="0" err="1">
                <a:latin typeface="Times New Roman" panose="02020603050405020304" pitchFamily="18" charset="0"/>
                <a:ea typeface="ＭＳ Ｐゴシック" panose="020B0600070205080204" pitchFamily="34" charset="-128"/>
              </a:rPr>
              <a:t>σ</a:t>
            </a:r>
            <a:r>
              <a:rPr lang="de-DE" altLang="de-DE" dirty="0">
                <a:latin typeface="Times New Roman" panose="02020603050405020304" pitchFamily="18" charset="0"/>
                <a:ea typeface="ＭＳ Ｐゴシック" panose="020B0600070205080204" pitchFamily="34" charset="-128"/>
              </a:rPr>
              <a:t>		Silbe </a:t>
            </a:r>
          </a:p>
          <a:p>
            <a:r>
              <a:rPr lang="de-DE" altLang="de-DE" dirty="0">
                <a:latin typeface="Times New Roman" panose="02020603050405020304" pitchFamily="18" charset="0"/>
                <a:ea typeface="ＭＳ Ｐゴシック" panose="020B0600070205080204" pitchFamily="34" charset="-128"/>
              </a:rPr>
              <a:t>	</a:t>
            </a:r>
            <a:r>
              <a:rPr lang="de-DE" altLang="de-DE" dirty="0">
                <a:latin typeface="Symbol" pitchFamily="2" charset="2"/>
                <a:ea typeface="ＭＳ Ｐゴシック" panose="020B0600070205080204" pitchFamily="34" charset="-128"/>
                <a:sym typeface="Symbol" pitchFamily="2" charset="2"/>
              </a:rPr>
              <a:t></a:t>
            </a:r>
            <a:r>
              <a:rPr lang="de-DE" altLang="de-DE" dirty="0">
                <a:latin typeface="Times New Roman" panose="02020603050405020304" pitchFamily="18" charset="0"/>
                <a:ea typeface="ＭＳ Ｐゴシック" panose="020B0600070205080204" pitchFamily="34" charset="-128"/>
              </a:rPr>
              <a:t> 		Mora  </a:t>
            </a:r>
          </a:p>
        </p:txBody>
      </p:sp>
      <p:pic>
        <p:nvPicPr>
          <p:cNvPr id="2" name="Recorded Sound" descr="Recorded Sound">
            <a:hlinkClick r:id="" action="ppaction://media"/>
            <a:extLst>
              <a:ext uri="{FF2B5EF4-FFF2-40B4-BE49-F238E27FC236}">
                <a16:creationId xmlns:a16="http://schemas.microsoft.com/office/drawing/2014/main" id="{4FE62463-CC92-CD42-B79B-85EC9C88D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7952" y="492125"/>
            <a:ext cx="812800" cy="812800"/>
          </a:xfrm>
          <a:prstGeom prst="rect">
            <a:avLst/>
          </a:prstGeom>
        </p:spPr>
      </p:pic>
    </p:spTree>
    <p:extLst>
      <p:ext uri="{BB962C8B-B14F-4D97-AF65-F5344CB8AC3E}">
        <p14:creationId xmlns:p14="http://schemas.microsoft.com/office/powerpoint/2010/main" val="297415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Datumsplatzhalter 3">
            <a:extLst>
              <a:ext uri="{FF2B5EF4-FFF2-40B4-BE49-F238E27FC236}">
                <a16:creationId xmlns:a16="http://schemas.microsoft.com/office/drawing/2014/main" id="{12B1EC91-4B4B-3249-8BBE-1CEEE6C5D47E}"/>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EB1E2A96-B48C-E249-BC64-E15C28FB50B7}" type="datetime1">
              <a:rPr lang="de-DE" altLang="de-DE" sz="1400"/>
              <a:pPr>
                <a:spcBef>
                  <a:spcPct val="0"/>
                </a:spcBef>
              </a:pPr>
              <a:t>29.06.20</a:t>
            </a:fld>
            <a:endParaRPr lang="de-DE" altLang="de-DE" sz="1400"/>
          </a:p>
        </p:txBody>
      </p:sp>
      <p:sp>
        <p:nvSpPr>
          <p:cNvPr id="132098" name="Foliennummernplatzhalter 5">
            <a:extLst>
              <a:ext uri="{FF2B5EF4-FFF2-40B4-BE49-F238E27FC236}">
                <a16:creationId xmlns:a16="http://schemas.microsoft.com/office/drawing/2014/main" id="{0C6EA48B-C478-9445-A362-7F3AD7A6F8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27755412-C50C-7A43-ABEA-065379C007FC}" type="slidenum">
              <a:rPr lang="de-DE" altLang="de-DE" sz="1400"/>
              <a:pPr>
                <a:spcBef>
                  <a:spcPct val="0"/>
                </a:spcBef>
              </a:pPr>
              <a:t>4</a:t>
            </a:fld>
            <a:endParaRPr lang="de-DE" altLang="de-DE" sz="1400"/>
          </a:p>
        </p:txBody>
      </p:sp>
      <p:sp>
        <p:nvSpPr>
          <p:cNvPr id="132099" name="Rectangle 2">
            <a:extLst>
              <a:ext uri="{FF2B5EF4-FFF2-40B4-BE49-F238E27FC236}">
                <a16:creationId xmlns:a16="http://schemas.microsoft.com/office/drawing/2014/main" id="{2D582901-CB0C-8949-9968-5D466D96B4CD}"/>
              </a:ext>
            </a:extLst>
          </p:cNvPr>
          <p:cNvSpPr>
            <a:spLocks noGrp="1" noChangeArrowheads="1"/>
          </p:cNvSpPr>
          <p:nvPr>
            <p:ph type="title"/>
          </p:nvPr>
        </p:nvSpPr>
        <p:spPr>
          <a:xfrm>
            <a:off x="554636" y="494675"/>
            <a:ext cx="9808564" cy="191125"/>
          </a:xfrm>
        </p:spPr>
        <p:txBody>
          <a:bodyPr>
            <a:normAutofit fontScale="90000"/>
          </a:bodyPr>
          <a:lstStyle/>
          <a:p>
            <a:r>
              <a:rPr lang="de-DE" altLang="de-DE" b="1" dirty="0">
                <a:latin typeface="Times New Roman" panose="02020603050405020304" pitchFamily="18" charset="0"/>
                <a:ea typeface="ＭＳ Ｐゴシック" panose="020B0600070205080204" pitchFamily="34" charset="-128"/>
              </a:rPr>
              <a:t>Suprasegmentale/prosodische Phonologie</a:t>
            </a:r>
            <a:endParaRPr lang="en-GB" altLang="de-DE" b="1" dirty="0">
              <a:latin typeface="Times New Roman" panose="02020603050405020304" pitchFamily="18" charset="0"/>
              <a:ea typeface="ＭＳ Ｐゴシック" panose="020B0600070205080204" pitchFamily="34" charset="-128"/>
            </a:endParaRPr>
          </a:p>
        </p:txBody>
      </p:sp>
      <p:sp>
        <p:nvSpPr>
          <p:cNvPr id="132100" name="Rectangle 3">
            <a:extLst>
              <a:ext uri="{FF2B5EF4-FFF2-40B4-BE49-F238E27FC236}">
                <a16:creationId xmlns:a16="http://schemas.microsoft.com/office/drawing/2014/main" id="{1965372B-FC74-F242-BCF2-C85EA04C7228}"/>
              </a:ext>
            </a:extLst>
          </p:cNvPr>
          <p:cNvSpPr>
            <a:spLocks noGrp="1" noChangeArrowheads="1"/>
          </p:cNvSpPr>
          <p:nvPr>
            <p:ph type="body" idx="1"/>
          </p:nvPr>
        </p:nvSpPr>
        <p:spPr>
          <a:xfrm>
            <a:off x="554635" y="1066800"/>
            <a:ext cx="11032761" cy="4953000"/>
          </a:xfrm>
        </p:spPr>
        <p:txBody>
          <a:bodyPr/>
          <a:lstStyle/>
          <a:p>
            <a:r>
              <a:rPr lang="de-DE" altLang="de-DE" dirty="0">
                <a:latin typeface="Times New Roman" panose="02020603050405020304" pitchFamily="18" charset="0"/>
                <a:ea typeface="ＭＳ Ｐゴシック" panose="020B0600070205080204" pitchFamily="34" charset="-128"/>
              </a:rPr>
              <a:t>Prosodische Hierarchie</a:t>
            </a:r>
          </a:p>
        </p:txBody>
      </p:sp>
      <p:pic>
        <p:nvPicPr>
          <p:cNvPr id="2" name="Picture 1">
            <a:extLst>
              <a:ext uri="{FF2B5EF4-FFF2-40B4-BE49-F238E27FC236}">
                <a16:creationId xmlns:a16="http://schemas.microsoft.com/office/drawing/2014/main" id="{183081A5-3102-714F-93AE-33B79F535C29}"/>
              </a:ext>
            </a:extLst>
          </p:cNvPr>
          <p:cNvPicPr>
            <a:picLocks noChangeAspect="1"/>
          </p:cNvPicPr>
          <p:nvPr/>
        </p:nvPicPr>
        <p:blipFill>
          <a:blip r:embed="rId5"/>
          <a:stretch>
            <a:fillRect/>
          </a:stretch>
        </p:blipFill>
        <p:spPr>
          <a:xfrm>
            <a:off x="2392135" y="1689099"/>
            <a:ext cx="7356021" cy="4742505"/>
          </a:xfrm>
          <a:prstGeom prst="rect">
            <a:avLst/>
          </a:prstGeom>
        </p:spPr>
      </p:pic>
      <p:pic>
        <p:nvPicPr>
          <p:cNvPr id="3" name="Recorded Sound" descr="Recorded Sound">
            <a:hlinkClick r:id="" action="ppaction://media"/>
            <a:extLst>
              <a:ext uri="{FF2B5EF4-FFF2-40B4-BE49-F238E27FC236}">
                <a16:creationId xmlns:a16="http://schemas.microsoft.com/office/drawing/2014/main" id="{5C9E7616-FF1E-7146-8A37-3F9259AD10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0657" y="431800"/>
            <a:ext cx="812800" cy="812800"/>
          </a:xfrm>
          <a:prstGeom prst="rect">
            <a:avLst/>
          </a:prstGeom>
        </p:spPr>
      </p:pic>
    </p:spTree>
    <p:extLst>
      <p:ext uri="{BB962C8B-B14F-4D97-AF65-F5344CB8AC3E}">
        <p14:creationId xmlns:p14="http://schemas.microsoft.com/office/powerpoint/2010/main" val="22399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5</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Lexikalische Betonung/metrischer Fuß</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altLang="de-DE" dirty="0">
                <a:ea typeface="ＭＳ Ｐゴシック" panose="020B0600070205080204" pitchFamily="34" charset="-128"/>
              </a:rPr>
              <a:t>Jedes Inhaltswort hat eine prominente Silbe, die die Haupt</a:t>
            </a:r>
            <a:r>
              <a:rPr lang="de-DE" altLang="de-DE" b="1" dirty="0">
                <a:ea typeface="ＭＳ Ｐゴシック" panose="020B0600070205080204" pitchFamily="34" charset="-128"/>
              </a:rPr>
              <a:t>betonung</a:t>
            </a:r>
            <a:r>
              <a:rPr lang="de-DE" altLang="de-DE" dirty="0">
                <a:ea typeface="ＭＳ Ｐゴシック" panose="020B0600070205080204" pitchFamily="34" charset="-128"/>
              </a:rPr>
              <a:t> des Worts trägt. Betonung ist zuerst eine abstrakte Eigenschaft. Die betonte Silbe kann </a:t>
            </a:r>
            <a:r>
              <a:rPr lang="de-DE" altLang="de-DE" b="1" dirty="0">
                <a:ea typeface="ＭＳ Ｐゴシック" panose="020B0600070205080204" pitchFamily="34" charset="-128"/>
              </a:rPr>
              <a:t>akzentuiert</a:t>
            </a:r>
            <a:r>
              <a:rPr lang="de-DE" altLang="de-DE" dirty="0">
                <a:ea typeface="ＭＳ Ｐゴシック" panose="020B0600070205080204" pitchFamily="34" charset="-128"/>
              </a:rPr>
              <a:t> werden, in welchem Fall die Betonung akustisch realisiert wird. </a:t>
            </a:r>
          </a:p>
          <a:p>
            <a:r>
              <a:rPr lang="de-DE" dirty="0"/>
              <a:t>Welche genaue Silbe prominenter ist als die anderen hängt von rhythmischen, quantitativen und morphologischen Faktoren ab, die gemeinsam das Betonungsmuster regulieren.</a:t>
            </a:r>
            <a:endParaRPr lang="en-DE" dirty="0"/>
          </a:p>
          <a:p>
            <a:endParaRPr lang="de-DE" altLang="de-DE" dirty="0">
              <a:solidFill>
                <a:srgbClr val="000000"/>
              </a:solidFill>
              <a:ea typeface="ＭＳ Ｐゴシック" panose="020B0600070205080204" pitchFamily="34" charset="-128"/>
            </a:endParaRP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3224B852-3F05-4941-9FD5-62A60028F7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3185" y="273050"/>
            <a:ext cx="812800" cy="812800"/>
          </a:xfrm>
          <a:prstGeom prst="rect">
            <a:avLst/>
          </a:prstGeom>
        </p:spPr>
      </p:pic>
    </p:spTree>
    <p:extLst>
      <p:ext uri="{BB962C8B-B14F-4D97-AF65-F5344CB8AC3E}">
        <p14:creationId xmlns:p14="http://schemas.microsoft.com/office/powerpoint/2010/main" val="11055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6</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Lexikalische Betonung</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lnSpcReduction="10000"/>
          </a:bodyPr>
          <a:lstStyle/>
          <a:p>
            <a:r>
              <a:rPr lang="de-DE" dirty="0"/>
              <a:t>Die physischen Korrelate der Akzentuierung sind als folgt:</a:t>
            </a:r>
            <a:endParaRPr lang="en-DE" dirty="0"/>
          </a:p>
          <a:p>
            <a:pPr marL="1165225" indent="-1165225"/>
            <a:r>
              <a:rPr lang="de-DE" dirty="0"/>
              <a:t>a. Melodieveränderung (F0 Kontur) auf einer akzentuierten Silbe</a:t>
            </a:r>
          </a:p>
          <a:p>
            <a:pPr marL="1165225" indent="-1165225"/>
            <a:r>
              <a:rPr lang="de-DE" dirty="0"/>
              <a:t>b. Größere Lautstärke;</a:t>
            </a:r>
          </a:p>
          <a:p>
            <a:pPr marL="1165225" indent="-1165225"/>
            <a:r>
              <a:rPr lang="de-DE" dirty="0"/>
              <a:t>c. Längere Dauer einer Silbe;</a:t>
            </a:r>
          </a:p>
          <a:p>
            <a:pPr marL="1165225" indent="-1165225"/>
            <a:r>
              <a:rPr lang="de-DE" dirty="0"/>
              <a:t>d. Segmentale Veränderungen:</a:t>
            </a:r>
          </a:p>
          <a:p>
            <a:pPr marL="447675" indent="-447675"/>
            <a:r>
              <a:rPr lang="de-DE" dirty="0"/>
              <a:t>	</a:t>
            </a:r>
            <a:r>
              <a:rPr lang="de-DE" dirty="0" err="1"/>
              <a:t>Glottalverschluss</a:t>
            </a:r>
            <a:r>
              <a:rPr lang="de-DE" dirty="0"/>
              <a:t> vor einem betonten Vokal;</a:t>
            </a:r>
            <a:br>
              <a:rPr lang="de-DE" dirty="0"/>
            </a:br>
            <a:r>
              <a:rPr lang="de-DE" dirty="0"/>
              <a:t>Aspiration der Plosive;</a:t>
            </a:r>
            <a:br>
              <a:rPr lang="de-DE" dirty="0"/>
            </a:br>
            <a:r>
              <a:rPr lang="de-DE" dirty="0"/>
              <a:t>Qualitätsveränderung der Vokale im Sinne einer deutlicheren Artikulation.</a:t>
            </a:r>
            <a:endParaRPr lang="en-DE" dirty="0"/>
          </a:p>
          <a:p>
            <a:endParaRPr lang="de-DE" altLang="de-DE" dirty="0">
              <a:solidFill>
                <a:srgbClr val="000000"/>
              </a:solidFill>
              <a:ea typeface="ＭＳ Ｐゴシック" panose="020B0600070205080204" pitchFamily="34" charset="-128"/>
            </a:endParaRP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71CFEC28-9734-0440-AA82-93F825641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1726" y="273050"/>
            <a:ext cx="812800" cy="812800"/>
          </a:xfrm>
          <a:prstGeom prst="rect">
            <a:avLst/>
          </a:prstGeom>
        </p:spPr>
      </p:pic>
    </p:spTree>
    <p:extLst>
      <p:ext uri="{BB962C8B-B14F-4D97-AF65-F5344CB8AC3E}">
        <p14:creationId xmlns:p14="http://schemas.microsoft.com/office/powerpoint/2010/main" val="4482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7</a:t>
            </a:fld>
            <a:endParaRPr lang="de-DE" altLang="de-DE" sz="1400"/>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542144" y="390992"/>
            <a:ext cx="11107711" cy="5965357"/>
          </a:xfrm>
        </p:spPr>
        <p:txBody>
          <a:bodyPr>
            <a:normAutofit/>
          </a:bodyPr>
          <a:lstStyle/>
          <a:p>
            <a:r>
              <a:rPr lang="de-DE" dirty="0"/>
              <a:t>Im Gegensatz zu vielen anderen phonologischen Eigenschaften ist Betonung kein Merkmal. Es verhält sich anders als Standardmerkmale.</a:t>
            </a:r>
            <a:endParaRPr lang="en-DE" dirty="0"/>
          </a:p>
          <a:p>
            <a:pPr>
              <a:tabLst>
                <a:tab pos="342900" algn="l"/>
              </a:tabLst>
            </a:pPr>
            <a:r>
              <a:rPr lang="de-DE" dirty="0"/>
              <a:t>	a. 	Betonung ist relativ (verglichen mit den Nachbarsilben);</a:t>
            </a:r>
            <a:br>
              <a:rPr lang="de-DE" dirty="0"/>
            </a:br>
            <a:r>
              <a:rPr lang="de-DE" dirty="0"/>
              <a:t>	b.	Eine lexikalische Betonung hat keine invariante artikulatorische oder akustische Eigenschaft;</a:t>
            </a:r>
            <a:br>
              <a:rPr lang="de-DE" dirty="0"/>
            </a:br>
            <a:r>
              <a:rPr lang="de-DE" dirty="0"/>
              <a:t>	c.	Betonung assimiliert nicht;</a:t>
            </a:r>
            <a:br>
              <a:rPr lang="de-DE" dirty="0"/>
            </a:br>
            <a:r>
              <a:rPr lang="de-DE" dirty="0"/>
              <a:t>	d.	Betonung betrifft eher ganze Silben als Segmente;</a:t>
            </a:r>
            <a:br>
              <a:rPr lang="de-DE" dirty="0"/>
            </a:br>
            <a:r>
              <a:rPr lang="de-DE" dirty="0"/>
              <a:t>	e.	Betonungen werden meistens durch Regeln zugewiesen;</a:t>
            </a:r>
            <a:br>
              <a:rPr lang="de-DE" dirty="0"/>
            </a:br>
            <a:r>
              <a:rPr lang="de-DE" dirty="0"/>
              <a:t>	f.	</a:t>
            </a:r>
            <a:r>
              <a:rPr lang="de-DE" dirty="0" err="1"/>
              <a:t>Kulminativität</a:t>
            </a:r>
            <a:r>
              <a:rPr lang="de-DE" dirty="0"/>
              <a:t>: Auf allen prosodischen Ebenen (Fuß, </a:t>
            </a:r>
            <a:r>
              <a:rPr lang="de-DE" dirty="0" err="1"/>
              <a:t>PrWd</a:t>
            </a:r>
            <a:r>
              <a:rPr lang="de-DE" dirty="0"/>
              <a:t>, …) gibt es eine Silbe, die stärker betont ist als alle anderen;</a:t>
            </a:r>
            <a:br>
              <a:rPr lang="de-DE" dirty="0"/>
            </a:br>
            <a:r>
              <a:rPr lang="de-DE" dirty="0"/>
              <a:t>	g.	 Betonung ist rhythmisch;</a:t>
            </a:r>
            <a:br>
              <a:rPr lang="de-DE" dirty="0"/>
            </a:br>
            <a:r>
              <a:rPr lang="de-DE" dirty="0"/>
              <a:t>	h.	 Betonung ist bis zu einem gewissen Grad beweglich. Nicht </a:t>
            </a:r>
            <a:r>
              <a:rPr lang="de-DE" b="1" i="1" dirty="0"/>
              <a:t>Ost</a:t>
            </a:r>
            <a:r>
              <a:rPr lang="de-DE" i="1" dirty="0"/>
              <a:t>falen</a:t>
            </a:r>
            <a:r>
              <a:rPr lang="de-DE" dirty="0"/>
              <a:t>, sondern </a:t>
            </a:r>
            <a:r>
              <a:rPr lang="de-DE" b="1" i="1" dirty="0"/>
              <a:t>West</a:t>
            </a:r>
            <a:r>
              <a:rPr lang="de-DE" i="1" dirty="0"/>
              <a:t>falen;</a:t>
            </a:r>
            <a:br>
              <a:rPr lang="de-DE" dirty="0"/>
            </a:br>
            <a:r>
              <a:rPr lang="de-DE" dirty="0"/>
              <a:t>	i.	 Betonung ist oft </a:t>
            </a:r>
            <a:r>
              <a:rPr lang="de-DE" dirty="0" err="1"/>
              <a:t>demarkativ</a:t>
            </a:r>
            <a:r>
              <a:rPr lang="de-DE" dirty="0"/>
              <a:t>.</a:t>
            </a:r>
            <a:endParaRPr lang="en-DE" dirty="0"/>
          </a:p>
          <a:p>
            <a:pPr>
              <a:lnSpc>
                <a:spcPct val="50000"/>
              </a:lnSpc>
            </a:pPr>
            <a:endParaRPr lang="de-DE" altLang="de-DE" dirty="0">
              <a:solidFill>
                <a:srgbClr val="000000"/>
              </a:solidFill>
              <a:ea typeface="ＭＳ Ｐゴシック" panose="020B0600070205080204" pitchFamily="34" charset="-128"/>
            </a:endParaRP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6B641049-BEFD-854E-B34F-D049E157A5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811663"/>
            <a:ext cx="812800" cy="812800"/>
          </a:xfrm>
          <a:prstGeom prst="rect">
            <a:avLst/>
          </a:prstGeom>
        </p:spPr>
      </p:pic>
    </p:spTree>
    <p:extLst>
      <p:ext uri="{BB962C8B-B14F-4D97-AF65-F5344CB8AC3E}">
        <p14:creationId xmlns:p14="http://schemas.microsoft.com/office/powerpoint/2010/main" val="141001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8</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Lexikalische Betonung</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lnSpcReduction="10000"/>
          </a:bodyPr>
          <a:lstStyle/>
          <a:p>
            <a:r>
              <a:rPr lang="de-DE" dirty="0"/>
              <a:t>Die lexikalische Betonung im Deutschen ist weitgehend regelmäßig: oft trochäisch (1), aber manchmal auch jambisch (2).</a:t>
            </a:r>
            <a:endParaRPr lang="en-DE" dirty="0"/>
          </a:p>
          <a:p>
            <a:r>
              <a:rPr lang="de-DE" dirty="0"/>
              <a:t>(1)	a.	Apfel				(2)	a.	Problem</a:t>
            </a:r>
            <a:br>
              <a:rPr lang="de-DE" dirty="0"/>
            </a:br>
            <a:r>
              <a:rPr lang="de-DE" dirty="0"/>
              <a:t>	b.	Auto					b.	Ventil</a:t>
            </a:r>
            <a:br>
              <a:rPr lang="de-DE" dirty="0"/>
            </a:br>
            <a:r>
              <a:rPr lang="de-DE" dirty="0"/>
              <a:t>	c.	Kürbis				c.	genau</a:t>
            </a:r>
            <a:br>
              <a:rPr lang="de-DE" dirty="0"/>
            </a:br>
            <a:r>
              <a:rPr lang="de-DE" dirty="0"/>
              <a:t>	d.	Studi					d.	Menü</a:t>
            </a:r>
            <a:endParaRPr lang="en-DE" dirty="0"/>
          </a:p>
          <a:p>
            <a:r>
              <a:rPr lang="de-DE" dirty="0"/>
              <a:t>Dominanz: Füße sind links dominant (trochäisch) oder rechts dominant (jambisch).</a:t>
            </a:r>
            <a:endParaRPr lang="en-DE" dirty="0"/>
          </a:p>
          <a:p>
            <a:r>
              <a:rPr lang="de-DE" dirty="0"/>
              <a:t>	a.	Trochäus: (kanonische Form: </a:t>
            </a:r>
            <a:r>
              <a:rPr lang="de-DE" b="1" dirty="0" err="1"/>
              <a:t>σ</a:t>
            </a:r>
            <a:r>
              <a:rPr lang="de-DE" dirty="0" err="1"/>
              <a:t>σ</a:t>
            </a:r>
            <a:r>
              <a:rPr lang="de-DE" dirty="0"/>
              <a:t>, also stark-schwach)</a:t>
            </a:r>
            <a:br>
              <a:rPr lang="de-DE" dirty="0"/>
            </a:br>
            <a:r>
              <a:rPr lang="de-DE" dirty="0"/>
              <a:t>	b.	Jambus: (kanonische Form: </a:t>
            </a:r>
            <a:r>
              <a:rPr lang="de-DE" dirty="0" err="1"/>
              <a:t>σ</a:t>
            </a:r>
            <a:r>
              <a:rPr lang="de-DE" b="1" dirty="0" err="1"/>
              <a:t>σ</a:t>
            </a:r>
            <a:r>
              <a:rPr lang="de-DE" dirty="0"/>
              <a:t>, also schwach-stark)</a:t>
            </a:r>
            <a:endParaRPr lang="en-DE" dirty="0"/>
          </a:p>
          <a:p>
            <a:endParaRPr lang="de-DE" altLang="de-DE" dirty="0">
              <a:solidFill>
                <a:srgbClr val="000000"/>
              </a:solidFill>
              <a:ea typeface="ＭＳ Ｐゴシック" panose="020B0600070205080204" pitchFamily="34" charset="-128"/>
            </a:endParaRP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D4B7B99D-DCB3-B440-923E-5B4521B8A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9021" y="431800"/>
            <a:ext cx="812800" cy="812800"/>
          </a:xfrm>
          <a:prstGeom prst="rect">
            <a:avLst/>
          </a:prstGeom>
        </p:spPr>
      </p:pic>
    </p:spTree>
    <p:extLst>
      <p:ext uri="{BB962C8B-B14F-4D97-AF65-F5344CB8AC3E}">
        <p14:creationId xmlns:p14="http://schemas.microsoft.com/office/powerpoint/2010/main" val="32542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Datumsplatzhalter 3">
            <a:extLst>
              <a:ext uri="{FF2B5EF4-FFF2-40B4-BE49-F238E27FC236}">
                <a16:creationId xmlns:a16="http://schemas.microsoft.com/office/drawing/2014/main" id="{69833EB5-44C8-AD4F-8404-7ECE5E368F59}"/>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FADAA8B8-C131-F94B-B53A-A47FC91520A9}" type="datetime1">
              <a:rPr lang="de-DE" altLang="de-DE" sz="1400"/>
              <a:pPr>
                <a:spcBef>
                  <a:spcPct val="0"/>
                </a:spcBef>
              </a:pPr>
              <a:t>29.06.20</a:t>
            </a:fld>
            <a:endParaRPr lang="de-DE" altLang="de-DE" sz="1400"/>
          </a:p>
        </p:txBody>
      </p:sp>
      <p:sp>
        <p:nvSpPr>
          <p:cNvPr id="134146" name="Foliennummernplatzhalter 5">
            <a:extLst>
              <a:ext uri="{FF2B5EF4-FFF2-40B4-BE49-F238E27FC236}">
                <a16:creationId xmlns:a16="http://schemas.microsoft.com/office/drawing/2014/main" id="{9DCF827F-98BC-3F40-8E07-BDC1118836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8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fld id="{68E47DE8-0290-364A-B2C1-FE7EA8B1417E}" type="slidenum">
              <a:rPr lang="de-DE" altLang="de-DE" sz="1400"/>
              <a:pPr>
                <a:spcBef>
                  <a:spcPct val="0"/>
                </a:spcBef>
              </a:pPr>
              <a:t>9</a:t>
            </a:fld>
            <a:endParaRPr lang="de-DE" altLang="de-DE" sz="1400"/>
          </a:p>
        </p:txBody>
      </p:sp>
      <p:sp>
        <p:nvSpPr>
          <p:cNvPr id="134147" name="Rectangle 2">
            <a:extLst>
              <a:ext uri="{FF2B5EF4-FFF2-40B4-BE49-F238E27FC236}">
                <a16:creationId xmlns:a16="http://schemas.microsoft.com/office/drawing/2014/main" id="{F1B119CD-765D-0748-8257-1188BDA836F2}"/>
              </a:ext>
            </a:extLst>
          </p:cNvPr>
          <p:cNvSpPr>
            <a:spLocks noGrp="1" noChangeArrowheads="1"/>
          </p:cNvSpPr>
          <p:nvPr>
            <p:ph type="title"/>
          </p:nvPr>
        </p:nvSpPr>
        <p:spPr>
          <a:xfrm>
            <a:off x="629587" y="609600"/>
            <a:ext cx="11002780" cy="1219200"/>
          </a:xfrm>
        </p:spPr>
        <p:txBody>
          <a:bodyPr/>
          <a:lstStyle/>
          <a:p>
            <a:r>
              <a:rPr lang="de-DE" altLang="de-DE" dirty="0">
                <a:latin typeface="Times New Roman" panose="02020603050405020304" pitchFamily="18" charset="0"/>
                <a:ea typeface="ＭＳ Ｐゴシック" panose="020B0600070205080204" pitchFamily="34" charset="-128"/>
              </a:rPr>
              <a:t>Metrischer Fuß</a:t>
            </a:r>
            <a:endParaRPr lang="en-GB" altLang="de-DE" i="1" dirty="0">
              <a:latin typeface="Palatino" pitchFamily="2" charset="77"/>
              <a:ea typeface="ＭＳ Ｐゴシック" panose="020B0600070205080204" pitchFamily="34" charset="-128"/>
            </a:endParaRPr>
          </a:p>
        </p:txBody>
      </p:sp>
      <p:sp>
        <p:nvSpPr>
          <p:cNvPr id="134148" name="Rectangle 3">
            <a:extLst>
              <a:ext uri="{FF2B5EF4-FFF2-40B4-BE49-F238E27FC236}">
                <a16:creationId xmlns:a16="http://schemas.microsoft.com/office/drawing/2014/main" id="{1EF8B124-92FE-954E-B6E0-24A268330C39}"/>
              </a:ext>
            </a:extLst>
          </p:cNvPr>
          <p:cNvSpPr>
            <a:spLocks noGrp="1" noChangeArrowheads="1"/>
          </p:cNvSpPr>
          <p:nvPr>
            <p:ph type="body" idx="1"/>
          </p:nvPr>
        </p:nvSpPr>
        <p:spPr>
          <a:xfrm>
            <a:off x="629587" y="1905000"/>
            <a:ext cx="11107711" cy="4114800"/>
          </a:xfrm>
        </p:spPr>
        <p:txBody>
          <a:bodyPr>
            <a:normAutofit/>
          </a:bodyPr>
          <a:lstStyle/>
          <a:p>
            <a:r>
              <a:rPr lang="de-DE" altLang="de-DE" dirty="0">
                <a:solidFill>
                  <a:srgbClr val="000000"/>
                </a:solidFill>
                <a:ea typeface="ＭＳ Ｐゴシック" panose="020B0600070205080204" pitchFamily="34" charset="-128"/>
              </a:rPr>
              <a:t>Im Deutschen ist der Fuß trochäisch (starke Silbe-schwache Silbe) und quantitätssensitiv:</a:t>
            </a:r>
          </a:p>
          <a:p>
            <a:r>
              <a:rPr lang="de-DE" altLang="de-DE" dirty="0">
                <a:solidFill>
                  <a:srgbClr val="000000"/>
                </a:solidFill>
                <a:ea typeface="ＭＳ Ｐゴシック" panose="020B0600070205080204" pitchFamily="34" charset="-128"/>
              </a:rPr>
              <a:t>  </a:t>
            </a:r>
          </a:p>
          <a:p>
            <a:pPr>
              <a:lnSpc>
                <a:spcPct val="50000"/>
              </a:lnSpc>
            </a:pPr>
            <a:r>
              <a:rPr lang="de-DE" altLang="de-DE" dirty="0">
                <a:solidFill>
                  <a:srgbClr val="000000"/>
                </a:solidFill>
                <a:ea typeface="ＭＳ Ｐゴシック" panose="020B0600070205080204" pitchFamily="34" charset="-128"/>
              </a:rPr>
              <a:t>     </a:t>
            </a:r>
            <a:r>
              <a:rPr lang="en-US" altLang="de-DE" dirty="0">
                <a:ea typeface="ＭＳ Ｐゴシック" panose="020B0600070205080204" pitchFamily="34" charset="-128"/>
              </a:rPr>
              <a:t>𝗑   .</a:t>
            </a:r>
            <a:r>
              <a:rPr lang="de-DE" altLang="de-DE" dirty="0">
                <a:ea typeface="ＭＳ Ｐゴシック" panose="020B0600070205080204" pitchFamily="34" charset="-128"/>
              </a:rPr>
              <a:t> 	       </a:t>
            </a:r>
            <a:r>
              <a:rPr lang="en-US" altLang="de-DE" dirty="0">
                <a:ea typeface="ＭＳ Ｐゴシック" panose="020B0600070205080204" pitchFamily="34" charset="-128"/>
              </a:rPr>
              <a:t>𝗑   .	         𝗑   . 		     𝗑  .                  	    𝗑</a:t>
            </a:r>
            <a:endParaRPr lang="de-DE" altLang="de-DE" dirty="0">
              <a:solidFill>
                <a:srgbClr val="000000"/>
              </a:solidFill>
              <a:ea typeface="ＭＳ Ｐゴシック" panose="020B0600070205080204" pitchFamily="34" charset="-128"/>
            </a:endParaRPr>
          </a:p>
          <a:p>
            <a:pPr>
              <a:lnSpc>
                <a:spcPct val="50000"/>
              </a:lnSpc>
            </a:pPr>
            <a:r>
              <a:rPr lang="de-DE" altLang="de-DE" dirty="0">
                <a:solidFill>
                  <a:srgbClr val="000000"/>
                </a:solidFill>
                <a:ea typeface="ＭＳ Ｐゴシック" panose="020B0600070205080204" pitchFamily="34" charset="-128"/>
              </a:rPr>
              <a:t>(Wagen)</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(Judo)</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(Kürbis)</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Fo(</a:t>
            </a:r>
            <a:r>
              <a:rPr lang="de-DE" altLang="de-DE" dirty="0" err="1">
                <a:solidFill>
                  <a:srgbClr val="000000"/>
                </a:solidFill>
                <a:ea typeface="ＭＳ Ｐゴシック" panose="020B0600070205080204" pitchFamily="34" charset="-128"/>
              </a:rPr>
              <a:t>relle</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r>
              <a:rPr lang="de-DE" altLang="de-DE" dirty="0">
                <a:solidFill>
                  <a:srgbClr val="000000"/>
                </a:solidFill>
                <a:ea typeface="ＭＳ Ｐゴシック" panose="020B0600070205080204" pitchFamily="34" charset="-128"/>
              </a:rPr>
              <a:t>Pro(</a:t>
            </a:r>
            <a:r>
              <a:rPr lang="de-DE" altLang="de-DE" dirty="0" err="1">
                <a:solidFill>
                  <a:srgbClr val="000000"/>
                </a:solidFill>
                <a:ea typeface="ＭＳ Ｐゴシック" panose="020B0600070205080204" pitchFamily="34" charset="-128"/>
              </a:rPr>
              <a:t>blem</a:t>
            </a:r>
            <a:r>
              <a:rPr lang="de-DE" altLang="de-DE" dirty="0">
                <a:solidFill>
                  <a:srgbClr val="000000"/>
                </a:solidFill>
                <a:ea typeface="ＭＳ Ｐゴシック" panose="020B0600070205080204" pitchFamily="34" charset="-128"/>
              </a:rPr>
              <a:t>)</a:t>
            </a:r>
            <a:r>
              <a:rPr lang="de-DE" altLang="de-DE" baseline="-25000" dirty="0">
                <a:solidFill>
                  <a:srgbClr val="000000"/>
                </a:solidFill>
                <a:ea typeface="ＭＳ Ｐゴシック" panose="020B0600070205080204" pitchFamily="34" charset="-128"/>
              </a:rPr>
              <a:t>F </a:t>
            </a:r>
            <a:endParaRPr lang="de-DE" altLang="de-DE" dirty="0">
              <a:solidFill>
                <a:srgbClr val="000000"/>
              </a:solidFill>
              <a:ea typeface="ＭＳ Ｐゴシック" panose="020B0600070205080204" pitchFamily="34" charset="-128"/>
            </a:endParaRPr>
          </a:p>
          <a:p>
            <a:pPr>
              <a:lnSpc>
                <a:spcPct val="50000"/>
              </a:lnSpc>
            </a:pPr>
            <a:endParaRPr lang="de-DE" altLang="de-DE" dirty="0">
              <a:solidFill>
                <a:srgbClr val="000000"/>
              </a:solidFill>
              <a:ea typeface="ＭＳ Ｐゴシック" panose="020B0600070205080204" pitchFamily="34" charset="-128"/>
            </a:endParaRPr>
          </a:p>
          <a:p>
            <a:r>
              <a:rPr lang="de-DE" altLang="de-DE" dirty="0">
                <a:ea typeface="ＭＳ Ｐゴシック" panose="020B0600070205080204" pitchFamily="34" charset="-128"/>
              </a:rPr>
              <a:t>Die Betonungszuweisung ist meistens regelmäßig. Ein finaler Fuß bestimmt die Position der Hauptbetonung.</a:t>
            </a:r>
          </a:p>
          <a:p>
            <a:endParaRPr lang="de-DE" altLang="de-DE" i="1" dirty="0">
              <a:latin typeface="Times New Roman" panose="02020603050405020304" pitchFamily="18" charset="0"/>
              <a:ea typeface="ＭＳ Ｐゴシック" panose="020B0600070205080204" pitchFamily="34" charset="-128"/>
            </a:endParaRPr>
          </a:p>
          <a:p>
            <a:pPr>
              <a:lnSpc>
                <a:spcPct val="50000"/>
              </a:lnSpc>
            </a:pPr>
            <a:endParaRPr lang="en-GB" altLang="de-DE" dirty="0">
              <a:solidFill>
                <a:srgbClr val="000000"/>
              </a:solidFill>
              <a:ea typeface="ＭＳ Ｐゴシック" panose="020B0600070205080204" pitchFamily="34" charset="-128"/>
            </a:endParaRPr>
          </a:p>
        </p:txBody>
      </p:sp>
      <p:pic>
        <p:nvPicPr>
          <p:cNvPr id="2" name="Recorded Sound" descr="Recorded Sound">
            <a:hlinkClick r:id="" action="ppaction://media"/>
            <a:extLst>
              <a:ext uri="{FF2B5EF4-FFF2-40B4-BE49-F238E27FC236}">
                <a16:creationId xmlns:a16="http://schemas.microsoft.com/office/drawing/2014/main" id="{F221F0E6-1C83-BA4D-A4F2-A67E5C2D82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8895" y="317405"/>
            <a:ext cx="812800" cy="812800"/>
          </a:xfrm>
          <a:prstGeom prst="rect">
            <a:avLst/>
          </a:prstGeom>
        </p:spPr>
      </p:pic>
    </p:spTree>
    <p:extLst>
      <p:ext uri="{BB962C8B-B14F-4D97-AF65-F5344CB8AC3E}">
        <p14:creationId xmlns:p14="http://schemas.microsoft.com/office/powerpoint/2010/main" val="39266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3375</TotalTime>
  <Words>1839</Words>
  <Application>Microsoft Macintosh PowerPoint</Application>
  <PresentationFormat>Widescreen</PresentationFormat>
  <Paragraphs>232</Paragraphs>
  <Slides>29</Slides>
  <Notes>26</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Palatino</vt:lpstr>
      <vt:lpstr>Symbol</vt:lpstr>
      <vt:lpstr>Times</vt:lpstr>
      <vt:lpstr>Times New Roman</vt:lpstr>
      <vt:lpstr>Office Theme</vt:lpstr>
      <vt:lpstr>Phänomene der Phonologie</vt:lpstr>
      <vt:lpstr> </vt:lpstr>
      <vt:lpstr>Suprasegmentale/prosodische Phonologie</vt:lpstr>
      <vt:lpstr>Suprasegmentale/prosodische Phonologie</vt:lpstr>
      <vt:lpstr>Lexikalische Betonung/metrischer Fuß</vt:lpstr>
      <vt:lpstr>Lexikalische Betonung</vt:lpstr>
      <vt:lpstr>PowerPoint Presentation</vt:lpstr>
      <vt:lpstr>Lexikalische Betonung</vt:lpstr>
      <vt:lpstr>Metrischer Fuß</vt:lpstr>
      <vt:lpstr>Metrischer Fuß</vt:lpstr>
      <vt:lpstr>Metrischer Fuß</vt:lpstr>
      <vt:lpstr>Metrischer Fuß: komplexe Wörter</vt:lpstr>
      <vt:lpstr>Metrischer Fuß: komplexe Wörter</vt:lpstr>
      <vt:lpstr>Metrischer Fuß: komplexe Wörter</vt:lpstr>
      <vt:lpstr>Metrischer Fuß: komplexe Wörter</vt:lpstr>
      <vt:lpstr>Metrischer Fuß: komplexe Wörter</vt:lpstr>
      <vt:lpstr>Metrischer Fuß: komplexe Wörter</vt:lpstr>
      <vt:lpstr>Metrischer Fuß: komplexe Wörter</vt:lpstr>
      <vt:lpstr>Metrischer Fuß: komplexe Wörter</vt:lpstr>
      <vt:lpstr>Metrischer Fuß: komplexe Wörter</vt:lpstr>
      <vt:lpstr>Fußbasierte Morphologie </vt:lpstr>
      <vt:lpstr>Prosodisches Wort</vt:lpstr>
      <vt:lpstr>Prosodische Phrase (φ)</vt:lpstr>
      <vt:lpstr>Prosodische Phrase (φ)</vt:lpstr>
      <vt:lpstr>Prosodische Phrase (φ)</vt:lpstr>
      <vt:lpstr>Intonationsphrase</vt:lpstr>
      <vt:lpstr>Intonationsphrase</vt:lpstr>
      <vt:lpstr>Intonationsphrase</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Phänomene der Phonologie</dc:title>
  <dc:creator>Microsoft Office User</dc:creator>
  <cp:lastModifiedBy>Caroline Fery</cp:lastModifiedBy>
  <cp:revision>68</cp:revision>
  <dcterms:created xsi:type="dcterms:W3CDTF">2020-04-10T15:51:35Z</dcterms:created>
  <dcterms:modified xsi:type="dcterms:W3CDTF">2020-06-29T09:55:11Z</dcterms:modified>
</cp:coreProperties>
</file>