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256" r:id="rId2"/>
    <p:sldId id="297" r:id="rId3"/>
    <p:sldId id="298" r:id="rId4"/>
    <p:sldId id="260" r:id="rId5"/>
    <p:sldId id="262" r:id="rId6"/>
    <p:sldId id="417" r:id="rId7"/>
    <p:sldId id="360" r:id="rId8"/>
    <p:sldId id="369" r:id="rId9"/>
    <p:sldId id="370" r:id="rId10"/>
    <p:sldId id="264" r:id="rId11"/>
    <p:sldId id="361" r:id="rId12"/>
    <p:sldId id="265" r:id="rId13"/>
    <p:sldId id="267" r:id="rId14"/>
    <p:sldId id="372" r:id="rId15"/>
    <p:sldId id="363" r:id="rId16"/>
    <p:sldId id="364" r:id="rId17"/>
    <p:sldId id="268" r:id="rId18"/>
    <p:sldId id="270" r:id="rId19"/>
    <p:sldId id="271" r:id="rId20"/>
    <p:sldId id="278" r:id="rId21"/>
    <p:sldId id="279" r:id="rId22"/>
    <p:sldId id="339" r:id="rId23"/>
    <p:sldId id="340" r:id="rId24"/>
    <p:sldId id="341" r:id="rId25"/>
    <p:sldId id="365" r:id="rId26"/>
    <p:sldId id="342" r:id="rId27"/>
    <p:sldId id="343" r:id="rId28"/>
    <p:sldId id="347" r:id="rId29"/>
    <p:sldId id="350" r:id="rId30"/>
    <p:sldId id="351" r:id="rId31"/>
    <p:sldId id="352" r:id="rId32"/>
    <p:sldId id="300" r:id="rId33"/>
    <p:sldId id="329" r:id="rId34"/>
    <p:sldId id="301" r:id="rId35"/>
    <p:sldId id="306" r:id="rId36"/>
    <p:sldId id="315" r:id="rId37"/>
    <p:sldId id="371" r:id="rId38"/>
    <p:sldId id="325" r:id="rId39"/>
    <p:sldId id="326" r:id="rId40"/>
    <p:sldId id="327" r:id="rId41"/>
    <p:sldId id="296" r:id="rId42"/>
    <p:sldId id="309" r:id="rId43"/>
    <p:sldId id="415" r:id="rId44"/>
    <p:sldId id="416" r:id="rId45"/>
    <p:sldId id="349" r:id="rId46"/>
    <p:sldId id="409" r:id="rId47"/>
    <p:sldId id="410" r:id="rId48"/>
    <p:sldId id="399" r:id="rId49"/>
    <p:sldId id="353" r:id="rId50"/>
    <p:sldId id="411" r:id="rId51"/>
    <p:sldId id="357" r:id="rId52"/>
    <p:sldId id="359" r:id="rId53"/>
    <p:sldId id="356" r:id="rId54"/>
    <p:sldId id="312" r:id="rId55"/>
    <p:sldId id="412" r:id="rId56"/>
    <p:sldId id="413" r:id="rId57"/>
    <p:sldId id="281" r:id="rId58"/>
    <p:sldId id="318" r:id="rId59"/>
    <p:sldId id="314" r:id="rId60"/>
    <p:sldId id="284" r:id="rId61"/>
    <p:sldId id="317" r:id="rId62"/>
    <p:sldId id="414" r:id="rId63"/>
    <p:sldId id="390" r:id="rId64"/>
    <p:sldId id="388" r:id="rId65"/>
    <p:sldId id="389" r:id="rId66"/>
    <p:sldId id="286" r:id="rId67"/>
    <p:sldId id="394" r:id="rId68"/>
    <p:sldId id="391" r:id="rId69"/>
    <p:sldId id="395" r:id="rId70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59F1"/>
    <a:srgbClr val="2B1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96"/>
    <p:restoredTop sz="94663"/>
  </p:normalViewPr>
  <p:slideViewPr>
    <p:cSldViewPr snapToGrid="0" snapToObjects="1">
      <p:cViewPr varScale="1">
        <p:scale>
          <a:sx n="79" d="100"/>
          <a:sy n="79" d="100"/>
        </p:scale>
        <p:origin x="224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EBA80-F467-3C42-8EDC-73470A43AC68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C6DD2-521F-9D4D-89FF-6DE18947A0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345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5497D18D-B013-6440-9FD5-23BF223798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479B8A2-95CF-2C4E-81B0-58A94491E264}" type="slidenum">
              <a:rPr lang="de-DE" altLang="en-US" sz="1200"/>
              <a:pPr/>
              <a:t>2</a:t>
            </a:fld>
            <a:endParaRPr lang="de-DE" altLang="en-US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9D563F7C-A06D-C24E-8938-813661BC5E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EEFE3191-DEC6-D04C-8883-D593E88AEF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2411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6A74C6BB-187A-0F4C-BD36-643D484936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9C9848F-F5DD-7745-8613-285CC59C59E0}" type="slidenum">
              <a:rPr lang="de-DE" altLang="en-US" sz="1200"/>
              <a:pPr/>
              <a:t>11</a:t>
            </a:fld>
            <a:endParaRPr lang="de-DE" altLang="en-US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28DF9467-8181-B84E-8C1C-803CBBC631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0F61CC2D-F49D-094F-AC42-AADBEA4715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294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E04D91EA-0D71-BE40-9941-D779D1C4AB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1A4FD20-332F-D246-8906-ADC04826E674}" type="slidenum">
              <a:rPr lang="de-DE" altLang="en-US" sz="1200"/>
              <a:pPr/>
              <a:t>12</a:t>
            </a:fld>
            <a:endParaRPr lang="de-DE" altLang="en-US" sz="1200"/>
          </a:p>
        </p:txBody>
      </p:sp>
      <p:sp>
        <p:nvSpPr>
          <p:cNvPr id="32770" name="Rectangle 1026">
            <a:extLst>
              <a:ext uri="{FF2B5EF4-FFF2-40B4-BE49-F238E27FC236}">
                <a16:creationId xmlns:a16="http://schemas.microsoft.com/office/drawing/2014/main" id="{C36C04E0-728E-C24D-9294-1115A58CFE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1027">
            <a:extLst>
              <a:ext uri="{FF2B5EF4-FFF2-40B4-BE49-F238E27FC236}">
                <a16:creationId xmlns:a16="http://schemas.microsoft.com/office/drawing/2014/main" id="{D73B572D-2B72-E446-8C48-DDC014902A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9001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FFA41ABE-88C6-0B47-A2BB-8B9ED9DAB6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81CF6CC-AB70-1A40-9611-BE6C06B64167}" type="slidenum">
              <a:rPr lang="de-DE" altLang="en-US" sz="1200"/>
              <a:pPr/>
              <a:t>13</a:t>
            </a:fld>
            <a:endParaRPr lang="de-DE" altLang="en-US" sz="1200"/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D7ED47C1-6F39-8C45-862B-E06B611CA8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D228453F-4901-A345-A5C0-D51A554F71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9560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FFA41ABE-88C6-0B47-A2BB-8B9ED9DAB6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81CF6CC-AB70-1A40-9611-BE6C06B64167}" type="slidenum">
              <a:rPr lang="de-DE" altLang="en-US" sz="1200"/>
              <a:pPr/>
              <a:t>14</a:t>
            </a:fld>
            <a:endParaRPr lang="de-DE" altLang="en-US" sz="1200"/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D7ED47C1-6F39-8C45-862B-E06B611CA8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D228453F-4901-A345-A5C0-D51A554F71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6826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97C920C8-0C60-F544-A5D7-90AD658411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E7C4CB4-7618-E24B-BBD9-CAF0AC5ABDAA}" type="slidenum">
              <a:rPr lang="de-DE" altLang="en-US" sz="1200"/>
              <a:pPr/>
              <a:t>15</a:t>
            </a:fld>
            <a:endParaRPr lang="de-DE" altLang="en-US" sz="1200"/>
          </a:p>
        </p:txBody>
      </p:sp>
      <p:sp>
        <p:nvSpPr>
          <p:cNvPr id="36866" name="Rectangle 1026">
            <a:extLst>
              <a:ext uri="{FF2B5EF4-FFF2-40B4-BE49-F238E27FC236}">
                <a16:creationId xmlns:a16="http://schemas.microsoft.com/office/drawing/2014/main" id="{CA9B554A-F035-204A-A2F1-910B14571D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1027">
            <a:extLst>
              <a:ext uri="{FF2B5EF4-FFF2-40B4-BE49-F238E27FC236}">
                <a16:creationId xmlns:a16="http://schemas.microsoft.com/office/drawing/2014/main" id="{A0E579F5-9CDB-0740-8E11-B04E6B4557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9671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F5CFF6D2-A9D1-DF40-A338-23ADB1ED0B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8B220E1-4BBB-2945-BE13-E1DD270141E5}" type="slidenum">
              <a:rPr lang="de-DE" altLang="en-US" sz="1200"/>
              <a:pPr/>
              <a:t>16</a:t>
            </a:fld>
            <a:endParaRPr lang="de-DE" altLang="en-US" sz="1200"/>
          </a:p>
        </p:txBody>
      </p:sp>
      <p:sp>
        <p:nvSpPr>
          <p:cNvPr id="38914" name="Rectangle 1026">
            <a:extLst>
              <a:ext uri="{FF2B5EF4-FFF2-40B4-BE49-F238E27FC236}">
                <a16:creationId xmlns:a16="http://schemas.microsoft.com/office/drawing/2014/main" id="{E3398B10-41A5-024F-8224-179B846725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1027">
            <a:extLst>
              <a:ext uri="{FF2B5EF4-FFF2-40B4-BE49-F238E27FC236}">
                <a16:creationId xmlns:a16="http://schemas.microsoft.com/office/drawing/2014/main" id="{4351F941-3C1F-6C48-9992-77E311EE59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3109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927FE1D0-2D22-194F-AC95-B32E9BA9DF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FBB7BAD-1E90-3243-B3C9-00B6DE959E2A}" type="slidenum">
              <a:rPr lang="de-DE" altLang="en-US" sz="1200"/>
              <a:pPr/>
              <a:t>17</a:t>
            </a:fld>
            <a:endParaRPr lang="de-DE" altLang="en-US" sz="1200"/>
          </a:p>
        </p:txBody>
      </p:sp>
      <p:sp>
        <p:nvSpPr>
          <p:cNvPr id="40962" name="Rectangle 1026">
            <a:extLst>
              <a:ext uri="{FF2B5EF4-FFF2-40B4-BE49-F238E27FC236}">
                <a16:creationId xmlns:a16="http://schemas.microsoft.com/office/drawing/2014/main" id="{D53365C6-BBA7-6D4E-BEC3-3C96417E67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1027">
            <a:extLst>
              <a:ext uri="{FF2B5EF4-FFF2-40B4-BE49-F238E27FC236}">
                <a16:creationId xmlns:a16="http://schemas.microsoft.com/office/drawing/2014/main" id="{89706B59-9E86-9747-8B28-BFF834CA3C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84449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FDB6079-8782-0E4C-80C7-3E77C4FC70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04415E0-A09B-5D4B-95D3-A8CC53653036}" type="slidenum">
              <a:rPr lang="de-DE" altLang="en-US" sz="1200"/>
              <a:pPr/>
              <a:t>18</a:t>
            </a:fld>
            <a:endParaRPr lang="de-DE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7382382C-FD83-F94B-9B1B-4600BE5D97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01A8DAF0-B4B7-7342-AAF5-B4D8B79233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81396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E1D1054E-D2C0-3043-B869-155785B8D9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149FCFF-A44B-BB43-9F70-6C9499D77D4C}" type="slidenum">
              <a:rPr lang="de-DE" altLang="en-US" sz="1200"/>
              <a:pPr/>
              <a:t>19</a:t>
            </a:fld>
            <a:endParaRPr lang="de-DE" altLang="en-US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69F705B1-1445-2144-8D2B-D76210B115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E5A74F0-9977-5F44-82B4-10476A367B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6692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8A069F66-7CB3-C64D-9CBC-0505B5F62F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3FC3E0E-50AB-F44A-984D-1ED0EB8C3B89}" type="slidenum">
              <a:rPr lang="de-DE" altLang="en-US" sz="1200"/>
              <a:pPr/>
              <a:t>20</a:t>
            </a:fld>
            <a:endParaRPr lang="de-DE" altLang="en-US" sz="1200"/>
          </a:p>
        </p:txBody>
      </p:sp>
      <p:sp>
        <p:nvSpPr>
          <p:cNvPr id="51202" name="Rectangle 1026">
            <a:extLst>
              <a:ext uri="{FF2B5EF4-FFF2-40B4-BE49-F238E27FC236}">
                <a16:creationId xmlns:a16="http://schemas.microsoft.com/office/drawing/2014/main" id="{CE1B23A1-E31E-E54E-94BB-88FE9B92A4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1027">
            <a:extLst>
              <a:ext uri="{FF2B5EF4-FFF2-40B4-BE49-F238E27FC236}">
                <a16:creationId xmlns:a16="http://schemas.microsoft.com/office/drawing/2014/main" id="{E4B3931F-5D3C-EA4D-A640-5818FFD6A2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2426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7D936085-C9D3-B341-B0CC-CAA2A1AE75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F05F48C-4D0E-4446-B735-D7E3E7DAE3D3}" type="slidenum">
              <a:rPr lang="de-DE" altLang="en-US" sz="1200"/>
              <a:pPr/>
              <a:t>3</a:t>
            </a:fld>
            <a:endParaRPr lang="de-DE" altLang="en-US" sz="12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D032B8C0-FE5B-974C-AAC5-244D87F306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D149A8B-ACF4-0947-B2F5-AB4FD1CB6A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3252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ED07BAD4-0017-BE4E-8680-DF9A628515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5F3FAEB-39C6-2D47-92A0-838FCCBAE4F5}" type="slidenum">
              <a:rPr lang="de-DE" altLang="en-US" sz="1200"/>
              <a:pPr/>
              <a:t>21</a:t>
            </a:fld>
            <a:endParaRPr lang="de-DE" altLang="en-US" sz="1200"/>
          </a:p>
        </p:txBody>
      </p:sp>
      <p:sp>
        <p:nvSpPr>
          <p:cNvPr id="53250" name="Rectangle 1026">
            <a:extLst>
              <a:ext uri="{FF2B5EF4-FFF2-40B4-BE49-F238E27FC236}">
                <a16:creationId xmlns:a16="http://schemas.microsoft.com/office/drawing/2014/main" id="{E18F5937-C89E-1745-8384-21C5315E21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1027">
            <a:extLst>
              <a:ext uri="{FF2B5EF4-FFF2-40B4-BE49-F238E27FC236}">
                <a16:creationId xmlns:a16="http://schemas.microsoft.com/office/drawing/2014/main" id="{3826A1E0-BE76-8441-9BF3-AF19037AAE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42868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F2DB180C-5B75-E640-A770-1B835475F4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348C93B-3552-BA4B-8F79-A4FDC95FBD29}" type="slidenum">
              <a:rPr lang="de-DE" altLang="en-US" sz="1200"/>
              <a:pPr/>
              <a:t>22</a:t>
            </a:fld>
            <a:endParaRPr lang="de-DE" altLang="en-US" sz="1200"/>
          </a:p>
        </p:txBody>
      </p:sp>
      <p:sp>
        <p:nvSpPr>
          <p:cNvPr id="55298" name="Rectangle 1026">
            <a:extLst>
              <a:ext uri="{FF2B5EF4-FFF2-40B4-BE49-F238E27FC236}">
                <a16:creationId xmlns:a16="http://schemas.microsoft.com/office/drawing/2014/main" id="{782AA71D-5B71-1B41-9F0D-9459AD7A8D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1027">
            <a:extLst>
              <a:ext uri="{FF2B5EF4-FFF2-40B4-BE49-F238E27FC236}">
                <a16:creationId xmlns:a16="http://schemas.microsoft.com/office/drawing/2014/main" id="{EF816FE2-DF3C-A442-89C7-AC5CD66DE2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38212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1C95E189-276A-D04E-9CC9-DE3AC3DB50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2B0E611-BC46-5242-B5F1-6D319ABB9D7F}" type="slidenum">
              <a:rPr lang="de-DE" altLang="en-US" sz="1200"/>
              <a:pPr/>
              <a:t>23</a:t>
            </a:fld>
            <a:endParaRPr lang="de-DE" altLang="en-US" sz="1200"/>
          </a:p>
        </p:txBody>
      </p:sp>
      <p:sp>
        <p:nvSpPr>
          <p:cNvPr id="57346" name="Rectangle 1026">
            <a:extLst>
              <a:ext uri="{FF2B5EF4-FFF2-40B4-BE49-F238E27FC236}">
                <a16:creationId xmlns:a16="http://schemas.microsoft.com/office/drawing/2014/main" id="{DB0C3AD6-62AC-214A-B654-798DBBF25F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1027">
            <a:extLst>
              <a:ext uri="{FF2B5EF4-FFF2-40B4-BE49-F238E27FC236}">
                <a16:creationId xmlns:a16="http://schemas.microsoft.com/office/drawing/2014/main" id="{77CF34D4-0AAB-054A-894C-3B4104C9B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05654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C4C9A7F2-675E-B54C-B404-BFCD06265C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0DC4259-729F-1440-A3CD-7578E08CDFDE}" type="slidenum">
              <a:rPr lang="de-DE" altLang="en-US" sz="1200"/>
              <a:pPr/>
              <a:t>24</a:t>
            </a:fld>
            <a:endParaRPr lang="de-DE" altLang="en-US" sz="1200"/>
          </a:p>
        </p:txBody>
      </p:sp>
      <p:sp>
        <p:nvSpPr>
          <p:cNvPr id="59394" name="Rectangle 1026">
            <a:extLst>
              <a:ext uri="{FF2B5EF4-FFF2-40B4-BE49-F238E27FC236}">
                <a16:creationId xmlns:a16="http://schemas.microsoft.com/office/drawing/2014/main" id="{96A92922-96E7-9644-B9A3-838C790A97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1027">
            <a:extLst>
              <a:ext uri="{FF2B5EF4-FFF2-40B4-BE49-F238E27FC236}">
                <a16:creationId xmlns:a16="http://schemas.microsoft.com/office/drawing/2014/main" id="{7195CBCE-1881-3141-960F-04F6D732C4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26387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2E8A1EA5-E4F9-9C4C-8F91-B64A1CCF3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C2537C0-A131-CC45-89CB-21F33063ABC7}" type="slidenum">
              <a:rPr lang="de-DE" altLang="en-US" sz="1200"/>
              <a:pPr/>
              <a:t>25</a:t>
            </a:fld>
            <a:endParaRPr lang="de-DE" altLang="en-US" sz="1200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7E3A63AC-C494-AB4D-A08E-0DFB368DCA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8D2E2AD2-45A6-0E4B-BE9F-A445F3617C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01765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628F462F-507F-F143-A08B-B9B4D3D3A7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6E13F1C-F7A6-C44D-ACB7-C6931774DA85}" type="slidenum">
              <a:rPr lang="de-DE" altLang="en-US" sz="1200"/>
              <a:pPr/>
              <a:t>26</a:t>
            </a:fld>
            <a:endParaRPr lang="de-DE" altLang="en-US" sz="120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8521A00F-6F23-7145-9B59-88DBE3965B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54DF20E1-6FC4-2B41-8A79-8DCBDC50C1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45459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07C1CDDB-CDA2-2A46-9570-4275E41712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D79A094-8951-FA40-9BEA-23B746738F93}" type="slidenum">
              <a:rPr lang="de-DE" altLang="en-US" sz="1200"/>
              <a:pPr/>
              <a:t>27</a:t>
            </a:fld>
            <a:endParaRPr lang="de-DE" altLang="en-US" sz="1200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300F6427-6E4D-724D-A9B1-1C76E3521C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02695800-C628-8542-83E5-F31FAEA1BE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16951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0506F6B5-D276-9C47-941A-EE6DF27AF1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9D1AA93-328E-5D43-B056-E55551695AB9}" type="slidenum">
              <a:rPr lang="de-DE" altLang="en-US" sz="1200"/>
              <a:pPr/>
              <a:t>28</a:t>
            </a:fld>
            <a:endParaRPr lang="de-DE" altLang="en-US" sz="1200"/>
          </a:p>
        </p:txBody>
      </p:sp>
      <p:sp>
        <p:nvSpPr>
          <p:cNvPr id="75778" name="Rectangle 1026">
            <a:extLst>
              <a:ext uri="{FF2B5EF4-FFF2-40B4-BE49-F238E27FC236}">
                <a16:creationId xmlns:a16="http://schemas.microsoft.com/office/drawing/2014/main" id="{C8FF76E0-EDA7-9E46-85F6-5E7333D8FC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1027">
            <a:extLst>
              <a:ext uri="{FF2B5EF4-FFF2-40B4-BE49-F238E27FC236}">
                <a16:creationId xmlns:a16="http://schemas.microsoft.com/office/drawing/2014/main" id="{7009AE1D-48D7-694D-95DC-BB0452F3D0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14781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607CB538-4C2E-C241-B686-48401220DC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59AAD7B-CBAD-1243-938E-55C91561D335}" type="slidenum">
              <a:rPr lang="de-DE" altLang="en-US" sz="1200"/>
              <a:pPr/>
              <a:t>29</a:t>
            </a:fld>
            <a:endParaRPr lang="de-DE" altLang="en-US" sz="1200"/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AB6B6866-9FB8-184F-98B8-FE87CAFFA7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46278D2F-6FED-A34E-A194-94A69C012F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71772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76445B4B-F842-AE4A-87DB-EE358FDE64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A010602-7FC6-6249-AFDB-F31239BC07A2}" type="slidenum">
              <a:rPr lang="de-DE" altLang="en-US" sz="1200"/>
              <a:pPr/>
              <a:t>30</a:t>
            </a:fld>
            <a:endParaRPr lang="de-DE" altLang="en-US" sz="1200"/>
          </a:p>
        </p:txBody>
      </p:sp>
      <p:sp>
        <p:nvSpPr>
          <p:cNvPr id="83970" name="Rectangle 1026">
            <a:extLst>
              <a:ext uri="{FF2B5EF4-FFF2-40B4-BE49-F238E27FC236}">
                <a16:creationId xmlns:a16="http://schemas.microsoft.com/office/drawing/2014/main" id="{4470CD11-F8BA-214B-9A9F-F7912C6CD3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1027">
            <a:extLst>
              <a:ext uri="{FF2B5EF4-FFF2-40B4-BE49-F238E27FC236}">
                <a16:creationId xmlns:a16="http://schemas.microsoft.com/office/drawing/2014/main" id="{E4445407-92F8-5745-B50F-3C4E52D551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530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A4B78320-A738-B648-B68C-408EEACE2F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1082EBD-6A7F-224B-BC0E-F425C16465EC}" type="slidenum">
              <a:rPr lang="de-DE" altLang="en-US" sz="1200"/>
              <a:pPr/>
              <a:t>4</a:t>
            </a:fld>
            <a:endParaRPr lang="de-DE" altLang="en-US" sz="120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D218D56F-9E89-8345-8A63-4FD87D2994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89A4C0A7-915A-9F4A-A10C-B3E4DEFE01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2022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C290A237-34E5-2E43-A68B-64DCFC8F39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A4DEDF0-0048-C045-9B58-E77CDA9CFDBD}" type="slidenum">
              <a:rPr lang="de-DE" altLang="en-US" sz="1200"/>
              <a:pPr/>
              <a:t>31</a:t>
            </a:fld>
            <a:endParaRPr lang="de-DE" altLang="en-US" sz="1200"/>
          </a:p>
        </p:txBody>
      </p:sp>
      <p:sp>
        <p:nvSpPr>
          <p:cNvPr id="86018" name="Rectangle 1026">
            <a:extLst>
              <a:ext uri="{FF2B5EF4-FFF2-40B4-BE49-F238E27FC236}">
                <a16:creationId xmlns:a16="http://schemas.microsoft.com/office/drawing/2014/main" id="{635FCEC4-C0C8-504F-AE21-D21C6997A3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1027">
            <a:extLst>
              <a:ext uri="{FF2B5EF4-FFF2-40B4-BE49-F238E27FC236}">
                <a16:creationId xmlns:a16="http://schemas.microsoft.com/office/drawing/2014/main" id="{6DBA711B-699C-364D-B52B-C261D73BBA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56520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C0B79690-13BC-A241-B8B5-0C193A4DA6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93572F1-317C-564A-BA8F-FEFB9E64B1E9}" type="slidenum">
              <a:rPr lang="de-DE" altLang="en-US" sz="1200"/>
              <a:pPr/>
              <a:t>32</a:t>
            </a:fld>
            <a:endParaRPr lang="de-DE" altLang="en-US" sz="1200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9568EE28-780D-6D40-90C0-B90DA19D02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0786FFFB-8A0F-2C48-8DD7-E67678BFF3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12225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>
            <a:extLst>
              <a:ext uri="{FF2B5EF4-FFF2-40B4-BE49-F238E27FC236}">
                <a16:creationId xmlns:a16="http://schemas.microsoft.com/office/drawing/2014/main" id="{D1E4C412-DAD2-4E45-A905-8E336B0D32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23E238D-3582-3743-B920-1A76250E9635}" type="slidenum">
              <a:rPr lang="de-DE" altLang="en-US" sz="1200"/>
              <a:pPr/>
              <a:t>33</a:t>
            </a:fld>
            <a:endParaRPr lang="de-DE" altLang="en-US" sz="1200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06CFEE4E-A233-FD4F-A9FF-362292B8AD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677EEA0A-2BB1-AB46-842E-C6598ABD69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10880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AB704EE8-EE4F-4E43-A3EE-96D89033DA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053C6B1-29E5-9742-9C91-00387744A92F}" type="slidenum">
              <a:rPr lang="de-DE" altLang="en-US" sz="1200"/>
              <a:pPr/>
              <a:t>34</a:t>
            </a:fld>
            <a:endParaRPr lang="de-DE" altLang="en-US" sz="1200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78C70203-A787-A146-AA2F-82846CD6B6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BBB2A117-5242-4441-BD22-58DF06862E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58784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>
            <a:extLst>
              <a:ext uri="{FF2B5EF4-FFF2-40B4-BE49-F238E27FC236}">
                <a16:creationId xmlns:a16="http://schemas.microsoft.com/office/drawing/2014/main" id="{723615FE-46F5-8147-9826-2529346B9E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2A0D887-AFB2-F244-AB1B-AE573BFC272D}" type="slidenum">
              <a:rPr lang="de-DE" altLang="en-US" sz="1200"/>
              <a:pPr/>
              <a:t>35</a:t>
            </a:fld>
            <a:endParaRPr lang="de-DE" altLang="en-US" sz="1200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90FF58C7-4550-4D4E-9148-E05DD3EFFD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B35EA530-CF73-CF49-B02B-1E9673F757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59432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>
            <a:extLst>
              <a:ext uri="{FF2B5EF4-FFF2-40B4-BE49-F238E27FC236}">
                <a16:creationId xmlns:a16="http://schemas.microsoft.com/office/drawing/2014/main" id="{C6847263-C5C6-014E-8729-E0D42CA85B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2770943-CF49-934E-99E7-AF2F77E8F24A}" type="slidenum">
              <a:rPr lang="de-DE" altLang="en-US" sz="1200"/>
              <a:pPr/>
              <a:t>36</a:t>
            </a:fld>
            <a:endParaRPr lang="de-DE" altLang="en-US" sz="1200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336C33FB-4459-CC47-B25A-873F873155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211B63EB-E484-AA40-8C72-217002D20E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80147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>
            <a:extLst>
              <a:ext uri="{FF2B5EF4-FFF2-40B4-BE49-F238E27FC236}">
                <a16:creationId xmlns:a16="http://schemas.microsoft.com/office/drawing/2014/main" id="{125BB534-EF99-AF4D-AC00-E80797CCDB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A50A8EB-EECF-3549-A8BE-E41E04883511}" type="slidenum">
              <a:rPr lang="de-DE" altLang="en-US" sz="1200"/>
              <a:pPr/>
              <a:t>37</a:t>
            </a:fld>
            <a:endParaRPr lang="de-DE" altLang="en-US" sz="1200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B8144EE6-D6BC-FE44-AD4D-3C27BBE8C3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0770EDC9-C25C-5040-90A1-C050D03516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53288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>
            <a:extLst>
              <a:ext uri="{FF2B5EF4-FFF2-40B4-BE49-F238E27FC236}">
                <a16:creationId xmlns:a16="http://schemas.microsoft.com/office/drawing/2014/main" id="{8E98D0DA-5126-DF41-8FF2-50A1E178E4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0B10535-565C-8A45-99E7-C732D45C6914}" type="slidenum">
              <a:rPr lang="de-DE" altLang="en-US" sz="1200"/>
              <a:pPr/>
              <a:t>38</a:t>
            </a:fld>
            <a:endParaRPr lang="de-DE" altLang="en-US" sz="1200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6F0E8EB8-7A93-E046-9F4C-D4AE31ED7D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3E1AFDF6-186F-5E49-8672-2C5E50102E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58912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id="{A27C7727-27FA-FE41-A70F-5146876FA0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F924458-B087-5947-A5C9-22DDC4AA54F9}" type="slidenum">
              <a:rPr lang="de-DE" altLang="en-US" sz="1200"/>
              <a:pPr/>
              <a:t>39</a:t>
            </a:fld>
            <a:endParaRPr lang="de-DE" altLang="en-US" sz="1200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8F0284FA-3470-4C4E-B242-E11B653A8F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D81FBF52-9EFC-DC49-A599-2B94574D67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64151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1C231AC3-7BCE-DD48-A7ED-56BE7F04E1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387D1EB-4E21-D348-93BC-85D5E9CA9F96}" type="slidenum">
              <a:rPr lang="de-DE" altLang="en-US" sz="1200"/>
              <a:pPr/>
              <a:t>40</a:t>
            </a:fld>
            <a:endParaRPr lang="de-DE" altLang="en-US" sz="1200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EA161A9E-781D-5242-B1C6-988C9A26A6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4A3B9F09-2C5B-BE42-8BB4-E42DA06953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1326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C8A453C7-81CD-FF42-86CC-3D245F96AB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E7A7E9C-5D52-5045-97DF-1AD8CCD4084B}" type="slidenum">
              <a:rPr lang="de-DE" altLang="en-US" sz="1200"/>
              <a:pPr/>
              <a:t>5</a:t>
            </a:fld>
            <a:endParaRPr lang="de-DE" altLang="en-US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47E4293A-1F6B-EE40-9D74-5FD535DAB3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95EE415-744B-6443-B8E7-71A9E42D95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57181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EE441F6-A9A1-0140-9DC8-AF189D2152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6492FD2-64F4-1248-81B9-6E5960271DB8}" type="slidenum">
              <a:rPr lang="de-DE" altLang="en-US" sz="1200"/>
              <a:pPr/>
              <a:t>42</a:t>
            </a:fld>
            <a:endParaRPr lang="de-DE" altLang="en-US" sz="1200"/>
          </a:p>
        </p:txBody>
      </p:sp>
      <p:sp>
        <p:nvSpPr>
          <p:cNvPr id="20482" name="Rectangle 1026">
            <a:extLst>
              <a:ext uri="{FF2B5EF4-FFF2-40B4-BE49-F238E27FC236}">
                <a16:creationId xmlns:a16="http://schemas.microsoft.com/office/drawing/2014/main" id="{8877B5CE-AA8D-FD41-BF8D-1453124D73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3" name="Rectangle 1027">
            <a:extLst>
              <a:ext uri="{FF2B5EF4-FFF2-40B4-BE49-F238E27FC236}">
                <a16:creationId xmlns:a16="http://schemas.microsoft.com/office/drawing/2014/main" id="{5E9EE2D9-86C9-F340-80EE-CE14862CFB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79413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EE441F6-A9A1-0140-9DC8-AF189D2152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6492FD2-64F4-1248-81B9-6E5960271DB8}" type="slidenum">
              <a:rPr lang="de-DE" altLang="en-US" sz="1200"/>
              <a:pPr/>
              <a:t>43</a:t>
            </a:fld>
            <a:endParaRPr lang="de-DE" altLang="en-US" sz="1200"/>
          </a:p>
        </p:txBody>
      </p:sp>
      <p:sp>
        <p:nvSpPr>
          <p:cNvPr id="20482" name="Rectangle 1026">
            <a:extLst>
              <a:ext uri="{FF2B5EF4-FFF2-40B4-BE49-F238E27FC236}">
                <a16:creationId xmlns:a16="http://schemas.microsoft.com/office/drawing/2014/main" id="{8877B5CE-AA8D-FD41-BF8D-1453124D73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3" name="Rectangle 1027">
            <a:extLst>
              <a:ext uri="{FF2B5EF4-FFF2-40B4-BE49-F238E27FC236}">
                <a16:creationId xmlns:a16="http://schemas.microsoft.com/office/drawing/2014/main" id="{5E9EE2D9-86C9-F340-80EE-CE14862CFB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54165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EE441F6-A9A1-0140-9DC8-AF189D2152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6492FD2-64F4-1248-81B9-6E5960271DB8}" type="slidenum">
              <a:rPr lang="de-DE" altLang="en-US" sz="1200"/>
              <a:pPr/>
              <a:t>44</a:t>
            </a:fld>
            <a:endParaRPr lang="de-DE" altLang="en-US" sz="1200"/>
          </a:p>
        </p:txBody>
      </p:sp>
      <p:sp>
        <p:nvSpPr>
          <p:cNvPr id="20482" name="Rectangle 1026">
            <a:extLst>
              <a:ext uri="{FF2B5EF4-FFF2-40B4-BE49-F238E27FC236}">
                <a16:creationId xmlns:a16="http://schemas.microsoft.com/office/drawing/2014/main" id="{8877B5CE-AA8D-FD41-BF8D-1453124D73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3" name="Rectangle 1027">
            <a:extLst>
              <a:ext uri="{FF2B5EF4-FFF2-40B4-BE49-F238E27FC236}">
                <a16:creationId xmlns:a16="http://schemas.microsoft.com/office/drawing/2014/main" id="{5E9EE2D9-86C9-F340-80EE-CE14862CFB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37809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B1D789C6-D968-7B4B-8E6C-3111A471F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2D7E362-251A-BF41-AFCA-3C33FCB897A9}" type="slidenum">
              <a:rPr lang="de-DE" altLang="en-US" sz="1200"/>
              <a:pPr/>
              <a:t>45</a:t>
            </a:fld>
            <a:endParaRPr lang="de-DE" altLang="en-US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28EF919E-3228-9C40-A82E-58E9C4A2F7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1365B8EF-1F71-D845-8590-9DACE46F9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62379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968E175F-D289-C84C-9A4D-374E25359B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6D952F3-F625-9947-AF12-25B1F8A1053D}" type="slidenum">
              <a:rPr lang="de-DE" altLang="en-US" sz="1200"/>
              <a:pPr/>
              <a:t>46</a:t>
            </a:fld>
            <a:endParaRPr lang="de-DE" altLang="en-US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67758D33-EF33-8847-AE0D-69364DC4A3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B6CB5EC5-BA1D-D644-8C8A-D946124328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75871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50D11124-4894-1D4E-8613-C50040B0F5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2A46ECE-1DFE-7F48-9635-7EA2D1B28AC5}" type="slidenum">
              <a:rPr lang="de-DE" altLang="en-US" sz="1200"/>
              <a:pPr/>
              <a:t>47</a:t>
            </a:fld>
            <a:endParaRPr lang="de-DE" altLang="en-US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5BC1FA1A-A4EF-C642-8E9E-BCD8A25EB6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A33A8AB8-AD93-C540-9463-EE5D280B8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93903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49160C8C-1FF2-1743-84CB-E3D1AF0598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AD19861-66B8-1748-939B-2BF53614D3D1}" type="slidenum">
              <a:rPr lang="de-DE" altLang="en-US" sz="1200"/>
              <a:pPr/>
              <a:t>48</a:t>
            </a:fld>
            <a:endParaRPr lang="de-DE" altLang="en-US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FB00F51D-F411-1544-ABDC-BE4D60E992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1B002EE4-B972-394D-9BF3-E4CFFB8BFC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6657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B333F7AB-24E3-DC49-AD68-07980A68B1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DF851CD-5B58-D243-B010-466FEA330850}" type="slidenum">
              <a:rPr lang="de-DE" altLang="en-US" sz="1200"/>
              <a:pPr/>
              <a:t>49</a:t>
            </a:fld>
            <a:endParaRPr lang="de-DE" altLang="en-US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0810B316-B4C5-B847-B562-3C4618CAD4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CCEC9901-B6AD-6F4C-B2C1-86793C574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04370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6CF77EDD-27B6-554D-9CFB-FF4D4EDAA0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0A1E024-D24C-F64C-8650-7E7B25627753}" type="slidenum">
              <a:rPr lang="de-DE" altLang="en-US" sz="1200"/>
              <a:pPr/>
              <a:t>50</a:t>
            </a:fld>
            <a:endParaRPr lang="de-DE" altLang="en-US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C17B7EDC-D0CE-B64F-84BB-F649FE1329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A365B09D-2BFA-F347-A9A1-7808FCE7DB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4872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7540FA7C-C9BF-2D48-848D-09DDD9D325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30EC822-D5CC-A048-B387-B3C518B00E0D}" type="slidenum">
              <a:rPr lang="de-DE" altLang="en-US" sz="1200"/>
              <a:pPr/>
              <a:t>51</a:t>
            </a:fld>
            <a:endParaRPr lang="de-DE" altLang="en-US" sz="120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D75F7E50-EE03-CE48-8291-B723A2DE10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AEA60C3E-85F4-AB4B-849C-BB764BF2C0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5984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C8A453C7-81CD-FF42-86CC-3D245F96AB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E7A7E9C-5D52-5045-97DF-1AD8CCD4084B}" type="slidenum">
              <a:rPr lang="de-DE" altLang="en-US" sz="1200"/>
              <a:pPr/>
              <a:t>6</a:t>
            </a:fld>
            <a:endParaRPr lang="de-DE" altLang="en-US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47E4293A-1F6B-EE40-9D74-5FD535DAB3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95EE415-744B-6443-B8E7-71A9E42D95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5028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2A9D1CEE-07D5-2C49-9DE2-B89576BFBD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66364DE-BBD7-D343-9E58-A9A6C2AD065E}" type="slidenum">
              <a:rPr lang="de-DE" altLang="en-US" sz="1200"/>
              <a:pPr/>
              <a:t>52</a:t>
            </a:fld>
            <a:endParaRPr lang="de-DE" altLang="en-US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2776FE59-DF8E-7E41-B6CE-5EDDBD36BA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BBF9F86-1D2B-3745-BEDC-377AF590A8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39049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2B5DD26F-AB38-8B48-A6C6-0EFEEBA73E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7621B45-F8B1-6440-9881-6004F97F14ED}" type="slidenum">
              <a:rPr lang="de-DE" altLang="en-US" sz="1200"/>
              <a:pPr/>
              <a:t>53</a:t>
            </a:fld>
            <a:endParaRPr lang="de-DE" altLang="en-US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C7F0B603-AAF6-E244-BC95-D996B0A733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8A9F006F-CCB8-2942-9D25-3606B0CFAF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19378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314BD746-3362-0D47-B60A-CB23A7C4DA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95C36BF-3F3B-F543-9D4C-F3952762D699}" type="slidenum">
              <a:rPr lang="de-DE" altLang="en-US" sz="1200"/>
              <a:pPr/>
              <a:t>54</a:t>
            </a:fld>
            <a:endParaRPr lang="de-DE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5BAE43F5-79F4-1146-B5BE-108F258D10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C1FF373A-4719-8848-BAC7-649F75B4EA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315083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26E11FC3-AB38-E64E-9D88-958E6B9E80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271951E-1213-4A47-8489-EF8C60047351}" type="slidenum">
              <a:rPr lang="de-DE" altLang="en-US" sz="1200"/>
              <a:pPr/>
              <a:t>55</a:t>
            </a:fld>
            <a:endParaRPr lang="de-DE" altLang="en-US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A5DF4F0C-6C82-1C4E-A2F3-6E3B4A9DF4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42499111-EF14-5C48-A396-5142BF8740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53270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CF010BA2-2BF2-1549-BA4A-DC839704DF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D00D217-69D6-1F4F-B6CE-AC43EC7F07CF}" type="slidenum">
              <a:rPr lang="de-DE" altLang="en-US" sz="1200"/>
              <a:pPr/>
              <a:t>56</a:t>
            </a:fld>
            <a:endParaRPr lang="de-DE" altLang="en-US" sz="120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436D2BA9-BDE4-914D-B8F2-3E92554FF7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05304583-E0D3-EB4B-8D80-EDD006E922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3319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C77C9DA4-D3FA-474D-8B7E-0BA95E1216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D41AF19-8621-4D4A-B6F1-75EEB6E3FAD8}" type="slidenum">
              <a:rPr lang="de-DE" altLang="en-US" sz="1200"/>
              <a:pPr/>
              <a:t>57</a:t>
            </a:fld>
            <a:endParaRPr lang="de-DE" altLang="en-US" sz="120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99DAC49A-39AB-7248-BB6A-D344E0EB1A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7743A42B-345B-E145-BC1B-DF7EE2163D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96398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09A38DD2-6FFC-B041-AA42-DF8BBA8230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0B93FDC-E128-F24B-964B-437297EBD318}" type="slidenum">
              <a:rPr lang="de-DE" altLang="en-US" sz="1200"/>
              <a:pPr/>
              <a:t>58</a:t>
            </a:fld>
            <a:endParaRPr lang="de-DE" altLang="en-US" sz="1200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2222C4FC-7C7D-474B-983B-D2B899FF4A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23872E12-6C1A-A448-9076-B8F9789D9F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26184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3C0EBEB7-334A-E146-9BE8-AD8059C6BA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4F79F7C-70BC-1B4E-97E9-76EB32F27143}" type="slidenum">
              <a:rPr lang="de-DE" altLang="en-US" sz="1200"/>
              <a:pPr/>
              <a:t>59</a:t>
            </a:fld>
            <a:endParaRPr lang="de-DE" altLang="en-US" sz="120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227A872A-5F30-6E46-881A-8EC75B02D0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1B784CF9-99B3-FA4F-A9C7-ABFDD9A6FF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43773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A33EBC67-C71C-B143-92BB-27FB0C0498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5F889FC-CE54-8A4E-A83E-32D1792F5366}" type="slidenum">
              <a:rPr lang="de-DE" altLang="en-US" sz="1200"/>
              <a:pPr/>
              <a:t>60</a:t>
            </a:fld>
            <a:endParaRPr lang="de-DE" altLang="en-US" sz="1200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75ABEA4A-42C1-6F49-98D5-A4E8857ABC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C1723A72-D802-C94F-8D36-FFE4BED57E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2207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11F62475-125B-1E4A-BBA6-D3700D261E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AD877A2-85C1-9549-83E1-C4A0F76471B8}" type="slidenum">
              <a:rPr lang="de-DE" altLang="en-US" sz="1200"/>
              <a:pPr/>
              <a:t>61</a:t>
            </a:fld>
            <a:endParaRPr lang="de-DE" altLang="en-US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45A57D1E-8BDA-2548-98E6-3CDE9761BB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94FCBFD2-0A5B-4147-B2D5-957AA91DF5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5663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7955C562-9AB8-C24A-96A1-6D20BE1ACB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996243A-0E77-1C42-A8C5-E2A64C6900D7}" type="slidenum">
              <a:rPr lang="de-DE" altLang="en-US" sz="1200"/>
              <a:pPr/>
              <a:t>7</a:t>
            </a:fld>
            <a:endParaRPr lang="de-DE" altLang="en-US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DF71B106-BE56-F546-A1B0-344E71F056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AAB345E4-6EA2-6842-A618-14ADA20471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501767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AF47944E-BD03-4E47-A5AB-66B01B416A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25BA7C7-AC62-AE46-9810-DED2AF20E4EE}" type="slidenum">
              <a:rPr lang="de-DE" altLang="en-US" sz="1200"/>
              <a:pPr/>
              <a:t>62</a:t>
            </a:fld>
            <a:endParaRPr lang="de-DE" altLang="en-US" sz="1200"/>
          </a:p>
        </p:txBody>
      </p:sp>
      <p:sp>
        <p:nvSpPr>
          <p:cNvPr id="61442" name="Rectangle 1026">
            <a:extLst>
              <a:ext uri="{FF2B5EF4-FFF2-40B4-BE49-F238E27FC236}">
                <a16:creationId xmlns:a16="http://schemas.microsoft.com/office/drawing/2014/main" id="{6AFEA4CF-151C-8B41-8FF9-EE82FEE275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1027">
            <a:extLst>
              <a:ext uri="{FF2B5EF4-FFF2-40B4-BE49-F238E27FC236}">
                <a16:creationId xmlns:a16="http://schemas.microsoft.com/office/drawing/2014/main" id="{7296F960-234F-9C49-8036-369BE5A7EF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666999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B508075E-4BCF-B640-B358-C3831C0C39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DA6CC56-0367-4F4B-9C3B-EDF9125E334C}" type="slidenum">
              <a:rPr lang="de-DE" altLang="en-US" sz="1200"/>
              <a:pPr/>
              <a:t>63</a:t>
            </a:fld>
            <a:endParaRPr lang="de-DE" altLang="en-US" sz="1200"/>
          </a:p>
        </p:txBody>
      </p:sp>
      <p:sp>
        <p:nvSpPr>
          <p:cNvPr id="63490" name="Rectangle 1026">
            <a:extLst>
              <a:ext uri="{FF2B5EF4-FFF2-40B4-BE49-F238E27FC236}">
                <a16:creationId xmlns:a16="http://schemas.microsoft.com/office/drawing/2014/main" id="{ED9990A1-4775-B644-8C5D-5E0B74199C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1027">
            <a:extLst>
              <a:ext uri="{FF2B5EF4-FFF2-40B4-BE49-F238E27FC236}">
                <a16:creationId xmlns:a16="http://schemas.microsoft.com/office/drawing/2014/main" id="{D7F1B6D8-65D3-1A4E-9B92-77FEC2FA8E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073907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DB962304-5C3B-9C40-B8AD-3F055D769F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463AF15-F8F7-A74C-A1D4-5CA2CDF5C4DA}" type="slidenum">
              <a:rPr lang="de-DE" altLang="en-US" sz="1200"/>
              <a:pPr/>
              <a:t>64</a:t>
            </a:fld>
            <a:endParaRPr lang="de-DE" altLang="en-US" sz="120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FD53C60E-AA69-234D-BE55-BC52DFDA65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4152CC22-2FEA-654B-B4A9-E8A06A22E3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197853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15729869-5724-0E43-AF98-B9B638F707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D44D47C-553F-8A4F-8461-56B4CD0C34EC}" type="slidenum">
              <a:rPr lang="de-DE" altLang="en-US" sz="1200"/>
              <a:pPr/>
              <a:t>65</a:t>
            </a:fld>
            <a:endParaRPr lang="de-DE" altLang="en-US" sz="1200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42A5DE96-84FA-1742-836C-81A5D6B2B4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AC1D9449-E44C-C74D-8A6D-0AD87891AA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546724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A87177D5-77C6-EB41-8959-FE2C52CBAE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9FEBFB7-20CD-544C-A425-D4DD641385C2}" type="slidenum">
              <a:rPr lang="de-DE" altLang="en-US" sz="1200"/>
              <a:pPr/>
              <a:t>66</a:t>
            </a:fld>
            <a:endParaRPr lang="de-DE" altLang="en-US" sz="1200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36DF2978-C158-D447-B37C-7656002A59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05CCEBE1-5CF9-5A45-9E26-259594A50C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987611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6A62D772-3017-B047-86E3-D2A2F9EF49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3C9F228-FEEF-3344-90F3-81ED327D1357}" type="slidenum">
              <a:rPr lang="de-DE" altLang="en-US" sz="1200"/>
              <a:pPr/>
              <a:t>67</a:t>
            </a:fld>
            <a:endParaRPr lang="de-DE" altLang="en-US" sz="1200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F33411EF-D8F2-7D4F-BC64-4117747945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05D1EB37-35DE-3148-987E-38CC856939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011091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D64EB26E-8071-B143-8296-A17F5F8F1C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51A9E82-D006-8E48-80C3-ED1F4763417A}" type="slidenum">
              <a:rPr lang="de-DE" altLang="en-US" sz="1200"/>
              <a:pPr/>
              <a:t>68</a:t>
            </a:fld>
            <a:endParaRPr lang="de-DE" altLang="en-US" sz="1200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78086320-EF51-2D4B-9898-BB2AB6C925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F7B6AFC5-32B5-044C-8035-EE6AB1603A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918133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0751D184-EF8B-9B46-B247-92EB66E04D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497E270-6CE9-4D43-9876-787C9C11DCE2}" type="slidenum">
              <a:rPr lang="de-DE" altLang="en-US" sz="1200"/>
              <a:pPr/>
              <a:t>69</a:t>
            </a:fld>
            <a:endParaRPr lang="de-DE" altLang="en-US" sz="1200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25FCE0A7-F4A9-9F4C-8322-51E2DBE8B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E9D61EF4-8371-0D40-82C1-D1F8B1E4F9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2265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7955C562-9AB8-C24A-96A1-6D20BE1ACB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996243A-0E77-1C42-A8C5-E2A64C6900D7}" type="slidenum">
              <a:rPr lang="de-DE" altLang="en-US" sz="1200"/>
              <a:pPr/>
              <a:t>8</a:t>
            </a:fld>
            <a:endParaRPr lang="de-DE" altLang="en-US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DF71B106-BE56-F546-A1B0-344E71F056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AAB345E4-6EA2-6842-A618-14ADA20471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475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7955C562-9AB8-C24A-96A1-6D20BE1ACB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996243A-0E77-1C42-A8C5-E2A64C6900D7}" type="slidenum">
              <a:rPr lang="de-DE" altLang="en-US" sz="1200"/>
              <a:pPr/>
              <a:t>9</a:t>
            </a:fld>
            <a:endParaRPr lang="de-DE" altLang="en-US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DF71B106-BE56-F546-A1B0-344E71F056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AAB345E4-6EA2-6842-A618-14ADA20471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0446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122903BE-B6F9-E943-A423-7851192807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3F717DA-11B7-F240-9740-EC73D61D85D7}" type="slidenum">
              <a:rPr lang="de-DE" altLang="en-US" sz="1200"/>
              <a:pPr/>
              <a:t>10</a:t>
            </a:fld>
            <a:endParaRPr lang="de-DE" altLang="en-US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29613368-6EAD-A84E-BD8B-F9701CB791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B846712D-0A8E-4F40-8B66-888B6C8EA7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2680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E599-4364-824E-9433-B1D81353F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1E8290-4BF6-A84B-85F1-EB4907D1B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58ADD-90ED-3E4E-9BF5-8CF9562BA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02.06.20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F634-FCEC-4B4E-B5C0-0D5D5492B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5A095-D015-524B-99E5-19EBC9B69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08359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B25B-A7F6-5642-87A4-9435EF217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97D0AE-9C0A-9747-B7C9-32CC16A92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5C0D1-5259-1B46-B9F2-96FAD3AA2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02.06.20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6F6AD-FF4A-F846-8907-BE5E7CD83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B51F3-9670-594D-942C-E1E89A2F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7550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797E9D-7EF2-9C42-8F95-A73622B27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6EBFF5-EFFE-8D4B-96B0-D8D59C9DA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811C3-1223-0540-AF57-7E37C8F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02.06.20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06C9B-1777-864E-9383-FF792ED33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BF719-99DC-C141-99E7-453B5EFA6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23725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0E10B-85DE-A44A-ABCB-056149801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827F1-3CB0-BC47-9131-31708108E0F3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4288E-075F-4B46-A1E2-42AE2675C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02.06.20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EC5F5-868A-8D44-A3B2-D7D3C1C77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98A16-076E-9B45-8B36-675E22995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73971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1A2D1-70F9-ED4D-87B6-CB5C6659C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F11AB1-20EB-D64D-A55E-61587F4D9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D36B1-CE49-0241-9205-C6E955803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02.06.20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EDA28-43F6-DA4A-9309-FC841421A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7D237-A0CD-6349-99E4-4090D9028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15761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59C37-4C6A-0E40-94E6-C270576A6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1DE3D-8477-1244-A110-C749FC7946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49AA9-EA16-9044-A938-B56344B6A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6C7C3-9EF4-BD41-9C98-A0DC6F1E6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02.06.20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204A4-CC55-8F47-8419-DEC753837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D5FCF-326A-D54D-8A85-BDE834DE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8751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7737C-95F9-F34A-8E3F-01E43E9C8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846E9-2A5E-1C4C-885E-F8E915E62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C7D24-E663-6D43-8373-18A481C3F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B58901-5C84-D742-B8A1-2AE56F3C8E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00B774-CC53-C14F-9C5B-533F598C4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94A7E9-AFA0-194D-B05B-28194BA3A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02.06.20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249211-13E9-E44C-BD82-C13A08E74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E0A987-47E9-F046-A633-9D216896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80466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07F57-1A35-FB4E-BE65-6B9D4D074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70C1EC-B78A-874B-9FB0-7776E292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02.06.20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D3A51-A8FD-9242-BA5A-F6EE18CD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14B36-8066-F246-991C-6F4A7EAB9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81697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6FD9A7-C99F-B043-9844-F2730557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02.06.20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0CEA1E-030E-5B4E-A3E2-F54F34881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82CFD-99BB-5742-A562-A14613E1A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70669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AF94C-B5B6-CA48-9D2B-C3B30F0BB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CF4A6-0C40-E044-85AC-BFE272CAF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A3381C-BEEC-A944-9CC9-F9E6DE318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801494-BF52-B84D-A5FD-3FD44399A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02.06.20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C70D1D-D252-E948-8C2B-3047AA687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72542-D68E-6A43-93F0-B3C80B895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83115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AAE69-D576-814E-A8C6-2C3149959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ED6D0D-7F3A-974B-A47D-5A8B37F680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2EAA33-4782-104A-A7F4-5F1B91F52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D3F60-BEC1-974E-AC47-416DCC6F4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02.06.20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C69FE-7F33-D54E-93C4-355777326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EAD3A-D6D6-2748-A9B4-E6D82F967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1839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2DB0F9-EEAB-D844-916A-C280CDD6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0D838-15A7-3049-B0C7-EEF883F89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B9F3C-8626-344D-B7AF-E80BE6405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91454-37DE-1543-BB5B-0CA2B9A8571E}" type="datetimeFigureOut">
              <a:rPr lang="en-DE" smtClean="0"/>
              <a:t>02.06.20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19A2B-4C26-A948-B38C-7F87858351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27CDD-6369-614D-8C74-DAC0CD0CC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5959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F6830-D760-6141-BA49-D972F57985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DE" dirty="0"/>
              <a:t>Phänomene der Phonologie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F73F3F-27D3-D943-9B3B-CF5E529A8E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altLang="en-US" dirty="0" err="1">
                <a:ea typeface="ＭＳ Ｐゴシック" panose="020B0600070205080204" pitchFamily="34" charset="-128"/>
              </a:rPr>
              <a:t>Sommersemester</a:t>
            </a:r>
            <a:endParaRPr lang="en-GB" altLang="en-US" dirty="0">
              <a:ea typeface="ＭＳ Ｐゴシック" panose="020B0600070205080204" pitchFamily="34" charset="-128"/>
            </a:endParaRPr>
          </a:p>
          <a:p>
            <a:r>
              <a:rPr lang="en-GB" altLang="en-US" dirty="0">
                <a:ea typeface="ＭＳ Ｐゴシック" panose="020B0600070205080204" pitchFamily="34" charset="-128"/>
              </a:rPr>
              <a:t>2020</a:t>
            </a:r>
          </a:p>
          <a:p>
            <a:r>
              <a:rPr lang="en-GB" altLang="en-US" dirty="0">
                <a:ea typeface="ＭＳ Ｐゴシック" panose="020B0600070205080204" pitchFamily="34" charset="-128"/>
              </a:rPr>
              <a:t>Frankfurt</a:t>
            </a:r>
          </a:p>
          <a:p>
            <a:r>
              <a:rPr lang="de-DE" dirty="0"/>
              <a:t>Prof. Caroline </a:t>
            </a:r>
            <a:r>
              <a:rPr lang="de-DE" dirty="0" err="1"/>
              <a:t>Féry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29203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Date Placeholder 3">
            <a:extLst>
              <a:ext uri="{FF2B5EF4-FFF2-40B4-BE49-F238E27FC236}">
                <a16:creationId xmlns:a16="http://schemas.microsoft.com/office/drawing/2014/main" id="{7FEBFCE3-F086-734B-A8A0-036BBE70BD9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9CBC7F1-4FAC-3644-8E64-4238C78BFF20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27650" name="Slide Number Placeholder 5">
            <a:extLst>
              <a:ext uri="{FF2B5EF4-FFF2-40B4-BE49-F238E27FC236}">
                <a16:creationId xmlns:a16="http://schemas.microsoft.com/office/drawing/2014/main" id="{35750DA0-6F8C-444A-A849-DD0946902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4EF6CCA-0528-634F-ACFD-F461C155EC1D}" type="slidenum">
              <a:rPr lang="de-DE" altLang="en-US" sz="1400"/>
              <a:pPr>
                <a:spcBef>
                  <a:spcPct val="0"/>
                </a:spcBef>
              </a:pPr>
              <a:t>10</a:t>
            </a:fld>
            <a:endParaRPr lang="de-DE" altLang="en-US" sz="14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3E4F5467-6C83-1D48-9A8D-55A66D5B2A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5343" y="609600"/>
            <a:ext cx="9407857" cy="914400"/>
          </a:xfrm>
        </p:spPr>
        <p:txBody>
          <a:bodyPr/>
          <a:lstStyle/>
          <a:p>
            <a:r>
              <a:rPr lang="en-GB" altLang="en-US" dirty="0">
                <a:solidFill>
                  <a:schemeClr val="tx1"/>
                </a:solidFill>
              </a:rPr>
              <a:t>1. </a:t>
            </a:r>
            <a:r>
              <a:rPr lang="en-GB" altLang="en-US" dirty="0" err="1">
                <a:solidFill>
                  <a:schemeClr val="tx1"/>
                </a:solidFill>
              </a:rPr>
              <a:t>Oberklassenmerkmale</a:t>
            </a:r>
            <a:endParaRPr lang="en-GB" altLang="en-US" dirty="0"/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A47D697C-94A2-144E-B76D-E723F314D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905000"/>
            <a:ext cx="9525000" cy="4114800"/>
          </a:xfrm>
        </p:spPr>
        <p:txBody>
          <a:bodyPr/>
          <a:lstStyle/>
          <a:p>
            <a:pPr>
              <a:lnSpc>
                <a:spcPct val="128000"/>
              </a:lnSpc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vokalisch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 (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oder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[</a:t>
            </a:r>
            <a:r>
              <a:rPr lang="en-US" altLang="en-US" dirty="0" err="1">
                <a:solidFill>
                  <a:srgbClr val="FF9933"/>
                </a:solidFill>
                <a:latin typeface="Times New Roman" panose="02020603050405020304" pitchFamily="18" charset="0"/>
              </a:rPr>
              <a:t>syllabisch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]):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Vokalische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Laute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sind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Silbengipfel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. Sie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sind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sonorer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und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prominenter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als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ihre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Nachbarlaute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und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haben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eine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scharf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umrissene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Formantenstruktur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CB9C051-6EEA-7E46-967C-2259965B3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6649" y="431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9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Date Placeholder 3">
            <a:extLst>
              <a:ext uri="{FF2B5EF4-FFF2-40B4-BE49-F238E27FC236}">
                <a16:creationId xmlns:a16="http://schemas.microsoft.com/office/drawing/2014/main" id="{847DEA14-2F83-854E-B768-311CC535DBF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B9FF234-71AD-C243-8084-51596A2A45EA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29698" name="Slide Number Placeholder 5">
            <a:extLst>
              <a:ext uri="{FF2B5EF4-FFF2-40B4-BE49-F238E27FC236}">
                <a16:creationId xmlns:a16="http://schemas.microsoft.com/office/drawing/2014/main" id="{F616B728-AAD8-D445-9CFC-0C98DC16C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CB86B9D-9839-B140-AACB-6C705424A76C}" type="slidenum">
              <a:rPr lang="de-DE" altLang="en-US" sz="1400"/>
              <a:pPr>
                <a:spcBef>
                  <a:spcPct val="0"/>
                </a:spcBef>
              </a:pPr>
              <a:t>11</a:t>
            </a:fld>
            <a:endParaRPr lang="de-DE" altLang="en-US" sz="14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7C059017-56E0-D942-B5BD-B4DB816AA3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1696" y="609600"/>
            <a:ext cx="9421504" cy="914400"/>
          </a:xfrm>
        </p:spPr>
        <p:txBody>
          <a:bodyPr/>
          <a:lstStyle/>
          <a:p>
            <a:r>
              <a:rPr lang="en-GB" altLang="en-US" dirty="0" err="1">
                <a:solidFill>
                  <a:schemeClr val="tx1"/>
                </a:solidFill>
              </a:rPr>
              <a:t>Oberklassenmerkmale</a:t>
            </a:r>
            <a:endParaRPr lang="en-GB" altLang="en-US" dirty="0"/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DC09C25E-4681-E144-BF79-F9EDA1D79C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1696" y="1905000"/>
            <a:ext cx="9421504" cy="4114800"/>
          </a:xfrm>
        </p:spPr>
        <p:txBody>
          <a:bodyPr/>
          <a:lstStyle/>
          <a:p>
            <a:pPr>
              <a:lnSpc>
                <a:spcPct val="128000"/>
              </a:lnSpc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konsonantisch</a:t>
            </a:r>
            <a:r>
              <a:rPr lang="en-US" altLang="en-US" dirty="0">
                <a:latin typeface="Times New Roman" panose="02020603050405020304" pitchFamily="18" charset="0"/>
              </a:rPr>
              <a:t>]: </a:t>
            </a:r>
            <a:r>
              <a:rPr lang="en-US" altLang="en-US" dirty="0" err="1">
                <a:latin typeface="Times New Roman" panose="02020603050405020304" pitchFamily="18" charset="0"/>
              </a:rPr>
              <a:t>Konsonantische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Laute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werden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mit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einer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Verengung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oder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einem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Verschluss</a:t>
            </a:r>
            <a:r>
              <a:rPr lang="en-US" altLang="en-US" dirty="0">
                <a:latin typeface="Times New Roman" panose="02020603050405020304" pitchFamily="18" charset="0"/>
              </a:rPr>
              <a:t> des </a:t>
            </a:r>
            <a:r>
              <a:rPr lang="en-US" altLang="en-US" dirty="0" err="1">
                <a:latin typeface="Times New Roman" panose="02020603050405020304" pitchFamily="18" charset="0"/>
              </a:rPr>
              <a:t>Ansatzrohrs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artikuliert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922692F-02E2-C949-83A2-004741C71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7184" y="660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Date Placeholder 3">
            <a:extLst>
              <a:ext uri="{FF2B5EF4-FFF2-40B4-BE49-F238E27FC236}">
                <a16:creationId xmlns:a16="http://schemas.microsoft.com/office/drawing/2014/main" id="{B66CD4CF-7CA3-414B-8E0D-FC3AA7AA0ED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DB780C2-8A24-0C46-9ABF-4CED476BA1C2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31746" name="Slide Number Placeholder 5">
            <a:extLst>
              <a:ext uri="{FF2B5EF4-FFF2-40B4-BE49-F238E27FC236}">
                <a16:creationId xmlns:a16="http://schemas.microsoft.com/office/drawing/2014/main" id="{A4E64B9F-7F59-9443-9B85-6A96B4FF2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A83584B-5EB0-1E4B-A548-DAC91FA051EE}" type="slidenum">
              <a:rPr lang="de-DE" altLang="en-US" sz="1400"/>
              <a:pPr>
                <a:spcBef>
                  <a:spcPct val="0"/>
                </a:spcBef>
              </a:pPr>
              <a:t>12</a:t>
            </a:fld>
            <a:endParaRPr lang="de-DE" altLang="en-US" sz="14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8917CF04-A972-044D-BDF4-D2B334E361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9525000" cy="914400"/>
          </a:xfrm>
        </p:spPr>
        <p:txBody>
          <a:bodyPr/>
          <a:lstStyle/>
          <a:p>
            <a:r>
              <a:rPr lang="en-GB" altLang="en-US" dirty="0" err="1">
                <a:solidFill>
                  <a:schemeClr val="tx1"/>
                </a:solidFill>
              </a:rPr>
              <a:t>Oberklassenmerkmale</a:t>
            </a:r>
            <a:endParaRPr lang="en-GB" altLang="en-US" dirty="0"/>
          </a:p>
        </p:txBody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3A2E9CB5-BF1E-6B45-A32A-A53342695B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905000"/>
            <a:ext cx="9525000" cy="4114800"/>
          </a:xfrm>
        </p:spPr>
        <p:txBody>
          <a:bodyPr/>
          <a:lstStyle/>
          <a:p>
            <a:pPr>
              <a:lnSpc>
                <a:spcPct val="128000"/>
              </a:lnSpc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Die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beiden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Merkmale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dirty="0"/>
              <a:t>[</a:t>
            </a:r>
            <a:r>
              <a:rPr lang="en-GB" altLang="en-US" dirty="0" err="1"/>
              <a:t>vokalisch</a:t>
            </a:r>
            <a:r>
              <a:rPr lang="en-GB" altLang="en-US" dirty="0"/>
              <a:t>], [</a:t>
            </a:r>
            <a:r>
              <a:rPr lang="en-GB" altLang="en-US" dirty="0" err="1"/>
              <a:t>konsonantisch</a:t>
            </a:r>
            <a:r>
              <a:rPr lang="en-GB" altLang="en-US" dirty="0"/>
              <a:t>]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erzielen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eine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wichtige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Unterleitung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der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Segmente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in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drei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natürlichen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) Klassen.</a:t>
            </a:r>
          </a:p>
          <a:p>
            <a:pPr algn="just">
              <a:lnSpc>
                <a:spcPct val="128000"/>
              </a:lnSpc>
            </a:pP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altLang="en-US" dirty="0" err="1">
                <a:latin typeface="Times New Roman" panose="02020603050405020304" pitchFamily="18" charset="0"/>
              </a:rPr>
              <a:t>Konsonanten</a:t>
            </a:r>
            <a:r>
              <a:rPr lang="en-US" altLang="en-US" dirty="0">
                <a:latin typeface="Times New Roman" panose="02020603050405020304" pitchFamily="18" charset="0"/>
              </a:rPr>
              <a:t>:	[-</a:t>
            </a:r>
            <a:r>
              <a:rPr lang="en-US" altLang="en-US" dirty="0" err="1">
                <a:latin typeface="Times New Roman" panose="02020603050405020304" pitchFamily="18" charset="0"/>
              </a:rPr>
              <a:t>vok</a:t>
            </a:r>
            <a:r>
              <a:rPr lang="en-US" altLang="en-US" dirty="0">
                <a:latin typeface="Times New Roman" panose="02020603050405020304" pitchFamily="18" charset="0"/>
              </a:rPr>
              <a:t>, +</a:t>
            </a:r>
            <a:r>
              <a:rPr lang="en-US" altLang="en-US" dirty="0" err="1">
                <a:latin typeface="Times New Roman" panose="02020603050405020304" pitchFamily="18" charset="0"/>
              </a:rPr>
              <a:t>kons</a:t>
            </a:r>
            <a:r>
              <a:rPr lang="en-US" altLang="en-US" dirty="0">
                <a:latin typeface="Times New Roman" panose="02020603050405020304" pitchFamily="18" charset="0"/>
              </a:rPr>
              <a:t>]</a:t>
            </a:r>
          </a:p>
          <a:p>
            <a:pPr algn="just"/>
            <a:r>
              <a:rPr lang="en-US" altLang="en-US" dirty="0" err="1">
                <a:latin typeface="Times New Roman" panose="02020603050405020304" pitchFamily="18" charset="0"/>
              </a:rPr>
              <a:t>Vokale</a:t>
            </a:r>
            <a:r>
              <a:rPr lang="en-US" altLang="en-US" dirty="0">
                <a:latin typeface="Times New Roman" panose="02020603050405020304" pitchFamily="18" charset="0"/>
              </a:rPr>
              <a:t>:		[+</a:t>
            </a:r>
            <a:r>
              <a:rPr lang="en-US" altLang="en-US" dirty="0" err="1">
                <a:latin typeface="Times New Roman" panose="02020603050405020304" pitchFamily="18" charset="0"/>
              </a:rPr>
              <a:t>vok</a:t>
            </a:r>
            <a:r>
              <a:rPr lang="en-US" altLang="en-US" dirty="0">
                <a:latin typeface="Times New Roman" panose="02020603050405020304" pitchFamily="18" charset="0"/>
              </a:rPr>
              <a:t>, -</a:t>
            </a:r>
            <a:r>
              <a:rPr lang="en-US" altLang="en-US" dirty="0" err="1">
                <a:latin typeface="Times New Roman" panose="02020603050405020304" pitchFamily="18" charset="0"/>
              </a:rPr>
              <a:t>kons</a:t>
            </a:r>
            <a:r>
              <a:rPr lang="en-US" altLang="en-US" dirty="0">
                <a:latin typeface="Times New Roman" panose="02020603050405020304" pitchFamily="18" charset="0"/>
              </a:rPr>
              <a:t>]</a:t>
            </a:r>
          </a:p>
          <a:p>
            <a:r>
              <a:rPr lang="en-US" altLang="en-US" dirty="0" err="1">
                <a:latin typeface="Times New Roman" panose="02020603050405020304" pitchFamily="18" charset="0"/>
              </a:rPr>
              <a:t>Gleitlaute</a:t>
            </a:r>
            <a:r>
              <a:rPr lang="en-US" altLang="en-US" dirty="0">
                <a:latin typeface="Times New Roman" panose="02020603050405020304" pitchFamily="18" charset="0"/>
              </a:rPr>
              <a:t>:		[+</a:t>
            </a:r>
            <a:r>
              <a:rPr lang="en-US" altLang="en-US" dirty="0" err="1">
                <a:latin typeface="Times New Roman" panose="02020603050405020304" pitchFamily="18" charset="0"/>
              </a:rPr>
              <a:t>vok</a:t>
            </a:r>
            <a:r>
              <a:rPr lang="en-US" altLang="en-US" dirty="0">
                <a:latin typeface="Times New Roman" panose="02020603050405020304" pitchFamily="18" charset="0"/>
              </a:rPr>
              <a:t>, +</a:t>
            </a:r>
            <a:r>
              <a:rPr lang="en-US" altLang="en-US" dirty="0" err="1">
                <a:latin typeface="Times New Roman" panose="02020603050405020304" pitchFamily="18" charset="0"/>
              </a:rPr>
              <a:t>kons</a:t>
            </a:r>
            <a:r>
              <a:rPr lang="en-US" altLang="en-US" dirty="0">
                <a:latin typeface="Times New Roman" panose="02020603050405020304" pitchFamily="18" charset="0"/>
              </a:rPr>
              <a:t>] 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C21D605-5FCE-014C-9762-01724916C5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1033" y="711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1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Date Placeholder 3">
            <a:extLst>
              <a:ext uri="{FF2B5EF4-FFF2-40B4-BE49-F238E27FC236}">
                <a16:creationId xmlns:a16="http://schemas.microsoft.com/office/drawing/2014/main" id="{BD724F9E-1DF2-8F41-863C-37B6E2EF789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3539E61-6F49-F94A-AA99-D5FC6BBBC2A0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33794" name="Slide Number Placeholder 5">
            <a:extLst>
              <a:ext uri="{FF2B5EF4-FFF2-40B4-BE49-F238E27FC236}">
                <a16:creationId xmlns:a16="http://schemas.microsoft.com/office/drawing/2014/main" id="{41EE1F63-4164-244B-B44D-BFB2CF97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6BBE53-8426-1B47-8D87-3790C23E4C99}" type="slidenum">
              <a:rPr lang="de-DE" altLang="en-US" sz="1400"/>
              <a:pPr>
                <a:spcBef>
                  <a:spcPct val="0"/>
                </a:spcBef>
              </a:pPr>
              <a:t>13</a:t>
            </a:fld>
            <a:endParaRPr lang="de-DE" altLang="en-US" sz="14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57100328-F456-B84A-94E0-B92FE8884A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9525000" cy="914400"/>
          </a:xfrm>
        </p:spPr>
        <p:txBody>
          <a:bodyPr/>
          <a:lstStyle/>
          <a:p>
            <a:r>
              <a:rPr lang="en-GB" altLang="en-US" dirty="0" err="1">
                <a:solidFill>
                  <a:schemeClr val="tx1"/>
                </a:solidFill>
              </a:rPr>
              <a:t>Oberklassenmerkmale</a:t>
            </a:r>
            <a:endParaRPr lang="en-GB" altLang="en-US" dirty="0">
              <a:latin typeface="Palatino" pitchFamily="2" charset="77"/>
            </a:endParaRPr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7C600810-BE00-F64D-9C08-8120063B73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905000"/>
            <a:ext cx="9525000" cy="4114800"/>
          </a:xfrm>
        </p:spPr>
        <p:txBody>
          <a:bodyPr/>
          <a:lstStyle/>
          <a:p>
            <a:pPr>
              <a:lnSpc>
                <a:spcPct val="128000"/>
              </a:lnSpc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dirty="0">
                <a:solidFill>
                  <a:srgbClr val="006666"/>
                </a:solidFill>
                <a:latin typeface="Times New Roman" panose="02020603050405020304" pitchFamily="18" charset="0"/>
              </a:rPr>
              <a:t>sonorant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]: Bei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sonoranten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Lauten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bewirkt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die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Stellung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des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Ansatzrohres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einen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annähernd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gleichen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Luftdruck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innerhalb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und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außerhalb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des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Mundes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>
              <a:lnSpc>
                <a:spcPct val="128000"/>
              </a:lnSpc>
            </a:pP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>
              <a:lnSpc>
                <a:spcPct val="128000"/>
              </a:lnSpc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Sonoranten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: [+son]  (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Nasale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Liquide,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Gleitlaute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Vokale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  <a:p>
            <a:pPr algn="just">
              <a:lnSpc>
                <a:spcPct val="128000"/>
              </a:lnSpc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Obstruenten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: [-son]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(Plosive,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Frikative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Affrikate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  <a:p>
            <a:pPr algn="just">
              <a:lnSpc>
                <a:spcPct val="128000"/>
              </a:lnSpc>
            </a:pPr>
            <a:endParaRPr lang="en-US" altLang="en-US" sz="2400" dirty="0">
              <a:latin typeface="Palatino" pitchFamily="2" charset="77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DEC646F-FCA1-5F4E-91FE-94E09EDAF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2154" y="4093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9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Date Placeholder 3">
            <a:extLst>
              <a:ext uri="{FF2B5EF4-FFF2-40B4-BE49-F238E27FC236}">
                <a16:creationId xmlns:a16="http://schemas.microsoft.com/office/drawing/2014/main" id="{BD724F9E-1DF2-8F41-863C-37B6E2EF789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3539E61-6F49-F94A-AA99-D5FC6BBBC2A0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33794" name="Slide Number Placeholder 5">
            <a:extLst>
              <a:ext uri="{FF2B5EF4-FFF2-40B4-BE49-F238E27FC236}">
                <a16:creationId xmlns:a16="http://schemas.microsoft.com/office/drawing/2014/main" id="{41EE1F63-4164-244B-B44D-BFB2CF97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6BBE53-8426-1B47-8D87-3790C23E4C99}" type="slidenum">
              <a:rPr lang="de-DE" altLang="en-US" sz="1400"/>
              <a:pPr>
                <a:spcBef>
                  <a:spcPct val="0"/>
                </a:spcBef>
              </a:pPr>
              <a:t>14</a:t>
            </a:fld>
            <a:endParaRPr lang="de-DE" altLang="en-US" sz="14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57100328-F456-B84A-94E0-B92FE8884A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9525000" cy="914400"/>
          </a:xfrm>
        </p:spPr>
        <p:txBody>
          <a:bodyPr/>
          <a:lstStyle/>
          <a:p>
            <a:r>
              <a:rPr lang="en-GB" altLang="en-US" dirty="0" err="1">
                <a:solidFill>
                  <a:schemeClr val="tx1"/>
                </a:solidFill>
              </a:rPr>
              <a:t>Binär</a:t>
            </a: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dirty="0" err="1">
                <a:solidFill>
                  <a:schemeClr val="tx1"/>
                </a:solidFill>
              </a:rPr>
              <a:t>oder</a:t>
            </a: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dirty="0" err="1">
                <a:solidFill>
                  <a:schemeClr val="tx1"/>
                </a:solidFill>
              </a:rPr>
              <a:t>privativ</a:t>
            </a:r>
            <a:endParaRPr lang="en-GB" altLang="en-US" dirty="0">
              <a:latin typeface="Palatino" pitchFamily="2" charset="77"/>
            </a:endParaRPr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7C600810-BE00-F64D-9C08-8120063B73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905000"/>
            <a:ext cx="9525000" cy="4114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8000"/>
              </a:lnSpc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Die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Oberklassenmerkmale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sind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binär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was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bedeutet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dass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sie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in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ihrem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– und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ihrem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+ Wert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vorkommen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28000"/>
              </a:lnSpc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Artikulatorenmerkmale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wie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auch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viele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Artikulationsartenmerkmale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und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laryngale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Merkmale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sind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privativ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. Sie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sind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da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oder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nicht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letzten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Fall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sind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sie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unspezifiziert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pPr>
              <a:lnSpc>
                <a:spcPct val="130000"/>
              </a:lnSpc>
            </a:pPr>
            <a:r>
              <a:rPr lang="en-GB" altLang="en-US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Privativ</a:t>
            </a:r>
            <a:r>
              <a:rPr lang="en-GB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und [-F] (F = feature) </a:t>
            </a:r>
            <a:r>
              <a:rPr lang="en-GB" altLang="en-US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ist</a:t>
            </a:r>
            <a:r>
              <a:rPr lang="en-GB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en-US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nicht</a:t>
            </a:r>
            <a:r>
              <a:rPr lang="en-GB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en-US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dasselbe</a:t>
            </a:r>
            <a:r>
              <a:rPr lang="en-GB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GB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[-F] </a:t>
            </a:r>
            <a:r>
              <a:rPr lang="en-GB" altLang="en-US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definiert</a:t>
            </a:r>
            <a:r>
              <a:rPr lang="en-GB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en-US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eine</a:t>
            </a:r>
            <a:r>
              <a:rPr lang="en-GB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en-US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natürliche</a:t>
            </a:r>
            <a:r>
              <a:rPr lang="en-GB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en-US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Klasse</a:t>
            </a:r>
            <a:r>
              <a:rPr lang="en-GB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, </a:t>
            </a:r>
            <a:r>
              <a:rPr lang="en-GB" altLang="en-US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aber</a:t>
            </a:r>
            <a:r>
              <a:rPr lang="en-GB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die </a:t>
            </a:r>
            <a:r>
              <a:rPr lang="en-GB" altLang="en-US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Abwesenheit</a:t>
            </a:r>
            <a:r>
              <a:rPr lang="en-GB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en-US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eines</a:t>
            </a:r>
            <a:r>
              <a:rPr lang="en-GB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en-US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Merkmals</a:t>
            </a:r>
            <a:r>
              <a:rPr lang="en-GB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en-US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kann</a:t>
            </a:r>
            <a:r>
              <a:rPr lang="en-GB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das </a:t>
            </a:r>
            <a:r>
              <a:rPr lang="en-GB" altLang="en-US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nicht</a:t>
            </a:r>
            <a:r>
              <a:rPr lang="en-GB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.</a:t>
            </a:r>
          </a:p>
          <a:p>
            <a:pPr>
              <a:lnSpc>
                <a:spcPct val="128000"/>
              </a:lnSpc>
            </a:pP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>
              <a:lnSpc>
                <a:spcPct val="128000"/>
              </a:lnSpc>
            </a:pPr>
            <a:endParaRPr lang="en-US" altLang="en-US" sz="2400" dirty="0">
              <a:latin typeface="Palatino" pitchFamily="2" charset="77"/>
            </a:endParaRP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E7B4C01-B9B7-0042-B5B8-C8AB02BAC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4093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1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Date Placeholder 3">
            <a:extLst>
              <a:ext uri="{FF2B5EF4-FFF2-40B4-BE49-F238E27FC236}">
                <a16:creationId xmlns:a16="http://schemas.microsoft.com/office/drawing/2014/main" id="{4C0CD047-69C2-4C42-A1D6-D21CBC0CFB7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5803809-56C6-DA45-BC97-F32FA4912714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35842" name="Slide Number Placeholder 5">
            <a:extLst>
              <a:ext uri="{FF2B5EF4-FFF2-40B4-BE49-F238E27FC236}">
                <a16:creationId xmlns:a16="http://schemas.microsoft.com/office/drawing/2014/main" id="{C579346D-608C-774B-89E0-948A3A822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B1044D0-7E06-7B42-9643-51C526588CBF}" type="slidenum">
              <a:rPr lang="de-DE" altLang="en-US" sz="1400"/>
              <a:pPr>
                <a:spcBef>
                  <a:spcPct val="0"/>
                </a:spcBef>
              </a:pPr>
              <a:t>15</a:t>
            </a:fld>
            <a:endParaRPr lang="de-DE" altLang="en-US" sz="14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4B477E8D-775F-C545-99C6-3F2F5ED7EA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2388" y="609600"/>
            <a:ext cx="9680812" cy="914400"/>
          </a:xfrm>
        </p:spPr>
        <p:txBody>
          <a:bodyPr>
            <a:noAutofit/>
          </a:bodyPr>
          <a:lstStyle/>
          <a:p>
            <a:r>
              <a:rPr lang="en-GB" alt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Merkmale</a:t>
            </a:r>
            <a:r>
              <a:rPr lang="en-GB" alt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en-GB" alt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Artikulatoren</a:t>
            </a:r>
            <a:r>
              <a:rPr lang="en-US" alt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aktive</a:t>
            </a:r>
            <a:r>
              <a:rPr lang="en-US" alt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und </a:t>
            </a:r>
            <a:r>
              <a:rPr lang="en-US" alt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Artikulationsstellen</a:t>
            </a:r>
            <a:r>
              <a:rPr lang="en-US" alt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(passive)</a:t>
            </a:r>
            <a:endParaRPr lang="en-GB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6493BE91-B192-C446-8457-D1693A4853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2388" y="1600200"/>
            <a:ext cx="9680812" cy="4419600"/>
          </a:xfrm>
        </p:spPr>
        <p:txBody>
          <a:bodyPr/>
          <a:lstStyle/>
          <a:p>
            <a:pPr>
              <a:lnSpc>
                <a:spcPct val="120000"/>
              </a:lnSpc>
            </a:pPr>
            <a:endParaRPr lang="en-US" altLang="en-US" dirty="0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[</a:t>
            </a:r>
            <a:r>
              <a:rPr lang="en-US" altLang="en-US" dirty="0">
                <a:solidFill>
                  <a:srgbClr val="006666"/>
                </a:solidFill>
                <a:latin typeface="Times New Roman" panose="02020603050405020304" pitchFamily="18" charset="0"/>
              </a:rPr>
              <a:t>labial</a:t>
            </a:r>
            <a:r>
              <a:rPr lang="en-US" altLang="en-US" dirty="0">
                <a:latin typeface="Times New Roman" panose="02020603050405020304" pitchFamily="18" charset="0"/>
              </a:rPr>
              <a:t>]:  An der </a:t>
            </a:r>
            <a:r>
              <a:rPr lang="en-US" altLang="en-US" dirty="0" err="1">
                <a:latin typeface="Times New Roman" panose="02020603050405020304" pitchFamily="18" charset="0"/>
              </a:rPr>
              <a:t>Artikulation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sind</a:t>
            </a:r>
            <a:r>
              <a:rPr lang="en-US" altLang="en-US" dirty="0">
                <a:latin typeface="Times New Roman" panose="02020603050405020304" pitchFamily="18" charset="0"/>
              </a:rPr>
              <a:t> die </a:t>
            </a:r>
            <a:r>
              <a:rPr lang="en-US" altLang="en-US" dirty="0" err="1">
                <a:latin typeface="Times New Roman" panose="02020603050405020304" pitchFamily="18" charset="0"/>
              </a:rPr>
              <a:t>Lippen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beteiligt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koronal</a:t>
            </a:r>
            <a:r>
              <a:rPr lang="en-US" altLang="en-US" dirty="0">
                <a:latin typeface="Times New Roman" panose="02020603050405020304" pitchFamily="18" charset="0"/>
              </a:rPr>
              <a:t>]: Das </a:t>
            </a:r>
            <a:r>
              <a:rPr lang="en-US" altLang="en-US" dirty="0" err="1">
                <a:latin typeface="Times New Roman" panose="02020603050405020304" pitchFamily="18" charset="0"/>
              </a:rPr>
              <a:t>Zungenblatt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ist</a:t>
            </a:r>
            <a:r>
              <a:rPr lang="en-US" altLang="en-US" dirty="0">
                <a:latin typeface="Times New Roman" panose="02020603050405020304" pitchFamily="18" charset="0"/>
              </a:rPr>
              <a:t> auf den </a:t>
            </a:r>
            <a:r>
              <a:rPr lang="en-US" altLang="en-US" dirty="0" err="1">
                <a:latin typeface="Times New Roman" panose="02020603050405020304" pitchFamily="18" charset="0"/>
              </a:rPr>
              <a:t>Zahndamm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gerichtet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latin typeface="Times New Roman" panose="02020603050405020304" pitchFamily="18" charset="0"/>
              </a:rPr>
              <a:t>Dentale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</a:rPr>
              <a:t>alveolare</a:t>
            </a:r>
            <a:r>
              <a:rPr lang="en-US" altLang="en-US" dirty="0">
                <a:latin typeface="Times New Roman" panose="02020603050405020304" pitchFamily="18" charset="0"/>
              </a:rPr>
              <a:t> und palato-</a:t>
            </a:r>
            <a:r>
              <a:rPr lang="en-US" altLang="en-US" dirty="0" err="1">
                <a:latin typeface="Times New Roman" panose="02020603050405020304" pitchFamily="18" charset="0"/>
              </a:rPr>
              <a:t>alveolare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Laute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sind</a:t>
            </a:r>
            <a:r>
              <a:rPr lang="en-US" altLang="en-US" dirty="0">
                <a:latin typeface="Times New Roman" panose="02020603050405020304" pitchFamily="18" charset="0"/>
              </a:rPr>
              <a:t> [</a:t>
            </a:r>
            <a:r>
              <a:rPr lang="en-US" altLang="en-US" dirty="0" err="1">
                <a:latin typeface="Times New Roman" panose="02020603050405020304" pitchFamily="18" charset="0"/>
              </a:rPr>
              <a:t>koronal</a:t>
            </a:r>
            <a:r>
              <a:rPr lang="en-US" altLang="en-US" dirty="0">
                <a:latin typeface="Times New Roman" panose="02020603050405020304" pitchFamily="18" charset="0"/>
              </a:rPr>
              <a:t>], </a:t>
            </a:r>
            <a:r>
              <a:rPr lang="en-US" altLang="en-US" dirty="0" err="1">
                <a:latin typeface="Times New Roman" panose="02020603050405020304" pitchFamily="18" charset="0"/>
              </a:rPr>
              <a:t>sowie</a:t>
            </a:r>
            <a:r>
              <a:rPr lang="en-US" altLang="en-US" dirty="0">
                <a:latin typeface="Times New Roman" panose="02020603050405020304" pitchFamily="18" charset="0"/>
              </a:rPr>
              <a:t> [j]. </a:t>
            </a:r>
          </a:p>
          <a:p>
            <a:pPr>
              <a:lnSpc>
                <a:spcPct val="120000"/>
              </a:lnSpc>
            </a:pPr>
            <a:r>
              <a:rPr lang="en-US" altLang="en-US" sz="2400" dirty="0">
                <a:latin typeface="Times New Roman" panose="02020603050405020304" pitchFamily="18" charset="0"/>
              </a:rPr>
              <a:t>[</a:t>
            </a:r>
            <a:r>
              <a:rPr lang="en-US" altLang="en-US" sz="2400" dirty="0">
                <a:solidFill>
                  <a:srgbClr val="006666"/>
                </a:solidFill>
                <a:latin typeface="Times New Roman" panose="02020603050405020304" pitchFamily="18" charset="0"/>
              </a:rPr>
              <a:t>anterior</a:t>
            </a:r>
            <a:r>
              <a:rPr lang="en-US" altLang="en-US" sz="2400" dirty="0">
                <a:latin typeface="Times New Roman" panose="02020603050405020304" pitchFamily="18" charset="0"/>
              </a:rPr>
              <a:t>]: Dieses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Merkmal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ist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nur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für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koronale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Frikative</a:t>
            </a:r>
            <a:r>
              <a:rPr lang="en-US" altLang="en-US" sz="2400" dirty="0">
                <a:latin typeface="Times New Roman" panose="02020603050405020304" pitchFamily="18" charset="0"/>
              </a:rPr>
              <a:t> relevant. Es </a:t>
            </a:r>
            <a:r>
              <a:rPr lang="en-US" altLang="en-US" sz="2400" dirty="0" err="1">
                <a:latin typeface="Times New Roman" panose="02020603050405020304" pitchFamily="18" charset="0"/>
              </a:rPr>
              <a:t>unterscheidet</a:t>
            </a:r>
            <a:r>
              <a:rPr lang="en-US" altLang="en-US" sz="2400" dirty="0">
                <a:latin typeface="Times New Roman" panose="02020603050405020304" pitchFamily="18" charset="0"/>
              </a:rPr>
              <a:t> [s] ([+ant]) von [</a:t>
            </a:r>
            <a:r>
              <a:rPr lang="en-US" altLang="en-US" sz="2400" i="1" dirty="0">
                <a:latin typeface="Times New Roman" panose="02020603050405020304" pitchFamily="18" charset="0"/>
              </a:rPr>
              <a:t>∫</a:t>
            </a:r>
            <a:r>
              <a:rPr lang="en-US" altLang="en-US" sz="2400" dirty="0">
                <a:latin typeface="Times New Roman" panose="02020603050405020304" pitchFamily="18" charset="0"/>
              </a:rPr>
              <a:t>]</a:t>
            </a:r>
            <a:r>
              <a:rPr lang="en-US" altLang="en-US" sz="2400" i="1" dirty="0">
                <a:latin typeface="Times New Roman" panose="02020603050405020304" pitchFamily="18" charset="0"/>
              </a:rPr>
              <a:t>  </a:t>
            </a:r>
            <a:r>
              <a:rPr lang="en-US" altLang="en-US" sz="2400" dirty="0">
                <a:latin typeface="Times New Roman" panose="02020603050405020304" pitchFamily="18" charset="0"/>
              </a:rPr>
              <a:t>([-ant]). 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BC47015-FE4F-8649-A108-E27E14C2A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8184" y="4293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6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Date Placeholder 3">
            <a:extLst>
              <a:ext uri="{FF2B5EF4-FFF2-40B4-BE49-F238E27FC236}">
                <a16:creationId xmlns:a16="http://schemas.microsoft.com/office/drawing/2014/main" id="{BEF089F1-8AA9-A148-92F0-E2CC26D518B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9F23033-2D9C-F647-BFF4-2840ED649480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37890" name="Slide Number Placeholder 5">
            <a:extLst>
              <a:ext uri="{FF2B5EF4-FFF2-40B4-BE49-F238E27FC236}">
                <a16:creationId xmlns:a16="http://schemas.microsoft.com/office/drawing/2014/main" id="{6387B875-01B4-CF45-BDDF-D60C48208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35B7F90-44E7-BC45-BFAE-EC7F44A6EDB1}" type="slidenum">
              <a:rPr lang="de-DE" altLang="en-US" sz="1400"/>
              <a:pPr>
                <a:spcBef>
                  <a:spcPct val="0"/>
                </a:spcBef>
              </a:pPr>
              <a:t>16</a:t>
            </a:fld>
            <a:endParaRPr lang="de-DE" altLang="en-US" sz="140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9381E732-3172-E94A-96B2-D361504B12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199" y="609600"/>
            <a:ext cx="10352965" cy="914400"/>
          </a:xfrm>
        </p:spPr>
        <p:txBody>
          <a:bodyPr>
            <a:noAutofit/>
          </a:bodyPr>
          <a:lstStyle/>
          <a:p>
            <a:r>
              <a:rPr lang="en-GB" altLang="en-US" sz="3600" dirty="0" err="1">
                <a:solidFill>
                  <a:schemeClr val="tx1"/>
                </a:solidFill>
              </a:rPr>
              <a:t>Merkmale</a:t>
            </a:r>
            <a:r>
              <a:rPr lang="en-GB" altLang="en-US" sz="3600" dirty="0">
                <a:solidFill>
                  <a:schemeClr val="tx1"/>
                </a:solidFill>
              </a:rPr>
              <a:t> </a:t>
            </a:r>
            <a:r>
              <a:rPr lang="en-GB" altLang="en-US" sz="3600" dirty="0" err="1">
                <a:solidFill>
                  <a:schemeClr val="tx1"/>
                </a:solidFill>
              </a:rPr>
              <a:t>für</a:t>
            </a:r>
            <a:r>
              <a:rPr lang="en-GB" altLang="en-US" sz="3600" dirty="0">
                <a:solidFill>
                  <a:schemeClr val="tx1"/>
                </a:solidFill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</a:rPr>
              <a:t>Artikulatoren</a:t>
            </a:r>
            <a:r>
              <a:rPr lang="en-US" altLang="en-US" sz="3600" dirty="0">
                <a:solidFill>
                  <a:schemeClr val="tx1"/>
                </a:solidFill>
              </a:rPr>
              <a:t> und </a:t>
            </a:r>
            <a:r>
              <a:rPr lang="en-US" altLang="en-US" sz="3600" dirty="0" err="1">
                <a:solidFill>
                  <a:schemeClr val="tx1"/>
                </a:solidFill>
              </a:rPr>
              <a:t>Artikulationsstellen</a:t>
            </a:r>
            <a:endParaRPr lang="en-GB" altLang="en-US" sz="3600" dirty="0"/>
          </a:p>
        </p:txBody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EA865D36-9779-4346-94B7-2708D5DC20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199" y="1600200"/>
            <a:ext cx="9525001" cy="44196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[</a:t>
            </a:r>
            <a:r>
              <a:rPr lang="en-US" altLang="en-US" dirty="0">
                <a:solidFill>
                  <a:srgbClr val="006666"/>
                </a:solidFill>
                <a:latin typeface="Times New Roman" panose="02020603050405020304" pitchFamily="18" charset="0"/>
              </a:rPr>
              <a:t>dorsal</a:t>
            </a:r>
            <a:r>
              <a:rPr lang="en-US" altLang="en-US" dirty="0">
                <a:latin typeface="Times New Roman" panose="02020603050405020304" pitchFamily="18" charset="0"/>
              </a:rPr>
              <a:t>]: Bei den </a:t>
            </a:r>
            <a:r>
              <a:rPr lang="en-US" altLang="en-US" dirty="0" err="1">
                <a:latin typeface="Times New Roman" panose="02020603050405020304" pitchFamily="18" charset="0"/>
              </a:rPr>
              <a:t>dorsalen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Lauten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wird</a:t>
            </a:r>
            <a:r>
              <a:rPr lang="en-US" altLang="en-US" dirty="0">
                <a:latin typeface="Times New Roman" panose="02020603050405020304" pitchFamily="18" charset="0"/>
              </a:rPr>
              <a:t> der </a:t>
            </a:r>
            <a:r>
              <a:rPr lang="en-US" altLang="en-US" dirty="0" err="1">
                <a:latin typeface="Times New Roman" panose="02020603050405020304" pitchFamily="18" charset="0"/>
              </a:rPr>
              <a:t>Zungenkörper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gegen</a:t>
            </a:r>
            <a:r>
              <a:rPr lang="en-US" altLang="en-US" dirty="0">
                <a:latin typeface="Times New Roman" panose="02020603050405020304" pitchFamily="18" charset="0"/>
              </a:rPr>
              <a:t> den </a:t>
            </a:r>
            <a:r>
              <a:rPr lang="en-US" altLang="en-US" dirty="0" err="1">
                <a:latin typeface="Times New Roman" panose="02020603050405020304" pitchFamily="18" charset="0"/>
              </a:rPr>
              <a:t>weichen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Gaumen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gedrückt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latin typeface="Times New Roman" panose="02020603050405020304" pitchFamily="18" charset="0"/>
              </a:rPr>
              <a:t>Velare</a:t>
            </a:r>
            <a:r>
              <a:rPr lang="en-US" altLang="en-US" dirty="0">
                <a:latin typeface="Times New Roman" panose="02020603050405020304" pitchFamily="18" charset="0"/>
              </a:rPr>
              <a:t> und </a:t>
            </a:r>
            <a:r>
              <a:rPr lang="en-US" altLang="en-US" dirty="0" err="1">
                <a:latin typeface="Times New Roman" panose="02020603050405020304" pitchFamily="18" charset="0"/>
              </a:rPr>
              <a:t>uvulare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Laute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sind</a:t>
            </a:r>
            <a:r>
              <a:rPr lang="en-US" altLang="en-US" dirty="0">
                <a:latin typeface="Times New Roman" panose="02020603050405020304" pitchFamily="18" charset="0"/>
              </a:rPr>
              <a:t> [dorsal] </a:t>
            </a:r>
          </a:p>
          <a:p>
            <a:pPr>
              <a:lnSpc>
                <a:spcPct val="120000"/>
              </a:lnSpc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en-US" sz="2400" dirty="0" err="1">
                <a:latin typeface="Times New Roman" panose="02020603050405020304" pitchFamily="18" charset="0"/>
              </a:rPr>
              <a:t>Im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Deutschen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wird</a:t>
            </a:r>
            <a:r>
              <a:rPr lang="en-US" altLang="en-US" sz="2400" dirty="0">
                <a:latin typeface="Times New Roman" panose="02020603050405020304" pitchFamily="18" charset="0"/>
              </a:rPr>
              <a:t> das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Merkmal</a:t>
            </a:r>
            <a:r>
              <a:rPr lang="en-US" altLang="en-US" sz="2400" dirty="0">
                <a:latin typeface="Times New Roman" panose="02020603050405020304" pitchFamily="18" charset="0"/>
              </a:rPr>
              <a:t> [±</a:t>
            </a:r>
            <a:r>
              <a:rPr lang="en-US" altLang="en-US" sz="2400" dirty="0" err="1">
                <a:latin typeface="Times New Roman" panose="02020603050405020304" pitchFamily="18" charset="0"/>
              </a:rPr>
              <a:t>hinten</a:t>
            </a:r>
            <a:r>
              <a:rPr lang="en-US" altLang="en-US" sz="2400" dirty="0">
                <a:latin typeface="Times New Roman" panose="02020603050405020304" pitchFamily="18" charset="0"/>
              </a:rPr>
              <a:t>] </a:t>
            </a:r>
            <a:r>
              <a:rPr lang="en-US" altLang="en-US" sz="2400" dirty="0" err="1">
                <a:latin typeface="Times New Roman" panose="02020603050405020304" pitchFamily="18" charset="0"/>
              </a:rPr>
              <a:t>für</a:t>
            </a:r>
            <a:r>
              <a:rPr lang="en-US" altLang="en-US" sz="2400" dirty="0">
                <a:latin typeface="Times New Roman" panose="02020603050405020304" pitchFamily="18" charset="0"/>
              </a:rPr>
              <a:t> die </a:t>
            </a:r>
            <a:r>
              <a:rPr lang="en-US" altLang="en-US" sz="2400" dirty="0" err="1">
                <a:latin typeface="Times New Roman" panose="02020603050405020304" pitchFamily="18" charset="0"/>
              </a:rPr>
              <a:t>Unterscheidung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zwischen</a:t>
            </a:r>
            <a:r>
              <a:rPr lang="en-US" altLang="en-US" sz="2400" dirty="0">
                <a:latin typeface="Times New Roman" panose="02020603050405020304" pitchFamily="18" charset="0"/>
              </a:rPr>
              <a:t> [</a:t>
            </a:r>
            <a:r>
              <a:rPr lang="en-US" altLang="en-US" sz="2400" dirty="0" err="1">
                <a:latin typeface="Times New Roman" panose="02020603050405020304" pitchFamily="18" charset="0"/>
              </a:rPr>
              <a:t>ç</a:t>
            </a:r>
            <a:r>
              <a:rPr lang="en-US" altLang="en-US" sz="2400" dirty="0">
                <a:latin typeface="Times New Roman" panose="02020603050405020304" pitchFamily="18" charset="0"/>
              </a:rPr>
              <a:t>] und [x]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benutzt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sowie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für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Vokale</a:t>
            </a:r>
            <a:r>
              <a:rPr lang="en-US" altLang="en-US" sz="2400" dirty="0"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BE856C6-EDB3-AC44-A07C-13D8052D93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7400" y="203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3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Date Placeholder 3">
            <a:extLst>
              <a:ext uri="{FF2B5EF4-FFF2-40B4-BE49-F238E27FC236}">
                <a16:creationId xmlns:a16="http://schemas.microsoft.com/office/drawing/2014/main" id="{55C4E0FF-74D8-6347-B5F0-134F27A071A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E6BEBCA-2060-1449-86E4-1BDFDA58716E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39938" name="Slide Number Placeholder 5">
            <a:extLst>
              <a:ext uri="{FF2B5EF4-FFF2-40B4-BE49-F238E27FC236}">
                <a16:creationId xmlns:a16="http://schemas.microsoft.com/office/drawing/2014/main" id="{DDE4E2B3-884A-734E-ACBB-8D063FAEF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0B19B8F-9F51-0243-B87C-9AEE8FC3EE79}" type="slidenum">
              <a:rPr lang="de-DE" altLang="en-US" sz="1400"/>
              <a:pPr>
                <a:spcBef>
                  <a:spcPct val="0"/>
                </a:spcBef>
              </a:pPr>
              <a:t>17</a:t>
            </a:fld>
            <a:endParaRPr lang="de-DE" altLang="en-US" sz="1400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20A117EF-5EF5-EB4F-98FD-05C5105FFB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9525000" cy="914400"/>
          </a:xfrm>
        </p:spPr>
        <p:txBody>
          <a:bodyPr/>
          <a:lstStyle/>
          <a:p>
            <a:r>
              <a:rPr lang="en-GB" altLang="en-US" dirty="0">
                <a:solidFill>
                  <a:schemeClr val="tx1"/>
                </a:solidFill>
              </a:rPr>
              <a:t>3. </a:t>
            </a:r>
            <a:r>
              <a:rPr lang="en-GB" altLang="en-US" dirty="0" err="1">
                <a:solidFill>
                  <a:schemeClr val="tx1"/>
                </a:solidFill>
              </a:rPr>
              <a:t>Merkmale</a:t>
            </a: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dirty="0" err="1">
                <a:solidFill>
                  <a:schemeClr val="tx1"/>
                </a:solidFill>
              </a:rPr>
              <a:t>für</a:t>
            </a: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US" altLang="en-US" dirty="0" err="1">
                <a:solidFill>
                  <a:schemeClr val="tx1"/>
                </a:solidFill>
              </a:rPr>
              <a:t>Artikulationsarten</a:t>
            </a:r>
            <a:endParaRPr lang="en-GB" altLang="en-US" dirty="0"/>
          </a:p>
        </p:txBody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DA622CAD-943E-7A46-BBDF-96E560CA63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600200"/>
            <a:ext cx="9525000" cy="44196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kontinuierlich</a:t>
            </a:r>
            <a:r>
              <a:rPr lang="en-US" altLang="en-US" dirty="0">
                <a:latin typeface="Times New Roman" panose="02020603050405020304" pitchFamily="18" charset="0"/>
              </a:rPr>
              <a:t>] (</a:t>
            </a:r>
            <a:r>
              <a:rPr lang="en-US" altLang="en-US" dirty="0" err="1">
                <a:latin typeface="Times New Roman" panose="02020603050405020304" pitchFamily="18" charset="0"/>
              </a:rPr>
              <a:t>oder</a:t>
            </a:r>
            <a:r>
              <a:rPr lang="en-US" altLang="en-US" dirty="0">
                <a:latin typeface="Times New Roman" panose="02020603050405020304" pitchFamily="18" charset="0"/>
              </a:rPr>
              <a:t> [</a:t>
            </a:r>
            <a:r>
              <a:rPr lang="en-US" altLang="en-US" dirty="0" err="1">
                <a:solidFill>
                  <a:srgbClr val="FF9933"/>
                </a:solidFill>
                <a:latin typeface="Times New Roman" panose="02020603050405020304" pitchFamily="18" charset="0"/>
              </a:rPr>
              <a:t>dauernd</a:t>
            </a:r>
            <a:r>
              <a:rPr lang="en-US" altLang="en-US" dirty="0">
                <a:latin typeface="Times New Roman" panose="02020603050405020304" pitchFamily="18" charset="0"/>
              </a:rPr>
              <a:t>]): </a:t>
            </a:r>
          </a:p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Bei </a:t>
            </a:r>
            <a:r>
              <a:rPr lang="en-US" altLang="en-US" dirty="0" err="1">
                <a:latin typeface="Times New Roman" panose="02020603050405020304" pitchFamily="18" charset="0"/>
              </a:rPr>
              <a:t>kontinuierlichen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Lauten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ist</a:t>
            </a:r>
            <a:r>
              <a:rPr lang="en-US" altLang="en-US" dirty="0">
                <a:latin typeface="Times New Roman" panose="02020603050405020304" pitchFamily="18" charset="0"/>
              </a:rPr>
              <a:t> die </a:t>
            </a:r>
            <a:r>
              <a:rPr lang="en-US" altLang="en-US" dirty="0" err="1">
                <a:latin typeface="Times New Roman" panose="02020603050405020304" pitchFamily="18" charset="0"/>
              </a:rPr>
              <a:t>Verengung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im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Mund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nicht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vollständig</a:t>
            </a:r>
            <a:r>
              <a:rPr lang="en-US" altLang="en-US" dirty="0">
                <a:latin typeface="Times New Roman" panose="02020603050405020304" pitchFamily="18" charset="0"/>
              </a:rPr>
              <a:t> (</a:t>
            </a:r>
            <a:r>
              <a:rPr lang="en-US" altLang="en-US" dirty="0" err="1">
                <a:latin typeface="Times New Roman" panose="02020603050405020304" pitchFamily="18" charset="0"/>
              </a:rPr>
              <a:t>keine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vollständige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Schließung</a:t>
            </a:r>
            <a:r>
              <a:rPr lang="en-US" altLang="en-US" dirty="0">
                <a:latin typeface="Times New Roman" panose="02020603050405020304" pitchFamily="18" charset="0"/>
              </a:rPr>
              <a:t>).</a:t>
            </a:r>
          </a:p>
          <a:p>
            <a:pPr>
              <a:lnSpc>
                <a:spcPct val="120000"/>
              </a:lnSpc>
            </a:pPr>
            <a:r>
              <a:rPr lang="en-US" altLang="en-US" dirty="0" err="1">
                <a:latin typeface="Times New Roman" panose="02020603050405020304" pitchFamily="18" charset="0"/>
              </a:rPr>
              <a:t>Vokale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</a:rPr>
              <a:t>Gleitlaute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i="1" dirty="0">
                <a:latin typeface="Times New Roman" panose="02020603050405020304" pitchFamily="18" charset="0"/>
              </a:rPr>
              <a:t>r-</a:t>
            </a:r>
            <a:r>
              <a:rPr lang="en-US" altLang="en-US" dirty="0" err="1">
                <a:latin typeface="Times New Roman" panose="02020603050405020304" pitchFamily="18" charset="0"/>
              </a:rPr>
              <a:t>Laute</a:t>
            </a:r>
            <a:r>
              <a:rPr lang="en-US" altLang="en-US" dirty="0">
                <a:latin typeface="Times New Roman" panose="02020603050405020304" pitchFamily="18" charset="0"/>
              </a:rPr>
              <a:t> und </a:t>
            </a:r>
            <a:r>
              <a:rPr lang="en-US" altLang="en-US" dirty="0" err="1">
                <a:latin typeface="Times New Roman" panose="02020603050405020304" pitchFamily="18" charset="0"/>
              </a:rPr>
              <a:t>Frikative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sind</a:t>
            </a:r>
            <a:r>
              <a:rPr lang="en-US" altLang="en-US" dirty="0">
                <a:latin typeface="Times New Roman" panose="02020603050405020304" pitchFamily="18" charset="0"/>
              </a:rPr>
              <a:t> [+</a:t>
            </a:r>
            <a:r>
              <a:rPr lang="en-US" altLang="en-US" dirty="0" err="1">
                <a:latin typeface="Times New Roman" panose="02020603050405020304" pitchFamily="18" charset="0"/>
              </a:rPr>
              <a:t>kontinuierlich</a:t>
            </a:r>
            <a:r>
              <a:rPr lang="en-US" altLang="en-US" dirty="0">
                <a:latin typeface="Times New Roman" panose="02020603050405020304" pitchFamily="18" charset="0"/>
              </a:rPr>
              <a:t>]. </a:t>
            </a:r>
          </a:p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Bei [-</a:t>
            </a:r>
            <a:r>
              <a:rPr lang="en-US" altLang="en-US" dirty="0" err="1">
                <a:latin typeface="Times New Roman" panose="02020603050405020304" pitchFamily="18" charset="0"/>
              </a:rPr>
              <a:t>kontinuierlichen</a:t>
            </a:r>
            <a:r>
              <a:rPr lang="en-US" altLang="en-US" dirty="0">
                <a:latin typeface="Times New Roman" panose="02020603050405020304" pitchFamily="18" charset="0"/>
              </a:rPr>
              <a:t>] </a:t>
            </a:r>
            <a:r>
              <a:rPr lang="en-US" altLang="en-US" dirty="0" err="1">
                <a:latin typeface="Times New Roman" panose="02020603050405020304" pitchFamily="18" charset="0"/>
              </a:rPr>
              <a:t>Lauten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wird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ein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vollständiger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Verschluss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im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Mund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gebildet</a:t>
            </a:r>
            <a:r>
              <a:rPr lang="en-US" altLang="en-US" dirty="0">
                <a:latin typeface="Times New Roman" panose="02020603050405020304" pitchFamily="18" charset="0"/>
              </a:rPr>
              <a:t>. Plosive und </a:t>
            </a:r>
            <a:r>
              <a:rPr lang="en-US" altLang="en-US" dirty="0" err="1">
                <a:latin typeface="Times New Roman" panose="02020603050405020304" pitchFamily="18" charset="0"/>
              </a:rPr>
              <a:t>Nasale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sind</a:t>
            </a:r>
            <a:r>
              <a:rPr lang="en-US" altLang="en-US" dirty="0">
                <a:latin typeface="Times New Roman" panose="02020603050405020304" pitchFamily="18" charset="0"/>
              </a:rPr>
              <a:t> [-</a:t>
            </a:r>
            <a:r>
              <a:rPr lang="en-US" altLang="en-US" dirty="0" err="1">
                <a:latin typeface="Times New Roman" panose="02020603050405020304" pitchFamily="18" charset="0"/>
              </a:rPr>
              <a:t>kont</a:t>
            </a:r>
            <a:r>
              <a:rPr lang="en-US" altLang="en-US" dirty="0">
                <a:latin typeface="Times New Roman" panose="02020603050405020304" pitchFamily="18" charset="0"/>
              </a:rPr>
              <a:t>]. </a:t>
            </a:r>
            <a:endParaRPr lang="en-US" altLang="en-US" dirty="0">
              <a:solidFill>
                <a:srgbClr val="000000"/>
              </a:solidFill>
              <a:latin typeface="Palatino" pitchFamily="2" charset="77"/>
            </a:endParaRPr>
          </a:p>
          <a:p>
            <a:pPr algn="just">
              <a:lnSpc>
                <a:spcPct val="128000"/>
              </a:lnSpc>
            </a:pPr>
            <a:endParaRPr lang="en-US" altLang="en-US" dirty="0">
              <a:latin typeface="Palatino" pitchFamily="2" charset="77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11B4C19-361B-8F43-91E3-CDA3AD174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4171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2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e Placeholder 3">
            <a:extLst>
              <a:ext uri="{FF2B5EF4-FFF2-40B4-BE49-F238E27FC236}">
                <a16:creationId xmlns:a16="http://schemas.microsoft.com/office/drawing/2014/main" id="{8AB0904B-8EE2-A242-A65B-4528EDD89D0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032ED50-9191-A440-B43E-832333185D50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41986" name="Slide Number Placeholder 5">
            <a:extLst>
              <a:ext uri="{FF2B5EF4-FFF2-40B4-BE49-F238E27FC236}">
                <a16:creationId xmlns:a16="http://schemas.microsoft.com/office/drawing/2014/main" id="{0174BC16-998C-314A-B5CE-12884EDC2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7E7EDC3-E253-D44B-BBD7-CFC0DAB3A5FE}" type="slidenum">
              <a:rPr lang="de-DE" altLang="en-US" sz="1400"/>
              <a:pPr>
                <a:spcBef>
                  <a:spcPct val="0"/>
                </a:spcBef>
              </a:pPr>
              <a:t>18</a:t>
            </a:fld>
            <a:endParaRPr lang="de-DE" altLang="en-US" sz="140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89B67DC0-4821-7441-A2FE-40E6BD687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8991" y="609600"/>
            <a:ext cx="9394209" cy="914400"/>
          </a:xfrm>
        </p:spPr>
        <p:txBody>
          <a:bodyPr/>
          <a:lstStyle/>
          <a:p>
            <a:r>
              <a:rPr lang="en-GB" alt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Merkmale</a:t>
            </a:r>
            <a:r>
              <a:rPr lang="en-GB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en-GB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Artikulationsarten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8536AE5F-93AF-3749-A21E-07A31E5DF3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600200"/>
            <a:ext cx="9525000" cy="44196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dirty="0" err="1">
                <a:latin typeface="Times New Roman" panose="02020603050405020304" pitchFamily="18" charset="0"/>
              </a:rPr>
              <a:t>Nasale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sind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demnach</a:t>
            </a:r>
            <a:r>
              <a:rPr lang="en-US" altLang="en-US" dirty="0">
                <a:latin typeface="Times New Roman" panose="02020603050405020304" pitchFamily="18" charset="0"/>
              </a:rPr>
              <a:t> [-</a:t>
            </a:r>
            <a:r>
              <a:rPr lang="en-US" altLang="en-US" dirty="0" err="1">
                <a:latin typeface="Times New Roman" panose="02020603050405020304" pitchFamily="18" charset="0"/>
              </a:rPr>
              <a:t>kontinuierlich</a:t>
            </a:r>
            <a:r>
              <a:rPr lang="en-US" altLang="en-US" dirty="0">
                <a:latin typeface="Times New Roman" panose="02020603050405020304" pitchFamily="18" charset="0"/>
              </a:rPr>
              <a:t>] – (</a:t>
            </a:r>
            <a:r>
              <a:rPr lang="en-US" altLang="en-US" dirty="0" err="1">
                <a:latin typeface="Times New Roman" panose="02020603050405020304" pitchFamily="18" charset="0"/>
              </a:rPr>
              <a:t>im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Gegensatz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zu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einer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intuitiven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Klassifikation</a:t>
            </a:r>
            <a:r>
              <a:rPr lang="en-US" altLang="en-US" dirty="0">
                <a:latin typeface="Times New Roman" panose="02020603050405020304" pitchFamily="18" charset="0"/>
              </a:rPr>
              <a:t>).</a:t>
            </a:r>
          </a:p>
          <a:p>
            <a:pPr marL="1187450" lvl="2" algn="just">
              <a:lnSpc>
                <a:spcPct val="120000"/>
              </a:lnSpc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• Plosive und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Nasale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:	[-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kont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</a:t>
            </a:r>
          </a:p>
          <a:p>
            <a:pPr marL="1187450" lvl="2" algn="just">
              <a:lnSpc>
                <a:spcPct val="120000"/>
              </a:lnSpc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•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Frikative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:		[+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kont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</a:t>
            </a:r>
          </a:p>
          <a:p>
            <a:pPr marL="1187450" lvl="2">
              <a:lnSpc>
                <a:spcPct val="120000"/>
              </a:lnSpc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•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Affrikaten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:		[-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kont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+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kont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 (in SPE: </a:t>
            </a:r>
            <a:r>
              <a:rPr lang="en-US" altLang="en-US" dirty="0">
                <a:latin typeface="Times New Roman" panose="02020603050405020304" pitchFamily="18" charset="0"/>
              </a:rPr>
              <a:t>[</a:t>
            </a:r>
            <a:r>
              <a:rPr lang="en-US" altLang="en-US" dirty="0">
                <a:solidFill>
                  <a:srgbClr val="FF9933"/>
                </a:solidFill>
                <a:latin typeface="Times New Roman" panose="02020603050405020304" pitchFamily="18" charset="0"/>
              </a:rPr>
              <a:t>+ delayed release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])</a:t>
            </a:r>
          </a:p>
          <a:p>
            <a:pPr marL="1187450" lvl="2">
              <a:lnSpc>
                <a:spcPct val="120000"/>
              </a:lnSpc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• l-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Laut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: 		[-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kont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</a:t>
            </a:r>
          </a:p>
          <a:p>
            <a:pPr marL="1187450" lvl="2">
              <a:lnSpc>
                <a:spcPct val="120000"/>
              </a:lnSpc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• </a:t>
            </a:r>
            <a:r>
              <a:rPr lang="en-US" altLang="en-US" dirty="0">
                <a:latin typeface="Times New Roman" panose="02020603050405020304" pitchFamily="18" charset="0"/>
              </a:rPr>
              <a:t>r-</a:t>
            </a:r>
            <a:r>
              <a:rPr lang="en-US" altLang="en-US" dirty="0" err="1">
                <a:latin typeface="Times New Roman" panose="02020603050405020304" pitchFamily="18" charset="0"/>
              </a:rPr>
              <a:t>Laute</a:t>
            </a:r>
            <a:r>
              <a:rPr lang="en-US" altLang="en-US" dirty="0">
                <a:latin typeface="Times New Roman" panose="02020603050405020304" pitchFamily="18" charset="0"/>
              </a:rPr>
              <a:t>:		[+ </a:t>
            </a:r>
            <a:r>
              <a:rPr lang="en-US" altLang="en-US" dirty="0" err="1">
                <a:latin typeface="Times New Roman" panose="02020603050405020304" pitchFamily="18" charset="0"/>
              </a:rPr>
              <a:t>kont</a:t>
            </a:r>
            <a:r>
              <a:rPr lang="en-US" altLang="en-US" dirty="0">
                <a:latin typeface="Times New Roman" panose="02020603050405020304" pitchFamily="18" charset="0"/>
              </a:rPr>
              <a:t>] das </a:t>
            </a:r>
            <a:r>
              <a:rPr lang="en-US" altLang="en-US" dirty="0" err="1">
                <a:latin typeface="Times New Roman" panose="02020603050405020304" pitchFamily="18" charset="0"/>
              </a:rPr>
              <a:t>Rollen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ist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ein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sekundärer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Effekt</a:t>
            </a:r>
            <a:endParaRPr lang="en-US" altLang="en-US" dirty="0">
              <a:solidFill>
                <a:srgbClr val="000000"/>
              </a:solidFill>
              <a:latin typeface="Palatino" pitchFamily="2" charset="77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68A91EA-D399-A042-BB94-722431905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4730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7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Date Placeholder 3">
            <a:extLst>
              <a:ext uri="{FF2B5EF4-FFF2-40B4-BE49-F238E27FC236}">
                <a16:creationId xmlns:a16="http://schemas.microsoft.com/office/drawing/2014/main" id="{E78876E7-CD63-224B-B2D1-A961CCBC9EE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5046976-EB0E-6F48-B711-576ED99666DC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44034" name="Slide Number Placeholder 5">
            <a:extLst>
              <a:ext uri="{FF2B5EF4-FFF2-40B4-BE49-F238E27FC236}">
                <a16:creationId xmlns:a16="http://schemas.microsoft.com/office/drawing/2014/main" id="{38EF4ED1-45C1-2240-995B-0CB53ADD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98368E8-C738-7449-85B0-AC1478898F6B}" type="slidenum">
              <a:rPr lang="de-DE" altLang="en-US" sz="1400"/>
              <a:pPr>
                <a:spcBef>
                  <a:spcPct val="0"/>
                </a:spcBef>
              </a:pPr>
              <a:t>19</a:t>
            </a:fld>
            <a:endParaRPr lang="de-DE" altLang="en-US" sz="14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03CC72FD-F3C7-BE40-8D88-7F92BE05B6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331" y="609600"/>
            <a:ext cx="9639869" cy="914400"/>
          </a:xfrm>
        </p:spPr>
        <p:txBody>
          <a:bodyPr/>
          <a:lstStyle/>
          <a:p>
            <a:r>
              <a:rPr lang="en-GB" altLang="en-US" dirty="0" err="1">
                <a:solidFill>
                  <a:schemeClr val="tx1"/>
                </a:solidFill>
              </a:rPr>
              <a:t>Merkmale</a:t>
            </a: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dirty="0" err="1">
                <a:solidFill>
                  <a:schemeClr val="tx1"/>
                </a:solidFill>
              </a:rPr>
              <a:t>für</a:t>
            </a: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US" altLang="en-US" dirty="0" err="1">
                <a:solidFill>
                  <a:schemeClr val="tx1"/>
                </a:solidFill>
              </a:rPr>
              <a:t>Artikulationsarten</a:t>
            </a:r>
            <a:endParaRPr lang="en-GB" altLang="en-US" dirty="0"/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67B8555E-5F1C-0C48-AF8E-F9772FCBED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3331" y="1600200"/>
            <a:ext cx="9639869" cy="44196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[</a:t>
            </a:r>
            <a:r>
              <a:rPr lang="en-US" altLang="en-US" dirty="0">
                <a:solidFill>
                  <a:srgbClr val="006666"/>
                </a:solidFill>
                <a:latin typeface="Times New Roman" panose="02020603050405020304" pitchFamily="18" charset="0"/>
              </a:rPr>
              <a:t>nasal</a:t>
            </a:r>
            <a:r>
              <a:rPr lang="en-US" altLang="en-US" dirty="0">
                <a:latin typeface="Times New Roman" panose="02020603050405020304" pitchFamily="18" charset="0"/>
              </a:rPr>
              <a:t>]: Bei </a:t>
            </a:r>
            <a:r>
              <a:rPr lang="en-US" altLang="en-US" dirty="0" err="1">
                <a:latin typeface="Times New Roman" panose="02020603050405020304" pitchFamily="18" charset="0"/>
              </a:rPr>
              <a:t>nasalen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Lauten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wird</a:t>
            </a:r>
            <a:r>
              <a:rPr lang="en-US" altLang="en-US" dirty="0">
                <a:latin typeface="Times New Roman" panose="02020603050405020304" pitchFamily="18" charset="0"/>
              </a:rPr>
              <a:t> der </a:t>
            </a:r>
            <a:r>
              <a:rPr lang="en-US" altLang="en-US" dirty="0" err="1">
                <a:latin typeface="Times New Roman" panose="02020603050405020304" pitchFamily="18" charset="0"/>
              </a:rPr>
              <a:t>weiche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Gaumen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gesenkt</a:t>
            </a:r>
            <a:r>
              <a:rPr lang="en-US" altLang="en-US" dirty="0">
                <a:latin typeface="Times New Roman" panose="02020603050405020304" pitchFamily="18" charset="0"/>
              </a:rPr>
              <a:t>. Die </a:t>
            </a:r>
            <a:r>
              <a:rPr lang="en-US" altLang="en-US" dirty="0" err="1">
                <a:latin typeface="Times New Roman" panose="02020603050405020304" pitchFamily="18" charset="0"/>
              </a:rPr>
              <a:t>Luft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entweicht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deshalb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durch</a:t>
            </a:r>
            <a:r>
              <a:rPr lang="en-US" altLang="en-US" dirty="0">
                <a:latin typeface="Times New Roman" panose="02020603050405020304" pitchFamily="18" charset="0"/>
              </a:rPr>
              <a:t> die </a:t>
            </a:r>
            <a:r>
              <a:rPr lang="en-US" altLang="en-US" dirty="0" err="1">
                <a:latin typeface="Times New Roman" panose="02020603050405020304" pitchFamily="18" charset="0"/>
              </a:rPr>
              <a:t>Nase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en-US" dirty="0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[</a:t>
            </a:r>
            <a:r>
              <a:rPr lang="en-US" altLang="en-US" dirty="0">
                <a:solidFill>
                  <a:srgbClr val="FF9933"/>
                </a:solidFill>
                <a:latin typeface="Times New Roman" panose="02020603050405020304" pitchFamily="18" charset="0"/>
              </a:rPr>
              <a:t>lateral</a:t>
            </a:r>
            <a:r>
              <a:rPr lang="en-US" altLang="en-US" dirty="0">
                <a:latin typeface="Times New Roman" panose="02020603050405020304" pitchFamily="18" charset="0"/>
              </a:rPr>
              <a:t>]: </a:t>
            </a:r>
            <a:r>
              <a:rPr lang="en-US" altLang="en-US" dirty="0" err="1">
                <a:latin typeface="Times New Roman" panose="02020603050405020304" pitchFamily="18" charset="0"/>
              </a:rPr>
              <a:t>Charakterisiert</a:t>
            </a:r>
            <a:r>
              <a:rPr lang="en-US" altLang="en-US" dirty="0">
                <a:latin typeface="Times New Roman" panose="02020603050405020304" pitchFamily="18" charset="0"/>
              </a:rPr>
              <a:t> [l]. Der </a:t>
            </a:r>
            <a:r>
              <a:rPr lang="en-US" altLang="en-US" dirty="0" err="1">
                <a:latin typeface="Times New Roman" panose="02020603050405020304" pitchFamily="18" charset="0"/>
              </a:rPr>
              <a:t>mittlere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Teil</a:t>
            </a:r>
            <a:r>
              <a:rPr lang="en-US" altLang="en-US" dirty="0">
                <a:latin typeface="Times New Roman" panose="02020603050405020304" pitchFamily="18" charset="0"/>
              </a:rPr>
              <a:t> der </a:t>
            </a:r>
            <a:r>
              <a:rPr lang="en-US" altLang="en-US" dirty="0" err="1">
                <a:latin typeface="Times New Roman" panose="02020603050405020304" pitchFamily="18" charset="0"/>
              </a:rPr>
              <a:t>Zunge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ist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ein</a:t>
            </a:r>
            <a:r>
              <a:rPr lang="en-US" altLang="en-US" dirty="0">
                <a:latin typeface="Times New Roman" panose="02020603050405020304" pitchFamily="18" charset="0"/>
              </a:rPr>
              <a:t>- </a:t>
            </a:r>
            <a:r>
              <a:rPr lang="en-US" altLang="en-US" dirty="0" err="1">
                <a:latin typeface="Times New Roman" panose="02020603050405020304" pitchFamily="18" charset="0"/>
              </a:rPr>
              <a:t>oder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beidseitig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gesenkt</a:t>
            </a:r>
            <a:r>
              <a:rPr lang="en-US" altLang="en-US" dirty="0">
                <a:latin typeface="Times New Roman" panose="02020603050405020304" pitchFamily="18" charset="0"/>
              </a:rPr>
              <a:t>. Der </a:t>
            </a:r>
            <a:r>
              <a:rPr lang="en-US" altLang="en-US" dirty="0" err="1">
                <a:latin typeface="Times New Roman" panose="02020603050405020304" pitchFamily="18" charset="0"/>
              </a:rPr>
              <a:t>Luftstrom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kann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nicht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durch</a:t>
            </a:r>
            <a:r>
              <a:rPr lang="en-US" altLang="en-US" dirty="0">
                <a:latin typeface="Times New Roman" panose="02020603050405020304" pitchFamily="18" charset="0"/>
              </a:rPr>
              <a:t> die Mitte des </a:t>
            </a:r>
            <a:r>
              <a:rPr lang="en-US" altLang="en-US" dirty="0" err="1">
                <a:latin typeface="Times New Roman" panose="02020603050405020304" pitchFamily="18" charset="0"/>
              </a:rPr>
              <a:t>Mundes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entweichen</a:t>
            </a:r>
            <a:r>
              <a:rPr lang="en-US" altLang="en-US" dirty="0">
                <a:latin typeface="Times New Roman" panose="02020603050405020304" pitchFamily="18" charset="0"/>
              </a:rPr>
              <a:t> und muss </a:t>
            </a:r>
            <a:r>
              <a:rPr lang="en-US" altLang="en-US" dirty="0" err="1">
                <a:latin typeface="Times New Roman" panose="02020603050405020304" pitchFamily="18" charset="0"/>
              </a:rPr>
              <a:t>daher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seitlich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fließen</a:t>
            </a:r>
            <a:r>
              <a:rPr lang="en-US" altLang="en-US" dirty="0">
                <a:latin typeface="Times New Roman" panose="02020603050405020304" pitchFamily="18" charset="0"/>
              </a:rPr>
              <a:t>. Das </a:t>
            </a:r>
            <a:r>
              <a:rPr lang="en-US" altLang="en-US" dirty="0" err="1">
                <a:latin typeface="Times New Roman" panose="02020603050405020304" pitchFamily="18" charset="0"/>
              </a:rPr>
              <a:t>Merkmal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wird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aber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nicht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benutzt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0000"/>
              </a:solidFill>
              <a:latin typeface="Palatino" pitchFamily="2" charset="77"/>
            </a:endParaRPr>
          </a:p>
          <a:p>
            <a:pPr algn="just">
              <a:lnSpc>
                <a:spcPct val="128000"/>
              </a:lnSpc>
            </a:pPr>
            <a:endParaRPr lang="en-US" altLang="en-US" dirty="0">
              <a:latin typeface="Palatino" pitchFamily="2" charset="77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B722007-A956-9B40-A9AD-650D9E6E25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1000" y="3843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8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>
            <a:extLst>
              <a:ext uri="{FF2B5EF4-FFF2-40B4-BE49-F238E27FC236}">
                <a16:creationId xmlns:a16="http://schemas.microsoft.com/office/drawing/2014/main" id="{38D02566-12AC-8140-96C7-3D5901A75E3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E015DD4-4A83-174B-B500-15C21263CC09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17410" name="Rectangle 6">
            <a:extLst>
              <a:ext uri="{FF2B5EF4-FFF2-40B4-BE49-F238E27FC236}">
                <a16:creationId xmlns:a16="http://schemas.microsoft.com/office/drawing/2014/main" id="{50A7B6CC-1293-1C45-8AF4-738733E9F8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C2282A0-11BE-AB45-A471-8FD910BF5358}" type="slidenum">
              <a:rPr lang="de-DE" altLang="en-US" sz="1400"/>
              <a:pPr>
                <a:spcBef>
                  <a:spcPct val="0"/>
                </a:spcBef>
              </a:pPr>
              <a:t>2</a:t>
            </a:fld>
            <a:endParaRPr lang="de-DE" altLang="en-US" sz="14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7E1785D1-BC3C-7647-9E0D-17FA1110E41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 dirty="0">
                <a:solidFill>
                  <a:schemeClr val="tx1"/>
                </a:solidFill>
              </a:rPr>
              <a:t>7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dirty="0" err="1">
                <a:solidFill>
                  <a:schemeClr val="tx1"/>
                </a:solidFill>
              </a:rPr>
              <a:t>Merkmale</a:t>
            </a:r>
            <a:endParaRPr lang="en-GB" altLang="en-US" dirty="0"/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131E0D54-5555-0B4F-B7D7-9D52536E0A8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7625" y="4076700"/>
            <a:ext cx="6781800" cy="1981200"/>
          </a:xfrm>
        </p:spPr>
        <p:txBody>
          <a:bodyPr/>
          <a:lstStyle/>
          <a:p>
            <a:pPr>
              <a:defRPr/>
            </a:pPr>
            <a:r>
              <a:rPr lang="en-GB"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6096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Date Placeholder 3">
            <a:extLst>
              <a:ext uri="{FF2B5EF4-FFF2-40B4-BE49-F238E27FC236}">
                <a16:creationId xmlns:a16="http://schemas.microsoft.com/office/drawing/2014/main" id="{DD095D84-C379-464C-8A40-E265E073EAC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CE4F975-446D-504E-993E-76BC6667D33B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50178" name="Slide Number Placeholder 5">
            <a:extLst>
              <a:ext uri="{FF2B5EF4-FFF2-40B4-BE49-F238E27FC236}">
                <a16:creationId xmlns:a16="http://schemas.microsoft.com/office/drawing/2014/main" id="{B11097DF-A161-1A43-89B2-E15D60F33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5F73B73-7A81-284F-AD03-1EAC74D6EBFE}" type="slidenum">
              <a:rPr lang="de-DE" altLang="en-US" sz="1400"/>
              <a:pPr>
                <a:spcBef>
                  <a:spcPct val="0"/>
                </a:spcBef>
              </a:pPr>
              <a:t>20</a:t>
            </a:fld>
            <a:endParaRPr lang="de-DE" altLang="en-US" sz="140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EC8FDB95-2426-934F-9120-4642553571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9525000" cy="914400"/>
          </a:xfrm>
        </p:spPr>
        <p:txBody>
          <a:bodyPr/>
          <a:lstStyle/>
          <a:p>
            <a:r>
              <a:rPr lang="en-GB" altLang="en-US" dirty="0">
                <a:solidFill>
                  <a:schemeClr val="tx1"/>
                </a:solidFill>
              </a:rPr>
              <a:t>4. </a:t>
            </a:r>
            <a:r>
              <a:rPr lang="en-GB" altLang="en-US" dirty="0" err="1">
                <a:solidFill>
                  <a:schemeClr val="tx1"/>
                </a:solidFill>
              </a:rPr>
              <a:t>Laryngale</a:t>
            </a: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dirty="0" err="1">
                <a:solidFill>
                  <a:schemeClr val="tx1"/>
                </a:solidFill>
              </a:rPr>
              <a:t>Merkmale</a:t>
            </a:r>
            <a:endParaRPr lang="en-GB" altLang="en-US" dirty="0">
              <a:latin typeface="Palatino" pitchFamily="2" charset="77"/>
            </a:endParaRPr>
          </a:p>
        </p:txBody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DF53DE59-C165-644F-8E08-D19C1E9F71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600200"/>
            <a:ext cx="9525000" cy="44196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aspiriert</a:t>
            </a:r>
            <a:r>
              <a:rPr lang="en-US" altLang="en-US" dirty="0">
                <a:latin typeface="Times New Roman" panose="02020603050405020304" pitchFamily="18" charset="0"/>
              </a:rPr>
              <a:t>] </a:t>
            </a:r>
            <a:r>
              <a:rPr lang="en-US" altLang="en-US" dirty="0" err="1">
                <a:latin typeface="Times New Roman" panose="02020603050405020304" pitchFamily="18" charset="0"/>
              </a:rPr>
              <a:t>oder</a:t>
            </a:r>
            <a:r>
              <a:rPr lang="en-US" altLang="en-US" dirty="0">
                <a:latin typeface="Times New Roman" panose="02020603050405020304" pitchFamily="18" charset="0"/>
              </a:rPr>
              <a:t> [</a:t>
            </a:r>
            <a:r>
              <a:rPr lang="en-US" altLang="en-US" dirty="0">
                <a:solidFill>
                  <a:srgbClr val="FF9933"/>
                </a:solidFill>
                <a:latin typeface="Times New Roman" panose="02020603050405020304" pitchFamily="18" charset="0"/>
              </a:rPr>
              <a:t>spread glottis</a:t>
            </a:r>
            <a:r>
              <a:rPr lang="en-US" altLang="en-US" dirty="0">
                <a:latin typeface="Times New Roman" panose="02020603050405020304" pitchFamily="18" charset="0"/>
              </a:rPr>
              <a:t>] = [</a:t>
            </a:r>
            <a:r>
              <a:rPr lang="en-US" altLang="en-US" dirty="0" err="1">
                <a:latin typeface="Times New Roman" panose="02020603050405020304" pitchFamily="18" charset="0"/>
              </a:rPr>
              <a:t>s.g</a:t>
            </a:r>
            <a:r>
              <a:rPr lang="en-US" altLang="en-US" dirty="0">
                <a:latin typeface="Times New Roman" panose="02020603050405020304" pitchFamily="18" charset="0"/>
              </a:rPr>
              <a:t>.]: Die </a:t>
            </a:r>
            <a:r>
              <a:rPr lang="en-US" altLang="en-US" dirty="0" err="1">
                <a:latin typeface="Times New Roman" panose="02020603050405020304" pitchFamily="18" charset="0"/>
              </a:rPr>
              <a:t>Stimmbänder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sind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gespreizt</a:t>
            </a:r>
            <a:r>
              <a:rPr lang="en-US" altLang="en-US" dirty="0">
                <a:latin typeface="Times New Roman" panose="02020603050405020304" pitchFamily="18" charset="0"/>
              </a:rPr>
              <a:t> (</a:t>
            </a:r>
            <a:r>
              <a:rPr lang="en-US" altLang="en-US" dirty="0" err="1">
                <a:latin typeface="Times New Roman" panose="02020603050405020304" pitchFamily="18" charset="0"/>
              </a:rPr>
              <a:t>zuständig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für</a:t>
            </a:r>
            <a:r>
              <a:rPr lang="en-US" altLang="en-US" dirty="0">
                <a:latin typeface="Times New Roman" panose="02020603050405020304" pitchFamily="18" charset="0"/>
              </a:rPr>
              <a:t> [h] und </a:t>
            </a:r>
            <a:r>
              <a:rPr lang="en-US" altLang="en-US" dirty="0" err="1">
                <a:latin typeface="Times New Roman" panose="02020603050405020304" pitchFamily="18" charset="0"/>
              </a:rPr>
              <a:t>aspirierte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Laute</a:t>
            </a:r>
            <a:r>
              <a:rPr lang="en-US" altLang="en-US" dirty="0">
                <a:latin typeface="Times New Roman" panose="02020603050405020304" pitchFamily="18" charset="0"/>
              </a:rPr>
              <a:t>)</a:t>
            </a:r>
          </a:p>
          <a:p>
            <a:pPr>
              <a:lnSpc>
                <a:spcPct val="120000"/>
              </a:lnSpc>
            </a:pPr>
            <a:endParaRPr lang="en-US" altLang="en-US" dirty="0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glottalisiert</a:t>
            </a:r>
            <a:r>
              <a:rPr lang="en-US" altLang="en-US" dirty="0">
                <a:latin typeface="Times New Roman" panose="02020603050405020304" pitchFamily="18" charset="0"/>
              </a:rPr>
              <a:t>] </a:t>
            </a:r>
            <a:r>
              <a:rPr lang="en-US" altLang="en-US" dirty="0" err="1">
                <a:latin typeface="Times New Roman" panose="02020603050405020304" pitchFamily="18" charset="0"/>
              </a:rPr>
              <a:t>oder</a:t>
            </a:r>
            <a:r>
              <a:rPr lang="en-US" altLang="en-US" dirty="0">
                <a:latin typeface="Times New Roman" panose="02020603050405020304" pitchFamily="18" charset="0"/>
              </a:rPr>
              <a:t> [</a:t>
            </a:r>
            <a:r>
              <a:rPr lang="en-US" altLang="en-US" dirty="0">
                <a:solidFill>
                  <a:srgbClr val="FF9933"/>
                </a:solidFill>
                <a:latin typeface="Times New Roman" panose="02020603050405020304" pitchFamily="18" charset="0"/>
              </a:rPr>
              <a:t>constricted glottis</a:t>
            </a:r>
            <a:r>
              <a:rPr lang="en-US" altLang="en-US" dirty="0">
                <a:latin typeface="Times New Roman" panose="02020603050405020304" pitchFamily="18" charset="0"/>
              </a:rPr>
              <a:t>] = [</a:t>
            </a:r>
            <a:r>
              <a:rPr lang="en-US" altLang="en-US" dirty="0" err="1">
                <a:latin typeface="Times New Roman" panose="02020603050405020304" pitchFamily="18" charset="0"/>
              </a:rPr>
              <a:t>c.g.</a:t>
            </a:r>
            <a:r>
              <a:rPr lang="en-US" altLang="en-US" dirty="0">
                <a:latin typeface="Times New Roman" panose="02020603050405020304" pitchFamily="18" charset="0"/>
              </a:rPr>
              <a:t>]: Die </a:t>
            </a:r>
            <a:r>
              <a:rPr lang="en-US" altLang="en-US" dirty="0" err="1">
                <a:latin typeface="Times New Roman" panose="02020603050405020304" pitchFamily="18" charset="0"/>
              </a:rPr>
              <a:t>Stimmbänder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werden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zusammengezogen</a:t>
            </a:r>
            <a:r>
              <a:rPr lang="en-US" altLang="en-US" dirty="0">
                <a:latin typeface="Times New Roman" panose="02020603050405020304" pitchFamily="18" charset="0"/>
              </a:rPr>
              <a:t>, so </a:t>
            </a:r>
            <a:r>
              <a:rPr lang="en-US" altLang="en-US" dirty="0" err="1">
                <a:latin typeface="Times New Roman" panose="02020603050405020304" pitchFamily="18" charset="0"/>
              </a:rPr>
              <a:t>dass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keine</a:t>
            </a:r>
            <a:r>
              <a:rPr lang="en-US" altLang="en-US" dirty="0">
                <a:latin typeface="Times New Roman" panose="02020603050405020304" pitchFamily="18" charset="0"/>
              </a:rPr>
              <a:t> Vibration (</a:t>
            </a:r>
            <a:r>
              <a:rPr lang="en-US" altLang="en-US" dirty="0" err="1">
                <a:latin typeface="Times New Roman" panose="02020603050405020304" pitchFamily="18" charset="0"/>
              </a:rPr>
              <a:t>Stimme</a:t>
            </a:r>
            <a:r>
              <a:rPr lang="en-US" altLang="en-US" dirty="0">
                <a:latin typeface="Times New Roman" panose="02020603050405020304" pitchFamily="18" charset="0"/>
              </a:rPr>
              <a:t>) </a:t>
            </a:r>
            <a:r>
              <a:rPr lang="en-US" altLang="en-US" dirty="0" err="1">
                <a:latin typeface="Times New Roman" panose="02020603050405020304" pitchFamily="18" charset="0"/>
              </a:rPr>
              <a:t>entstehen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kann</a:t>
            </a:r>
            <a:r>
              <a:rPr lang="en-US" altLang="en-US" dirty="0">
                <a:latin typeface="Times New Roman" panose="02020603050405020304" pitchFamily="18" charset="0"/>
              </a:rPr>
              <a:t> (</a:t>
            </a:r>
            <a:r>
              <a:rPr lang="en-US" altLang="en-US" dirty="0" err="1">
                <a:latin typeface="Times New Roman" panose="02020603050405020304" pitchFamily="18" charset="0"/>
              </a:rPr>
              <a:t>zuständig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für</a:t>
            </a:r>
            <a:r>
              <a:rPr lang="en-US" altLang="en-US" dirty="0">
                <a:latin typeface="Times New Roman" panose="02020603050405020304" pitchFamily="18" charset="0"/>
              </a:rPr>
              <a:t> [</a:t>
            </a:r>
            <a:r>
              <a:rPr lang="en-US" altLang="en-US" dirty="0" err="1">
                <a:latin typeface="Times New Roman" panose="02020603050405020304" pitchFamily="18" charset="0"/>
              </a:rPr>
              <a:t>ʔ</a:t>
            </a:r>
            <a:r>
              <a:rPr lang="en-US" altLang="en-US" dirty="0">
                <a:latin typeface="Times New Roman" panose="02020603050405020304" pitchFamily="18" charset="0"/>
              </a:rPr>
              <a:t>])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145291E-13E3-924F-90F5-B6CCC808E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26689" y="6808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8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Date Placeholder 3">
            <a:extLst>
              <a:ext uri="{FF2B5EF4-FFF2-40B4-BE49-F238E27FC236}">
                <a16:creationId xmlns:a16="http://schemas.microsoft.com/office/drawing/2014/main" id="{5C8B0BBC-EDF6-3545-9AE5-AE7849B13F8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B5E833B-7171-B44B-BB48-12021F70D828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52226" name="Slide Number Placeholder 5">
            <a:extLst>
              <a:ext uri="{FF2B5EF4-FFF2-40B4-BE49-F238E27FC236}">
                <a16:creationId xmlns:a16="http://schemas.microsoft.com/office/drawing/2014/main" id="{E5BC4CDA-4CE2-054C-8431-D5BD9AE12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11BB0E4-3FC4-2144-9941-53AB1C9C2BF5}" type="slidenum">
              <a:rPr lang="de-DE" altLang="en-US" sz="1400"/>
              <a:pPr>
                <a:spcBef>
                  <a:spcPct val="0"/>
                </a:spcBef>
              </a:pPr>
              <a:t>21</a:t>
            </a:fld>
            <a:endParaRPr lang="de-DE" altLang="en-US" sz="1400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5CDFE6B5-448A-4247-9332-D41D3E8EE4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9525000" cy="914400"/>
          </a:xfrm>
        </p:spPr>
        <p:txBody>
          <a:bodyPr/>
          <a:lstStyle/>
          <a:p>
            <a:r>
              <a:rPr lang="en-GB" altLang="en-US" dirty="0" err="1">
                <a:solidFill>
                  <a:schemeClr val="tx1"/>
                </a:solidFill>
              </a:rPr>
              <a:t>Laryngale</a:t>
            </a: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dirty="0" err="1">
                <a:solidFill>
                  <a:schemeClr val="tx1"/>
                </a:solidFill>
              </a:rPr>
              <a:t>Merkmale</a:t>
            </a:r>
            <a:endParaRPr lang="en-GB" altLang="en-US" dirty="0">
              <a:latin typeface="Palatino" pitchFamily="2" charset="77"/>
            </a:endParaRPr>
          </a:p>
        </p:txBody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045A0A6A-E8E6-C543-9829-37D5F7B00F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600200"/>
            <a:ext cx="9525000" cy="44196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stimmhaft</a:t>
            </a:r>
            <a:r>
              <a:rPr lang="en-US" altLang="en-US" dirty="0">
                <a:latin typeface="Times New Roman" panose="02020603050405020304" pitchFamily="18" charset="0"/>
              </a:rPr>
              <a:t>] </a:t>
            </a:r>
            <a:r>
              <a:rPr lang="en-US" altLang="en-US" dirty="0" err="1">
                <a:latin typeface="Times New Roman" panose="02020603050405020304" pitchFamily="18" charset="0"/>
              </a:rPr>
              <a:t>oder</a:t>
            </a:r>
            <a:r>
              <a:rPr lang="en-US" altLang="en-US" dirty="0">
                <a:latin typeface="Times New Roman" panose="02020603050405020304" pitchFamily="18" charset="0"/>
              </a:rPr>
              <a:t> [</a:t>
            </a:r>
            <a:r>
              <a:rPr lang="en-US" altLang="en-US" dirty="0">
                <a:solidFill>
                  <a:srgbClr val="FF9933"/>
                </a:solidFill>
                <a:latin typeface="Times New Roman" panose="02020603050405020304" pitchFamily="18" charset="0"/>
              </a:rPr>
              <a:t>stiff vocal cords</a:t>
            </a:r>
            <a:r>
              <a:rPr lang="en-US" altLang="en-US" dirty="0">
                <a:latin typeface="Times New Roman" panose="02020603050405020304" pitchFamily="18" charset="0"/>
              </a:rPr>
              <a:t>]: Die </a:t>
            </a:r>
            <a:r>
              <a:rPr lang="en-US" altLang="en-US" dirty="0" err="1">
                <a:latin typeface="Times New Roman" panose="02020603050405020304" pitchFamily="18" charset="0"/>
              </a:rPr>
              <a:t>Stimmbänder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vibrieren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periodisch</a:t>
            </a:r>
            <a:r>
              <a:rPr lang="en-US" altLang="en-US" dirty="0">
                <a:latin typeface="Times New Roman" panose="02020603050405020304" pitchFamily="18" charset="0"/>
              </a:rPr>
              <a:t>. Dieses </a:t>
            </a:r>
            <a:r>
              <a:rPr lang="en-US" altLang="en-US" dirty="0" err="1">
                <a:latin typeface="Times New Roman" panose="02020603050405020304" pitchFamily="18" charset="0"/>
              </a:rPr>
              <a:t>Merkmal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unterscheidet</a:t>
            </a:r>
            <a:r>
              <a:rPr lang="en-US" altLang="en-US" dirty="0">
                <a:latin typeface="Times New Roman" panose="02020603050405020304" pitchFamily="18" charset="0"/>
              </a:rPr>
              <a:t> die </a:t>
            </a:r>
            <a:r>
              <a:rPr lang="en-US" altLang="en-US" dirty="0" err="1">
                <a:latin typeface="Times New Roman" panose="02020603050405020304" pitchFamily="18" charset="0"/>
              </a:rPr>
              <a:t>stimmhaften</a:t>
            </a:r>
            <a:r>
              <a:rPr lang="en-US" altLang="en-US" dirty="0">
                <a:latin typeface="Times New Roman" panose="02020603050405020304" pitchFamily="18" charset="0"/>
              </a:rPr>
              <a:t> von den </a:t>
            </a:r>
            <a:r>
              <a:rPr lang="en-US" altLang="en-US" dirty="0" err="1">
                <a:latin typeface="Times New Roman" panose="02020603050405020304" pitchFamily="18" charset="0"/>
              </a:rPr>
              <a:t>stimmlosen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Obstruenten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latin typeface="Times New Roman" panose="02020603050405020304" pitchFamily="18" charset="0"/>
              </a:rPr>
              <a:t>Sonoranten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sind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immer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stimmhaft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FF9933"/>
                </a:solidFill>
                <a:latin typeface="Times New Roman" panose="02020603050405020304" pitchFamily="18" charset="0"/>
              </a:rPr>
              <a:t>stimmlos</a:t>
            </a:r>
            <a:r>
              <a:rPr lang="en-US" altLang="en-US" dirty="0">
                <a:latin typeface="Times New Roman" panose="02020603050405020304" pitchFamily="18" charset="0"/>
              </a:rPr>
              <a:t>] </a:t>
            </a:r>
            <a:r>
              <a:rPr lang="en-US" altLang="en-US" dirty="0" err="1">
                <a:latin typeface="Times New Roman" panose="02020603050405020304" pitchFamily="18" charset="0"/>
              </a:rPr>
              <a:t>oder</a:t>
            </a:r>
            <a:r>
              <a:rPr lang="en-US" altLang="en-US" dirty="0">
                <a:latin typeface="Times New Roman" panose="02020603050405020304" pitchFamily="18" charset="0"/>
              </a:rPr>
              <a:t> [</a:t>
            </a:r>
            <a:r>
              <a:rPr lang="en-US" altLang="en-US" dirty="0">
                <a:solidFill>
                  <a:srgbClr val="FF9933"/>
                </a:solidFill>
                <a:latin typeface="Times New Roman" panose="02020603050405020304" pitchFamily="18" charset="0"/>
              </a:rPr>
              <a:t>slack vocal cords</a:t>
            </a:r>
            <a:r>
              <a:rPr lang="en-US" altLang="en-US" dirty="0">
                <a:latin typeface="Times New Roman" panose="02020603050405020304" pitchFamily="18" charset="0"/>
              </a:rPr>
              <a:t>]: Die </a:t>
            </a:r>
            <a:r>
              <a:rPr lang="en-US" altLang="en-US" dirty="0" err="1">
                <a:latin typeface="Times New Roman" panose="02020603050405020304" pitchFamily="18" charset="0"/>
              </a:rPr>
              <a:t>Stimmbänder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vibrieren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nicht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Das </a:t>
            </a:r>
            <a:r>
              <a:rPr lang="en-US" altLang="en-US" dirty="0" err="1">
                <a:latin typeface="Times New Roman" panose="02020603050405020304" pitchFamily="18" charset="0"/>
              </a:rPr>
              <a:t>Merkmal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wird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für</a:t>
            </a:r>
            <a:r>
              <a:rPr lang="en-US" altLang="en-US" dirty="0">
                <a:latin typeface="Times New Roman" panose="02020603050405020304" pitchFamily="18" charset="0"/>
              </a:rPr>
              <a:t> das Deutsche </a:t>
            </a:r>
            <a:r>
              <a:rPr lang="en-US" altLang="en-US" dirty="0" err="1">
                <a:latin typeface="Times New Roman" panose="02020603050405020304" pitchFamily="18" charset="0"/>
              </a:rPr>
              <a:t>nicht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eingesetzt</a:t>
            </a:r>
            <a:r>
              <a:rPr lang="en-US" altLang="en-US" dirty="0">
                <a:latin typeface="Times New Roman" panose="02020603050405020304" pitchFamily="18" charset="0"/>
              </a:rPr>
              <a:t>, da es </a:t>
            </a:r>
            <a:r>
              <a:rPr lang="en-US" altLang="en-US" dirty="0" err="1">
                <a:latin typeface="Times New Roman" panose="02020603050405020304" pitchFamily="18" charset="0"/>
              </a:rPr>
              <a:t>dieselbe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Unterscheidung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wie</a:t>
            </a:r>
            <a:r>
              <a:rPr lang="en-US" altLang="en-US" dirty="0">
                <a:latin typeface="Times New Roman" panose="02020603050405020304" pitchFamily="18" charset="0"/>
              </a:rPr>
              <a:t> [</a:t>
            </a:r>
            <a:r>
              <a:rPr lang="en-US" altLang="en-US" dirty="0" err="1">
                <a:latin typeface="Times New Roman" panose="02020603050405020304" pitchFamily="18" charset="0"/>
              </a:rPr>
              <a:t>stimmhaft</a:t>
            </a:r>
            <a:r>
              <a:rPr lang="en-US" altLang="en-US" dirty="0">
                <a:latin typeface="Times New Roman" panose="02020603050405020304" pitchFamily="18" charset="0"/>
              </a:rPr>
              <a:t>] </a:t>
            </a:r>
            <a:r>
              <a:rPr lang="en-US" altLang="en-US" dirty="0" err="1">
                <a:latin typeface="Times New Roman" panose="02020603050405020304" pitchFamily="18" charset="0"/>
              </a:rPr>
              <a:t>macht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F042211-616D-9746-BD7B-9619CF376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310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5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Date Placeholder 3">
            <a:extLst>
              <a:ext uri="{FF2B5EF4-FFF2-40B4-BE49-F238E27FC236}">
                <a16:creationId xmlns:a16="http://schemas.microsoft.com/office/drawing/2014/main" id="{5C16672D-EE0B-674E-BD11-91AA0AA09B6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7D1D191-769B-CF4C-9937-AF84C102EABB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54274" name="Slide Number Placeholder 5">
            <a:extLst>
              <a:ext uri="{FF2B5EF4-FFF2-40B4-BE49-F238E27FC236}">
                <a16:creationId xmlns:a16="http://schemas.microsoft.com/office/drawing/2014/main" id="{13BF9BE1-4DB3-EE41-9674-83A551FAD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4F99C2E-AADD-514D-81A5-2023DB318942}" type="slidenum">
              <a:rPr lang="de-DE" altLang="en-US" sz="1400"/>
              <a:pPr>
                <a:spcBef>
                  <a:spcPct val="0"/>
                </a:spcBef>
              </a:pPr>
              <a:t>22</a:t>
            </a:fld>
            <a:endParaRPr lang="de-DE" altLang="en-US" sz="1400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BA4A1E09-F46E-8B45-89C8-E108177ABB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V="1">
            <a:off x="1828800" y="533400"/>
            <a:ext cx="8534400" cy="76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>
                <a:latin typeface="Palatino" charset="0"/>
                <a:cs typeface="+mj-cs"/>
              </a:rPr>
              <a:t> </a:t>
            </a:r>
          </a:p>
        </p:txBody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494060F9-71E1-514E-AD9B-D37A8DA575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5093" y="457200"/>
            <a:ext cx="10345003" cy="5562600"/>
          </a:xfrm>
        </p:spPr>
        <p:txBody>
          <a:bodyPr>
            <a:normAutofit fontScale="92500" lnSpcReduction="10000"/>
          </a:bodyPr>
          <a:lstStyle/>
          <a:p>
            <a:pPr algn="just">
              <a:tabLst>
                <a:tab pos="1139825" algn="l"/>
                <a:tab pos="1619250" algn="l"/>
                <a:tab pos="2098675" algn="l"/>
                <a:tab pos="2565400" algn="l"/>
                <a:tab pos="3149600" algn="l"/>
                <a:tab pos="3810000" algn="l"/>
                <a:tab pos="4289425" algn="l"/>
                <a:tab pos="4949825" algn="l"/>
                <a:tab pos="5521325" algn="l"/>
                <a:tab pos="6091238" algn="l"/>
                <a:tab pos="6480175" algn="l"/>
                <a:tab pos="7050088" algn="l"/>
                <a:tab pos="7813675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p	t	k	f	p</a:t>
            </a:r>
            <a:r>
              <a:rPr lang="en-US" altLang="en-US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s	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baseline="30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∫	t</a:t>
            </a:r>
            <a:r>
              <a:rPr lang="en-US" altLang="en-US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∫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ç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x 	h	</a:t>
            </a:r>
            <a:r>
              <a:rPr lang="en-US" altLang="en-US" dirty="0" err="1">
                <a:latin typeface="Times New Roman" panose="02020603050405020304" pitchFamily="18" charset="0"/>
              </a:rPr>
              <a:t>ʔ</a:t>
            </a:r>
            <a:r>
              <a:rPr lang="de-DE" altLang="en-US" dirty="0">
                <a:latin typeface="Times New Roman" panose="02020603050405020304" pitchFamily="18" charset="0"/>
              </a:rPr>
              <a:t> 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>
              <a:tabLst>
                <a:tab pos="1139825" algn="l"/>
                <a:tab pos="1619250" algn="l"/>
                <a:tab pos="2098675" algn="l"/>
                <a:tab pos="2565400" algn="l"/>
                <a:tab pos="3149600" algn="l"/>
                <a:tab pos="3810000" algn="l"/>
                <a:tab pos="4289425" algn="l"/>
                <a:tab pos="4949825" algn="l"/>
                <a:tab pos="5521325" algn="l"/>
                <a:tab pos="6091238" algn="l"/>
                <a:tab pos="6480175" algn="l"/>
                <a:tab pos="7050088" algn="l"/>
                <a:tab pos="7813675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sth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	b	d	g	v		z 		</a:t>
            </a:r>
            <a:r>
              <a:rPr lang="en-US" altLang="en-US" dirty="0" err="1">
                <a:latin typeface="Times New Roman" panose="02020603050405020304" pitchFamily="18" charset="0"/>
              </a:rPr>
              <a:t>ʒ</a:t>
            </a:r>
            <a:r>
              <a:rPr lang="de-DE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</a:t>
            </a:r>
            <a:r>
              <a:rPr lang="en-US" altLang="en-US" baseline="30000" dirty="0" err="1">
                <a:latin typeface="Times New Roman" panose="02020603050405020304" pitchFamily="18" charset="0"/>
              </a:rPr>
              <a:t>ʒ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dirty="0" err="1">
                <a:latin typeface="Times New Roman" panose="02020603050405020304" pitchFamily="18" charset="0"/>
              </a:rPr>
              <a:t>ʝ</a:t>
            </a:r>
            <a:r>
              <a:rPr lang="de-DE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			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>
              <a:tabLst>
                <a:tab pos="1139825" algn="l"/>
                <a:tab pos="1619250" algn="l"/>
                <a:tab pos="2098675" algn="l"/>
                <a:tab pos="2565400" algn="l"/>
                <a:tab pos="3149600" algn="l"/>
                <a:tab pos="3810000" algn="l"/>
                <a:tab pos="4289425" algn="l"/>
                <a:tab pos="4949825" algn="l"/>
                <a:tab pos="5521325" algn="l"/>
                <a:tab pos="6091238" algn="l"/>
                <a:tab pos="6480175" algn="l"/>
                <a:tab pos="7050088" algn="l"/>
                <a:tab pos="7813675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kons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	+	+	+	+	+	+	+	+	+	+	+	+	+	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>
              <a:tabLst>
                <a:tab pos="1139825" algn="l"/>
                <a:tab pos="1619250" algn="l"/>
                <a:tab pos="2098675" algn="l"/>
                <a:tab pos="2565400" algn="l"/>
                <a:tab pos="3149600" algn="l"/>
                <a:tab pos="3810000" algn="l"/>
                <a:tab pos="4289425" algn="l"/>
                <a:tab pos="4949825" algn="l"/>
                <a:tab pos="5521325" algn="l"/>
                <a:tab pos="6091238" algn="l"/>
                <a:tab pos="6480175" algn="l"/>
                <a:tab pos="7050088" algn="l"/>
                <a:tab pos="7813675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[son]	-	-	-	-	-	-	-	-	-	-	 -	 -	 -	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>
              <a:tabLst>
                <a:tab pos="1139825" algn="l"/>
                <a:tab pos="1619250" algn="l"/>
                <a:tab pos="2098675" algn="l"/>
                <a:tab pos="2565400" algn="l"/>
                <a:tab pos="3149600" algn="l"/>
                <a:tab pos="3810000" algn="l"/>
                <a:tab pos="4289425" algn="l"/>
                <a:tab pos="4949825" algn="l"/>
                <a:tab pos="5521325" algn="l"/>
                <a:tab pos="6091238" algn="l"/>
                <a:tab pos="6480175" algn="l"/>
                <a:tab pos="7050088" algn="l"/>
                <a:tab pos="7813675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kont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	-	-	-	+	+/-	+	+/-	+   +/-	+	+			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>
              <a:tabLst>
                <a:tab pos="1139825" algn="l"/>
                <a:tab pos="1619250" algn="l"/>
                <a:tab pos="2098675" algn="l"/>
                <a:tab pos="2565400" algn="l"/>
                <a:tab pos="3149600" algn="l"/>
                <a:tab pos="3810000" algn="l"/>
                <a:tab pos="4289425" algn="l"/>
                <a:tab pos="4949825" algn="l"/>
                <a:tab pos="5521325" algn="l"/>
                <a:tab pos="6091238" algn="l"/>
                <a:tab pos="6480175" algn="l"/>
                <a:tab pos="7050088" algn="l"/>
                <a:tab pos="7813675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[asp]												+	</a:t>
            </a:r>
          </a:p>
          <a:p>
            <a:pPr>
              <a:tabLst>
                <a:tab pos="1139825" algn="l"/>
                <a:tab pos="1619250" algn="l"/>
                <a:tab pos="2098675" algn="l"/>
                <a:tab pos="2565400" algn="l"/>
                <a:tab pos="3149600" algn="l"/>
                <a:tab pos="3810000" algn="l"/>
                <a:tab pos="4289425" algn="l"/>
                <a:tab pos="4949825" algn="l"/>
                <a:tab pos="5521325" algn="l"/>
                <a:tab pos="6091238" algn="l"/>
                <a:tab pos="6480175" algn="l"/>
                <a:tab pos="7050088" algn="l"/>
                <a:tab pos="7813675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glot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													+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>
              <a:tabLst>
                <a:tab pos="1139825" algn="l"/>
                <a:tab pos="1619250" algn="l"/>
                <a:tab pos="2098675" algn="l"/>
                <a:tab pos="2565400" algn="l"/>
                <a:tab pos="3149600" algn="l"/>
                <a:tab pos="3810000" algn="l"/>
                <a:tab pos="4289425" algn="l"/>
                <a:tab pos="4949825" algn="l"/>
                <a:tab pos="5521325" algn="l"/>
                <a:tab pos="6091238" algn="l"/>
                <a:tab pos="6480175" algn="l"/>
                <a:tab pos="7050088" algn="l"/>
                <a:tab pos="7813675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[lab]	+			+	+							</a:t>
            </a:r>
          </a:p>
          <a:p>
            <a:pPr>
              <a:tabLst>
                <a:tab pos="1139825" algn="l"/>
                <a:tab pos="1619250" algn="l"/>
                <a:tab pos="2098675" algn="l"/>
                <a:tab pos="2565400" algn="l"/>
                <a:tab pos="3149600" algn="l"/>
                <a:tab pos="3810000" algn="l"/>
                <a:tab pos="4289425" algn="l"/>
                <a:tab pos="4949825" algn="l"/>
                <a:tab pos="5521325" algn="l"/>
                <a:tab pos="6091238" algn="l"/>
                <a:tab pos="6480175" algn="l"/>
                <a:tab pos="7050088" algn="l"/>
                <a:tab pos="7813675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kor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		+				+	+	+	+	 </a:t>
            </a:r>
          </a:p>
          <a:p>
            <a:pPr>
              <a:tabLst>
                <a:tab pos="1139825" algn="l"/>
                <a:tab pos="1619250" algn="l"/>
                <a:tab pos="2098675" algn="l"/>
                <a:tab pos="2565400" algn="l"/>
                <a:tab pos="3149600" algn="l"/>
                <a:tab pos="3810000" algn="l"/>
                <a:tab pos="4289425" algn="l"/>
                <a:tab pos="4949825" algn="l"/>
                <a:tab pos="5521325" algn="l"/>
                <a:tab pos="6091238" algn="l"/>
                <a:tab pos="6480175" algn="l"/>
                <a:tab pos="7050088" algn="l"/>
                <a:tab pos="7813675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[ant]						+	+	-	-				</a:t>
            </a:r>
          </a:p>
          <a:p>
            <a:pPr>
              <a:tabLst>
                <a:tab pos="1139825" algn="l"/>
                <a:tab pos="1619250" algn="l"/>
                <a:tab pos="2098675" algn="l"/>
                <a:tab pos="2565400" algn="l"/>
                <a:tab pos="3149600" algn="l"/>
                <a:tab pos="3810000" algn="l"/>
                <a:tab pos="4289425" algn="l"/>
                <a:tab pos="4949825" algn="l"/>
                <a:tab pos="5521325" algn="l"/>
                <a:tab pos="6091238" algn="l"/>
                <a:tab pos="6480175" algn="l"/>
                <a:tab pos="7050088" algn="l"/>
                <a:tab pos="7813675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dors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			+							+	+		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>
              <a:tabLst>
                <a:tab pos="1139825" algn="l"/>
                <a:tab pos="1619250" algn="l"/>
                <a:tab pos="2098675" algn="l"/>
                <a:tab pos="2565400" algn="l"/>
                <a:tab pos="3149600" algn="l"/>
                <a:tab pos="3810000" algn="l"/>
                <a:tab pos="4289425" algn="l"/>
                <a:tab pos="4949825" algn="l"/>
                <a:tab pos="5521325" algn="l"/>
                <a:tab pos="6091238" algn="l"/>
                <a:tab pos="6480175" algn="l"/>
                <a:tab pos="7050088" algn="l"/>
                <a:tab pos="7813675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[hint]										-	+ </a:t>
            </a:r>
            <a:r>
              <a:rPr lang="en-US" altLang="en-US" dirty="0">
                <a:solidFill>
                  <a:srgbClr val="000000"/>
                </a:solidFill>
                <a:latin typeface="Palatino" pitchFamily="2" charset="77"/>
              </a:rPr>
              <a:t>		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CD3DD4B-3662-3840-B38F-B7C4A354E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4107" y="431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9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Date Placeholder 3">
            <a:extLst>
              <a:ext uri="{FF2B5EF4-FFF2-40B4-BE49-F238E27FC236}">
                <a16:creationId xmlns:a16="http://schemas.microsoft.com/office/drawing/2014/main" id="{DDD60278-5169-3243-B396-DA0711BF3D1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0E3E73D-09B3-3047-88D5-92769B5DF45D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56322" name="Slide Number Placeholder 5">
            <a:extLst>
              <a:ext uri="{FF2B5EF4-FFF2-40B4-BE49-F238E27FC236}">
                <a16:creationId xmlns:a16="http://schemas.microsoft.com/office/drawing/2014/main" id="{47E0EE42-2127-3C42-A805-239A87206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46D6B77-2E3D-E64B-8176-49639BD3DD1E}" type="slidenum">
              <a:rPr lang="de-DE" altLang="en-US" sz="1400"/>
              <a:pPr>
                <a:spcBef>
                  <a:spcPct val="0"/>
                </a:spcBef>
              </a:pPr>
              <a:t>23</a:t>
            </a:fld>
            <a:endParaRPr lang="de-DE" altLang="en-US" sz="1400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0D31E44A-4891-1643-B749-D3F14228A9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V="1">
            <a:off x="1828800" y="533400"/>
            <a:ext cx="8534400" cy="76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>
                <a:latin typeface="Palatino" charset="0"/>
                <a:cs typeface="+mj-cs"/>
              </a:rPr>
              <a:t> </a:t>
            </a:r>
          </a:p>
        </p:txBody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D038AC38-1BC7-A74B-A03F-4527A51E84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2388" y="457200"/>
            <a:ext cx="9680812" cy="5562600"/>
          </a:xfrm>
        </p:spPr>
        <p:txBody>
          <a:bodyPr/>
          <a:lstStyle/>
          <a:p>
            <a:pPr algn="just">
              <a:tabLst>
                <a:tab pos="1139825" algn="l"/>
                <a:tab pos="1619250" algn="l"/>
                <a:tab pos="2098675" algn="l"/>
                <a:tab pos="2565400" algn="l"/>
                <a:tab pos="2954338" algn="l"/>
                <a:tab pos="3524250" algn="l"/>
                <a:tab pos="4003675" algn="l"/>
                <a:tab pos="4470400" algn="l"/>
                <a:tab pos="5054600" algn="l"/>
                <a:tab pos="5521325" algn="l"/>
                <a:tab pos="5908675" algn="l"/>
                <a:tab pos="6284913" algn="l"/>
                <a:tab pos="6959600" algn="l"/>
                <a:tab pos="7243763" algn="l"/>
                <a:tab pos="7529513" algn="l"/>
                <a:tab pos="7813675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	m	n	</a:t>
            </a:r>
            <a:r>
              <a:rPr lang="en-US" altLang="en-US" dirty="0" err="1">
                <a:latin typeface="Times New Roman" panose="02020603050405020304" pitchFamily="18" charset="0"/>
              </a:rPr>
              <a:t>ŋ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 l	</a:t>
            </a:r>
            <a:r>
              <a:rPr lang="en-US" altLang="en-US" dirty="0" err="1">
                <a:latin typeface="Times New Roman" panose="02020603050405020304" pitchFamily="18" charset="0"/>
              </a:rPr>
              <a:t>ʁ</a:t>
            </a:r>
            <a:r>
              <a:rPr lang="de-DE" altLang="en-US" dirty="0">
                <a:latin typeface="Times New Roman" panose="02020603050405020304" pitchFamily="18" charset="0"/>
              </a:rPr>
              <a:t>  	</a:t>
            </a:r>
            <a:r>
              <a:rPr lang="de-DE" altLang="en-US" dirty="0" err="1">
                <a:latin typeface="Times New Roman" panose="02020603050405020304" pitchFamily="18" charset="0"/>
              </a:rPr>
              <a:t>j</a:t>
            </a:r>
            <a:r>
              <a:rPr lang="en-US" altLang="ja-JP" dirty="0">
                <a:solidFill>
                  <a:srgbClr val="000000"/>
                </a:solidFill>
                <a:latin typeface="Times New Roman" panose="02020603050405020304" pitchFamily="18" charset="0"/>
              </a:rPr>
              <a:t>		</a:t>
            </a:r>
            <a:endParaRPr lang="en-US" altLang="ja-JP" dirty="0">
              <a:latin typeface="Times New Roman" panose="02020603050405020304" pitchFamily="18" charset="0"/>
            </a:endParaRPr>
          </a:p>
          <a:p>
            <a:pPr>
              <a:tabLst>
                <a:tab pos="1139825" algn="l"/>
                <a:tab pos="1619250" algn="l"/>
                <a:tab pos="2098675" algn="l"/>
                <a:tab pos="2565400" algn="l"/>
                <a:tab pos="2954338" algn="l"/>
                <a:tab pos="3524250" algn="l"/>
                <a:tab pos="4003675" algn="l"/>
                <a:tab pos="4470400" algn="l"/>
                <a:tab pos="5054600" algn="l"/>
                <a:tab pos="5521325" algn="l"/>
                <a:tab pos="5908675" algn="l"/>
                <a:tab pos="6284913" algn="l"/>
                <a:tab pos="6959600" algn="l"/>
                <a:tab pos="7243763" algn="l"/>
                <a:tab pos="7529513" algn="l"/>
                <a:tab pos="7813675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kons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		+	+	+	 +	+	+</a:t>
            </a:r>
          </a:p>
          <a:p>
            <a:pPr>
              <a:tabLst>
                <a:tab pos="1139825" algn="l"/>
                <a:tab pos="1619250" algn="l"/>
                <a:tab pos="2098675" algn="l"/>
                <a:tab pos="2565400" algn="l"/>
                <a:tab pos="2954338" algn="l"/>
                <a:tab pos="3524250" algn="l"/>
                <a:tab pos="4003675" algn="l"/>
                <a:tab pos="4470400" algn="l"/>
                <a:tab pos="5054600" algn="l"/>
                <a:tab pos="5521325" algn="l"/>
                <a:tab pos="5908675" algn="l"/>
                <a:tab pos="6284913" algn="l"/>
                <a:tab pos="6959600" algn="l"/>
                <a:tab pos="7243763" algn="l"/>
                <a:tab pos="7529513" algn="l"/>
                <a:tab pos="7813675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vok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		-	-	-	 -	+	+		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>
              <a:tabLst>
                <a:tab pos="1139825" algn="l"/>
                <a:tab pos="1619250" algn="l"/>
                <a:tab pos="2098675" algn="l"/>
                <a:tab pos="2565400" algn="l"/>
                <a:tab pos="2954338" algn="l"/>
                <a:tab pos="3524250" algn="l"/>
                <a:tab pos="4003675" algn="l"/>
                <a:tab pos="4470400" algn="l"/>
                <a:tab pos="5054600" algn="l"/>
                <a:tab pos="5521325" algn="l"/>
                <a:tab pos="5908675" algn="l"/>
                <a:tab pos="6284913" algn="l"/>
                <a:tab pos="6959600" algn="l"/>
                <a:tab pos="7243763" algn="l"/>
                <a:tab pos="7529513" algn="l"/>
                <a:tab pos="7813675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[son]		+	+	+	 +	+	+		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>
              <a:tabLst>
                <a:tab pos="1139825" algn="l"/>
                <a:tab pos="1619250" algn="l"/>
                <a:tab pos="2098675" algn="l"/>
                <a:tab pos="2565400" algn="l"/>
                <a:tab pos="2954338" algn="l"/>
                <a:tab pos="3524250" algn="l"/>
                <a:tab pos="4003675" algn="l"/>
                <a:tab pos="4470400" algn="l"/>
                <a:tab pos="5054600" algn="l"/>
                <a:tab pos="5521325" algn="l"/>
                <a:tab pos="5908675" algn="l"/>
                <a:tab pos="6284913" algn="l"/>
                <a:tab pos="6959600" algn="l"/>
                <a:tab pos="7243763" algn="l"/>
                <a:tab pos="7529513" algn="l"/>
                <a:tab pos="7813675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kont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		-	-	-	  -	+	+	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>
              <a:tabLst>
                <a:tab pos="1139825" algn="l"/>
                <a:tab pos="1619250" algn="l"/>
                <a:tab pos="2098675" algn="l"/>
                <a:tab pos="2565400" algn="l"/>
                <a:tab pos="2954338" algn="l"/>
                <a:tab pos="3524250" algn="l"/>
                <a:tab pos="4003675" algn="l"/>
                <a:tab pos="4470400" algn="l"/>
                <a:tab pos="5054600" algn="l"/>
                <a:tab pos="5521325" algn="l"/>
                <a:tab pos="5908675" algn="l"/>
                <a:tab pos="6284913" algn="l"/>
                <a:tab pos="6959600" algn="l"/>
                <a:tab pos="7243763" algn="l"/>
                <a:tab pos="7529513" algn="l"/>
                <a:tab pos="7813675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[nasal]		+	+	+				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>
              <a:tabLst>
                <a:tab pos="1139825" algn="l"/>
                <a:tab pos="1619250" algn="l"/>
                <a:tab pos="2098675" algn="l"/>
                <a:tab pos="2565400" algn="l"/>
                <a:tab pos="2954338" algn="l"/>
                <a:tab pos="3524250" algn="l"/>
                <a:tab pos="4003675" algn="l"/>
                <a:tab pos="4470400" algn="l"/>
                <a:tab pos="5054600" algn="l"/>
                <a:tab pos="5521325" algn="l"/>
                <a:tab pos="5908675" algn="l"/>
                <a:tab pos="6284913" algn="l"/>
                <a:tab pos="6959600" algn="l"/>
                <a:tab pos="7243763" algn="l"/>
                <a:tab pos="7529513" algn="l"/>
                <a:tab pos="7813675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[lab]		+						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>
              <a:tabLst>
                <a:tab pos="1139825" algn="l"/>
                <a:tab pos="1619250" algn="l"/>
                <a:tab pos="2098675" algn="l"/>
                <a:tab pos="2565400" algn="l"/>
                <a:tab pos="2954338" algn="l"/>
                <a:tab pos="3524250" algn="l"/>
                <a:tab pos="4003675" algn="l"/>
                <a:tab pos="4470400" algn="l"/>
                <a:tab pos="5054600" algn="l"/>
                <a:tab pos="5521325" algn="l"/>
                <a:tab pos="5908675" algn="l"/>
                <a:tab pos="6284913" algn="l"/>
                <a:tab pos="6959600" algn="l"/>
                <a:tab pos="7243763" algn="l"/>
                <a:tab pos="7529513" algn="l"/>
                <a:tab pos="7813675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kor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			+		 +		+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>
              <a:tabLst>
                <a:tab pos="1139825" algn="l"/>
                <a:tab pos="1619250" algn="l"/>
                <a:tab pos="2098675" algn="l"/>
                <a:tab pos="2565400" algn="l"/>
                <a:tab pos="2954338" algn="l"/>
                <a:tab pos="3524250" algn="l"/>
                <a:tab pos="4003675" algn="l"/>
                <a:tab pos="4470400" algn="l"/>
                <a:tab pos="5054600" algn="l"/>
                <a:tab pos="5521325" algn="l"/>
                <a:tab pos="5908675" algn="l"/>
                <a:tab pos="6284913" algn="l"/>
                <a:tab pos="6959600" algn="l"/>
                <a:tab pos="7243763" algn="l"/>
                <a:tab pos="7529513" algn="l"/>
                <a:tab pos="7813675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dors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				+		+	</a:t>
            </a:r>
          </a:p>
          <a:p>
            <a:pPr>
              <a:tabLst>
                <a:tab pos="1139825" algn="l"/>
                <a:tab pos="1619250" algn="l"/>
                <a:tab pos="2098675" algn="l"/>
                <a:tab pos="2565400" algn="l"/>
                <a:tab pos="2954338" algn="l"/>
                <a:tab pos="3524250" algn="l"/>
                <a:tab pos="4003675" algn="l"/>
                <a:tab pos="4470400" algn="l"/>
                <a:tab pos="5054600" algn="l"/>
                <a:tab pos="5521325" algn="l"/>
                <a:tab pos="5908675" algn="l"/>
                <a:tab pos="6284913" algn="l"/>
                <a:tab pos="6959600" algn="l"/>
                <a:tab pos="7243763" algn="l"/>
                <a:tab pos="7529513" algn="l"/>
                <a:tab pos="7813675" algn="l"/>
              </a:tabLst>
            </a:pPr>
            <a:r>
              <a:rPr lang="en-US" altLang="en-US" dirty="0">
                <a:solidFill>
                  <a:srgbClr val="000000"/>
                </a:solidFill>
                <a:latin typeface="Palatino" pitchFamily="2" charset="77"/>
              </a:rPr>
              <a:t>																				</a:t>
            </a:r>
            <a:endParaRPr lang="en-US" altLang="en-US" dirty="0">
              <a:latin typeface="Palatino" pitchFamily="2" charset="77"/>
            </a:endParaRPr>
          </a:p>
          <a:p>
            <a:pPr algn="just">
              <a:tabLst>
                <a:tab pos="1139825" algn="l"/>
                <a:tab pos="1619250" algn="l"/>
                <a:tab pos="2098675" algn="l"/>
                <a:tab pos="2565400" algn="l"/>
                <a:tab pos="2954338" algn="l"/>
                <a:tab pos="3524250" algn="l"/>
                <a:tab pos="4003675" algn="l"/>
                <a:tab pos="4470400" algn="l"/>
                <a:tab pos="5054600" algn="l"/>
                <a:tab pos="5521325" algn="l"/>
                <a:tab pos="5908675" algn="l"/>
                <a:tab pos="6284913" algn="l"/>
                <a:tab pos="6959600" algn="l"/>
                <a:tab pos="7243763" algn="l"/>
                <a:tab pos="7529513" algn="l"/>
                <a:tab pos="7813675" algn="l"/>
              </a:tabLst>
            </a:pPr>
            <a:endParaRPr lang="en-US" altLang="en-US" dirty="0">
              <a:solidFill>
                <a:srgbClr val="000000"/>
              </a:solidFill>
              <a:latin typeface="Palatino" pitchFamily="2" charset="77"/>
            </a:endParaRPr>
          </a:p>
          <a:p>
            <a:pPr>
              <a:lnSpc>
                <a:spcPct val="110000"/>
              </a:lnSpc>
              <a:tabLst>
                <a:tab pos="1139825" algn="l"/>
                <a:tab pos="1619250" algn="l"/>
                <a:tab pos="2098675" algn="l"/>
                <a:tab pos="2565400" algn="l"/>
                <a:tab pos="2954338" algn="l"/>
                <a:tab pos="3524250" algn="l"/>
                <a:tab pos="4003675" algn="l"/>
                <a:tab pos="4470400" algn="l"/>
                <a:tab pos="5054600" algn="l"/>
                <a:tab pos="5521325" algn="l"/>
                <a:tab pos="5908675" algn="l"/>
                <a:tab pos="6284913" algn="l"/>
                <a:tab pos="6959600" algn="l"/>
                <a:tab pos="7243763" algn="l"/>
                <a:tab pos="7529513" algn="l"/>
                <a:tab pos="7813675" algn="l"/>
              </a:tabLst>
            </a:pPr>
            <a:endParaRPr lang="en-US" altLang="en-US" dirty="0">
              <a:latin typeface="Palatino" pitchFamily="2" charset="77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C95DBF2-ECD3-9040-8704-0DB6732984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9400" y="6220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Date Placeholder 3">
            <a:extLst>
              <a:ext uri="{FF2B5EF4-FFF2-40B4-BE49-F238E27FC236}">
                <a16:creationId xmlns:a16="http://schemas.microsoft.com/office/drawing/2014/main" id="{6D74FC41-6082-0C48-AD22-7A10B24D68A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8BB30B-EF00-8D44-8089-E5FAFDC66724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58370" name="Slide Number Placeholder 5">
            <a:extLst>
              <a:ext uri="{FF2B5EF4-FFF2-40B4-BE49-F238E27FC236}">
                <a16:creationId xmlns:a16="http://schemas.microsoft.com/office/drawing/2014/main" id="{37653225-B277-2643-BD5E-2B469596C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E9E9BCA-B9F9-8B4E-AFCA-08EC8A8F6670}" type="slidenum">
              <a:rPr lang="de-DE" altLang="en-US" sz="1400"/>
              <a:pPr>
                <a:spcBef>
                  <a:spcPct val="0"/>
                </a:spcBef>
              </a:pPr>
              <a:t>24</a:t>
            </a:fld>
            <a:endParaRPr lang="de-DE" altLang="en-US" sz="1400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688022CB-1721-DE44-B49F-BE5D6FA942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6979" y="609600"/>
            <a:ext cx="9626221" cy="914400"/>
          </a:xfrm>
        </p:spPr>
        <p:txBody>
          <a:bodyPr/>
          <a:lstStyle/>
          <a:p>
            <a:r>
              <a:rPr lang="en-GB" altLang="en-US" dirty="0" err="1">
                <a:solidFill>
                  <a:schemeClr val="tx1"/>
                </a:solidFill>
              </a:rPr>
              <a:t>Konsonantische</a:t>
            </a: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dirty="0" err="1">
                <a:solidFill>
                  <a:schemeClr val="tx1"/>
                </a:solidFill>
              </a:rPr>
              <a:t>Merkmale</a:t>
            </a:r>
            <a:r>
              <a:rPr lang="en-GB" altLang="en-US" dirty="0">
                <a:solidFill>
                  <a:schemeClr val="tx1"/>
                </a:solidFill>
              </a:rPr>
              <a:t> </a:t>
            </a:r>
            <a:endParaRPr lang="en-GB" altLang="en-US" dirty="0"/>
          </a:p>
        </p:txBody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C5981FAC-E33D-084D-A357-C60A1EFEE1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6979" y="1600200"/>
            <a:ext cx="9626221" cy="44196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• </a:t>
            </a:r>
            <a:r>
              <a:rPr lang="en-US" altLang="en-US" dirty="0" err="1">
                <a:latin typeface="Times New Roman" panose="02020603050405020304" pitchFamily="18" charset="0"/>
              </a:rPr>
              <a:t>Kein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Segmentpaar</a:t>
            </a:r>
            <a:r>
              <a:rPr lang="en-US" altLang="en-US" dirty="0">
                <a:latin typeface="Times New Roman" panose="02020603050405020304" pitchFamily="18" charset="0"/>
              </a:rPr>
              <a:t> in den </a:t>
            </a:r>
            <a:r>
              <a:rPr lang="en-US" altLang="en-US" dirty="0" err="1">
                <a:latin typeface="Times New Roman" panose="02020603050405020304" pitchFamily="18" charset="0"/>
              </a:rPr>
              <a:t>Tabellen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weist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für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alle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Merkmale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dieselben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Werte</a:t>
            </a:r>
            <a:r>
              <a:rPr lang="en-US" altLang="en-US" dirty="0">
                <a:latin typeface="Times New Roman" panose="02020603050405020304" pitchFamily="18" charset="0"/>
              </a:rPr>
              <a:t> auf. </a:t>
            </a:r>
          </a:p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• Die </a:t>
            </a:r>
            <a:r>
              <a:rPr lang="en-US" altLang="en-US" dirty="0" err="1">
                <a:latin typeface="Times New Roman" panose="02020603050405020304" pitchFamily="18" charset="0"/>
              </a:rPr>
              <a:t>Lücken</a:t>
            </a:r>
            <a:r>
              <a:rPr lang="en-US" altLang="en-US" dirty="0">
                <a:latin typeface="Times New Roman" panose="02020603050405020304" pitchFamily="18" charset="0"/>
              </a:rPr>
              <a:t> in der </a:t>
            </a:r>
            <a:r>
              <a:rPr lang="en-US" altLang="en-US" dirty="0" err="1">
                <a:latin typeface="Times New Roman" panose="02020603050405020304" pitchFamily="18" charset="0"/>
              </a:rPr>
              <a:t>Tabelle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stehen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für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unspezifizierte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Merkmalwerte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bei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bestimmten</a:t>
            </a:r>
            <a:r>
              <a:rPr lang="en-US" altLang="en-US" dirty="0">
                <a:latin typeface="Times New Roman" panose="02020603050405020304" pitchFamily="18" charset="0"/>
              </a:rPr>
              <a:t> (Gruppen von) </a:t>
            </a:r>
            <a:r>
              <a:rPr lang="en-US" altLang="en-US" dirty="0" err="1">
                <a:latin typeface="Times New Roman" panose="02020603050405020304" pitchFamily="18" charset="0"/>
              </a:rPr>
              <a:t>Segmenten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dirty="0">
                <a:latin typeface="Times New Roman" panose="02020603050405020304" pitchFamily="18" charset="0"/>
              </a:rPr>
              <a:t>• Bei den </a:t>
            </a:r>
            <a:r>
              <a:rPr lang="en-US" altLang="en-US" dirty="0" err="1">
                <a:latin typeface="Times New Roman" panose="02020603050405020304" pitchFamily="18" charset="0"/>
              </a:rPr>
              <a:t>drei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Affrikaten</a:t>
            </a:r>
            <a:r>
              <a:rPr lang="en-US" altLang="en-US" dirty="0">
                <a:latin typeface="Times New Roman" panose="02020603050405020304" pitchFamily="18" charset="0"/>
              </a:rPr>
              <a:t> [p</a:t>
            </a:r>
            <a:r>
              <a:rPr lang="en-US" altLang="en-US" baseline="30000" dirty="0">
                <a:latin typeface="Times New Roman" panose="02020603050405020304" pitchFamily="18" charset="0"/>
              </a:rPr>
              <a:t>f</a:t>
            </a:r>
            <a:r>
              <a:rPr lang="en-US" altLang="en-US" dirty="0">
                <a:latin typeface="Times New Roman" panose="02020603050405020304" pitchFamily="18" charset="0"/>
              </a:rPr>
              <a:t>],[</a:t>
            </a:r>
            <a:r>
              <a:rPr lang="en-US" altLang="en-US" dirty="0" err="1">
                <a:latin typeface="Times New Roman" panose="02020603050405020304" pitchFamily="18" charset="0"/>
              </a:rPr>
              <a:t>t</a:t>
            </a:r>
            <a:r>
              <a:rPr lang="en-US" altLang="en-US" baseline="30000" dirty="0" err="1">
                <a:latin typeface="Times New Roman" panose="02020603050405020304" pitchFamily="18" charset="0"/>
              </a:rPr>
              <a:t>s</a:t>
            </a:r>
            <a:r>
              <a:rPr lang="en-US" altLang="en-US" dirty="0">
                <a:latin typeface="Times New Roman" panose="02020603050405020304" pitchFamily="18" charset="0"/>
              </a:rPr>
              <a:t>] und [t</a:t>
            </a:r>
            <a:r>
              <a:rPr lang="en-US" altLang="en-US" baseline="30000" dirty="0">
                <a:latin typeface="Times New Roman" panose="02020603050405020304" pitchFamily="18" charset="0"/>
              </a:rPr>
              <a:t>∫</a:t>
            </a:r>
            <a:r>
              <a:rPr lang="en-US" altLang="en-US" dirty="0">
                <a:latin typeface="Times New Roman" panose="02020603050405020304" pitchFamily="18" charset="0"/>
              </a:rPr>
              <a:t>] </a:t>
            </a:r>
            <a:r>
              <a:rPr lang="en-US" altLang="en-US" dirty="0" err="1">
                <a:latin typeface="Times New Roman" panose="02020603050405020304" pitchFamily="18" charset="0"/>
              </a:rPr>
              <a:t>nimmt</a:t>
            </a:r>
            <a:r>
              <a:rPr lang="en-US" altLang="en-US" dirty="0">
                <a:latin typeface="Times New Roman" panose="02020603050405020304" pitchFamily="18" charset="0"/>
              </a:rPr>
              <a:t> [±</a:t>
            </a:r>
            <a:r>
              <a:rPr lang="en-US" altLang="en-US" dirty="0" err="1">
                <a:latin typeface="Times New Roman" panose="02020603050405020304" pitchFamily="18" charset="0"/>
              </a:rPr>
              <a:t>kontinuierlich</a:t>
            </a:r>
            <a:r>
              <a:rPr lang="en-US" altLang="en-US" dirty="0">
                <a:latin typeface="Times New Roman" panose="02020603050405020304" pitchFamily="18" charset="0"/>
              </a:rPr>
              <a:t>] </a:t>
            </a:r>
            <a:r>
              <a:rPr lang="en-US" altLang="en-US" dirty="0" err="1">
                <a:latin typeface="Times New Roman" panose="02020603050405020304" pitchFamily="18" charset="0"/>
              </a:rPr>
              <a:t>zwei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Werte</a:t>
            </a:r>
            <a:r>
              <a:rPr lang="en-US" altLang="en-US" dirty="0">
                <a:latin typeface="Times New Roman" panose="02020603050405020304" pitchFamily="18" charset="0"/>
              </a:rPr>
              <a:t> an: [-</a:t>
            </a:r>
            <a:r>
              <a:rPr lang="en-US" altLang="en-US" dirty="0" err="1">
                <a:latin typeface="Times New Roman" panose="02020603050405020304" pitchFamily="18" charset="0"/>
              </a:rPr>
              <a:t>kont</a:t>
            </a:r>
            <a:r>
              <a:rPr lang="en-US" altLang="en-US" dirty="0">
                <a:latin typeface="Times New Roman" panose="02020603050405020304" pitchFamily="18" charset="0"/>
              </a:rPr>
              <a:t>], [+</a:t>
            </a:r>
            <a:r>
              <a:rPr lang="en-US" altLang="en-US" dirty="0" err="1">
                <a:latin typeface="Times New Roman" panose="02020603050405020304" pitchFamily="18" charset="0"/>
              </a:rPr>
              <a:t>kont</a:t>
            </a:r>
            <a:r>
              <a:rPr lang="en-US" altLang="en-US" dirty="0">
                <a:latin typeface="Times New Roman" panose="02020603050405020304" pitchFamily="18" charset="0"/>
              </a:rPr>
              <a:t>].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•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Mermaltheorie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ist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ein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funktionaler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Konstrukt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en-US" dirty="0">
              <a:latin typeface="Palatino" pitchFamily="2" charset="77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C446581-766B-7F4F-8164-DA5B25C9C6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6630" y="342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1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Date Placeholder 3">
            <a:extLst>
              <a:ext uri="{FF2B5EF4-FFF2-40B4-BE49-F238E27FC236}">
                <a16:creationId xmlns:a16="http://schemas.microsoft.com/office/drawing/2014/main" id="{579692D6-2916-F14B-8333-DB165D1C384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F8EAD63-66D9-D340-A3B3-9C9ACE00C6B5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62466" name="Slide Number Placeholder 5">
            <a:extLst>
              <a:ext uri="{FF2B5EF4-FFF2-40B4-BE49-F238E27FC236}">
                <a16:creationId xmlns:a16="http://schemas.microsoft.com/office/drawing/2014/main" id="{268B45C9-30DB-4248-AA1D-A324F02D3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4880D98-3980-CC43-8F4B-FAE182DC48EA}" type="slidenum">
              <a:rPr lang="de-DE" altLang="en-US" sz="1400"/>
              <a:pPr>
                <a:spcBef>
                  <a:spcPct val="0"/>
                </a:spcBef>
              </a:pPr>
              <a:t>25</a:t>
            </a:fld>
            <a:endParaRPr lang="de-DE" altLang="en-US" sz="1400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2F5E6E1B-E16E-ED49-9B84-6A17A00D95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9525000" cy="914400"/>
          </a:xfrm>
        </p:spPr>
        <p:txBody>
          <a:bodyPr/>
          <a:lstStyle/>
          <a:p>
            <a:pPr>
              <a:defRPr/>
            </a:pPr>
            <a:r>
              <a:rPr lang="en-GB" dirty="0" err="1">
                <a:cs typeface="+mj-cs"/>
              </a:rPr>
              <a:t>Phonetische</a:t>
            </a:r>
            <a:r>
              <a:rPr lang="en-GB" dirty="0">
                <a:cs typeface="+mj-cs"/>
              </a:rPr>
              <a:t> </a:t>
            </a:r>
            <a:r>
              <a:rPr lang="en-GB" dirty="0" err="1">
                <a:cs typeface="+mj-cs"/>
              </a:rPr>
              <a:t>Exaktheit</a:t>
            </a:r>
            <a:r>
              <a:rPr lang="en-GB" dirty="0">
                <a:cs typeface="+mj-cs"/>
              </a:rPr>
              <a:t> </a:t>
            </a:r>
          </a:p>
        </p:txBody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2D01E576-27C5-7B4E-9715-118F6686E5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8740" y="1600200"/>
            <a:ext cx="9694460" cy="4419600"/>
          </a:xfrm>
        </p:spPr>
        <p:txBody>
          <a:bodyPr>
            <a:normAutofit lnSpcReduction="10000"/>
          </a:bodyPr>
          <a:lstStyle/>
          <a:p>
            <a:endParaRPr lang="en-US" altLang="en-US" i="1" dirty="0">
              <a:latin typeface="Palatino" pitchFamily="2" charset="77"/>
            </a:endParaRPr>
          </a:p>
          <a:p>
            <a:r>
              <a:rPr lang="en-US" altLang="en-US" dirty="0">
                <a:latin typeface="Times New Roman" panose="02020603050405020304" pitchFamily="18" charset="0"/>
              </a:rPr>
              <a:t>Die </a:t>
            </a:r>
            <a:r>
              <a:rPr lang="en-US" altLang="en-US" dirty="0" err="1">
                <a:latin typeface="Times New Roman" panose="02020603050405020304" pitchFamily="18" charset="0"/>
              </a:rPr>
              <a:t>phonologische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Charakterisierung</a:t>
            </a:r>
            <a:r>
              <a:rPr lang="en-US" altLang="en-US" dirty="0">
                <a:latin typeface="Times New Roman" panose="02020603050405020304" pitchFamily="18" charset="0"/>
              </a:rPr>
              <a:t> der </a:t>
            </a:r>
            <a:r>
              <a:rPr lang="en-US" altLang="en-US" dirty="0" err="1">
                <a:latin typeface="Times New Roman" panose="02020603050405020304" pitchFamily="18" charset="0"/>
              </a:rPr>
              <a:t>Merkmale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bedeutet</a:t>
            </a:r>
            <a:r>
              <a:rPr lang="en-US" altLang="en-US" dirty="0">
                <a:latin typeface="Times New Roman" panose="02020603050405020304" pitchFamily="18" charset="0"/>
              </a:rPr>
              <a:t> in </a:t>
            </a:r>
            <a:r>
              <a:rPr lang="en-US" altLang="en-US" dirty="0" err="1">
                <a:latin typeface="Times New Roman" panose="02020603050405020304" pitchFamily="18" charset="0"/>
              </a:rPr>
              <a:t>manchen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Fällen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eine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ungenaue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phonetische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Beschreibung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dirty="0">
                <a:latin typeface="Times New Roman" panose="02020603050405020304" pitchFamily="18" charset="0"/>
              </a:rPr>
              <a:t>• [</a:t>
            </a:r>
            <a:r>
              <a:rPr lang="en-US" altLang="en-US" dirty="0" err="1">
                <a:latin typeface="Times New Roman" panose="02020603050405020304" pitchFamily="18" charset="0"/>
              </a:rPr>
              <a:t>stimmhaft</a:t>
            </a:r>
            <a:r>
              <a:rPr lang="en-US" altLang="en-US" dirty="0">
                <a:latin typeface="Times New Roman" panose="02020603050405020304" pitchFamily="18" charset="0"/>
              </a:rPr>
              <a:t>]: </a:t>
            </a:r>
            <a:r>
              <a:rPr lang="en-US" altLang="en-US" dirty="0" err="1">
                <a:latin typeface="Times New Roman" panose="02020603050405020304" pitchFamily="18" charset="0"/>
              </a:rPr>
              <a:t>stricto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sensu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sind</a:t>
            </a:r>
            <a:r>
              <a:rPr lang="en-US" altLang="en-US" dirty="0">
                <a:latin typeface="Times New Roman" panose="02020603050405020304" pitchFamily="18" charset="0"/>
              </a:rPr>
              <a:t> die Plosive </a:t>
            </a:r>
            <a:r>
              <a:rPr lang="en-US" altLang="en-US" dirty="0" err="1">
                <a:latin typeface="Times New Roman" panose="02020603050405020304" pitchFamily="18" charset="0"/>
              </a:rPr>
              <a:t>nicht</a:t>
            </a:r>
            <a:r>
              <a:rPr lang="en-US" altLang="en-US" dirty="0">
                <a:latin typeface="Times New Roman" panose="02020603050405020304" pitchFamily="18" charset="0"/>
              </a:rPr>
              <a:t> [</a:t>
            </a:r>
            <a:r>
              <a:rPr lang="en-US" altLang="en-US" dirty="0" err="1">
                <a:latin typeface="Times New Roman" panose="02020603050405020304" pitchFamily="18" charset="0"/>
              </a:rPr>
              <a:t>stimmhaft</a:t>
            </a:r>
            <a:r>
              <a:rPr lang="en-US" altLang="en-US" dirty="0">
                <a:latin typeface="Times New Roman" panose="02020603050405020304" pitchFamily="18" charset="0"/>
              </a:rPr>
              <a:t>]. </a:t>
            </a:r>
            <a:r>
              <a:rPr lang="en-US" altLang="en-US" dirty="0" err="1">
                <a:latin typeface="Times New Roman" panose="02020603050405020304" pitchFamily="18" charset="0"/>
              </a:rPr>
              <a:t>Im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Deutschen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ist</a:t>
            </a:r>
            <a:r>
              <a:rPr lang="en-US" altLang="en-US" dirty="0">
                <a:latin typeface="Times New Roman" panose="02020603050405020304" pitchFamily="18" charset="0"/>
              </a:rPr>
              <a:t> der </a:t>
            </a:r>
            <a:r>
              <a:rPr lang="en-US" altLang="en-US" dirty="0" err="1">
                <a:latin typeface="Times New Roman" panose="02020603050405020304" pitchFamily="18" charset="0"/>
              </a:rPr>
              <a:t>richtige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Unterschied</a:t>
            </a:r>
            <a:r>
              <a:rPr lang="en-US" altLang="en-US" dirty="0">
                <a:latin typeface="Times New Roman" panose="02020603050405020304" pitchFamily="18" charset="0"/>
              </a:rPr>
              <a:t> in </a:t>
            </a:r>
            <a:r>
              <a:rPr lang="en-US" altLang="en-US" dirty="0" err="1">
                <a:latin typeface="Times New Roman" panose="02020603050405020304" pitchFamily="18" charset="0"/>
              </a:rPr>
              <a:t>Plosiven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zwischen</a:t>
            </a:r>
            <a:r>
              <a:rPr lang="en-US" altLang="en-US" dirty="0">
                <a:latin typeface="Times New Roman" panose="02020603050405020304" pitchFamily="18" charset="0"/>
              </a:rPr>
              <a:t> [</a:t>
            </a:r>
            <a:r>
              <a:rPr lang="en-US" altLang="en-US" dirty="0" err="1">
                <a:latin typeface="Times New Roman" panose="02020603050405020304" pitchFamily="18" charset="0"/>
              </a:rPr>
              <a:t>aspiriert</a:t>
            </a:r>
            <a:r>
              <a:rPr lang="en-US" altLang="en-US" dirty="0">
                <a:latin typeface="Times New Roman" panose="02020603050405020304" pitchFamily="18" charset="0"/>
              </a:rPr>
              <a:t>] (= [spread glottis]) und </a:t>
            </a:r>
            <a:r>
              <a:rPr lang="en-US" altLang="en-US" dirty="0" err="1">
                <a:latin typeface="Times New Roman" panose="02020603050405020304" pitchFamily="18" charset="0"/>
              </a:rPr>
              <a:t>unmarkiert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latin typeface="Times New Roman" panose="02020603050405020304" pitchFamily="18" charset="0"/>
              </a:rPr>
              <a:t>Wir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benutzen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trotzdem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weiterhin</a:t>
            </a:r>
            <a:r>
              <a:rPr lang="en-US" altLang="en-US" dirty="0">
                <a:latin typeface="Times New Roman" panose="02020603050405020304" pitchFamily="18" charset="0"/>
              </a:rPr>
              <a:t> die </a:t>
            </a:r>
            <a:r>
              <a:rPr lang="en-US" altLang="en-US" dirty="0" err="1">
                <a:latin typeface="Times New Roman" panose="02020603050405020304" pitchFamily="18" charset="0"/>
              </a:rPr>
              <a:t>Unterscheidung</a:t>
            </a:r>
            <a:r>
              <a:rPr lang="en-US" altLang="en-US" dirty="0">
                <a:latin typeface="Times New Roman" panose="02020603050405020304" pitchFamily="18" charset="0"/>
              </a:rPr>
              <a:t> [</a:t>
            </a:r>
            <a:r>
              <a:rPr lang="en-US" altLang="en-US" dirty="0" err="1">
                <a:latin typeface="Times New Roman" panose="02020603050405020304" pitchFamily="18" charset="0"/>
              </a:rPr>
              <a:t>stimmhaft</a:t>
            </a:r>
            <a:r>
              <a:rPr lang="en-US" altLang="en-US" dirty="0">
                <a:latin typeface="Times New Roman" panose="02020603050405020304" pitchFamily="18" charset="0"/>
              </a:rPr>
              <a:t>]: </a:t>
            </a:r>
            <a:r>
              <a:rPr lang="en-US" altLang="en-US" dirty="0" err="1">
                <a:latin typeface="Times New Roman" panose="02020603050405020304" pitchFamily="18" charset="0"/>
              </a:rPr>
              <a:t>nur</a:t>
            </a:r>
            <a:r>
              <a:rPr lang="en-US" altLang="en-US" dirty="0">
                <a:latin typeface="Times New Roman" panose="02020603050405020304" pitchFamily="18" charset="0"/>
              </a:rPr>
              <a:t> die </a:t>
            </a:r>
            <a:r>
              <a:rPr lang="en-US" altLang="en-US" dirty="0" err="1">
                <a:latin typeface="Times New Roman" panose="02020603050405020304" pitchFamily="18" charset="0"/>
              </a:rPr>
              <a:t>Obstruenten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können</a:t>
            </a:r>
            <a:r>
              <a:rPr lang="en-US" altLang="en-US" dirty="0">
                <a:latin typeface="Times New Roman" panose="02020603050405020304" pitchFamily="18" charset="0"/>
              </a:rPr>
              <a:t> das </a:t>
            </a:r>
            <a:r>
              <a:rPr lang="en-US" altLang="en-US" dirty="0" err="1">
                <a:latin typeface="Times New Roman" panose="02020603050405020304" pitchFamily="18" charset="0"/>
              </a:rPr>
              <a:t>Merkmal</a:t>
            </a:r>
            <a:r>
              <a:rPr lang="en-US" altLang="en-US" dirty="0">
                <a:latin typeface="Times New Roman" panose="02020603050405020304" pitchFamily="18" charset="0"/>
              </a:rPr>
              <a:t> [</a:t>
            </a:r>
            <a:r>
              <a:rPr lang="en-US" altLang="en-US" dirty="0" err="1">
                <a:latin typeface="Times New Roman" panose="02020603050405020304" pitchFamily="18" charset="0"/>
              </a:rPr>
              <a:t>stimmhaft</a:t>
            </a:r>
            <a:r>
              <a:rPr lang="en-US" altLang="en-US" dirty="0">
                <a:latin typeface="Times New Roman" panose="02020603050405020304" pitchFamily="18" charset="0"/>
              </a:rPr>
              <a:t>] </a:t>
            </a:r>
            <a:r>
              <a:rPr lang="en-US" altLang="en-US" dirty="0" err="1">
                <a:latin typeface="Times New Roman" panose="02020603050405020304" pitchFamily="18" charset="0"/>
              </a:rPr>
              <a:t>haben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dirty="0">
                <a:latin typeface="Times New Roman" panose="02020603050405020304" pitchFamily="18" charset="0"/>
              </a:rPr>
              <a:t>• /</a:t>
            </a:r>
            <a:r>
              <a:rPr lang="en-US" altLang="en-US" dirty="0" err="1">
                <a:latin typeface="Times New Roman" panose="02020603050405020304" pitchFamily="18" charset="0"/>
              </a:rPr>
              <a:t>ʁ</a:t>
            </a:r>
            <a:r>
              <a:rPr lang="de-DE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</a:rPr>
              <a:t>/ hat </a:t>
            </a:r>
            <a:r>
              <a:rPr lang="en-US" altLang="en-US" dirty="0" err="1">
                <a:latin typeface="Times New Roman" panose="02020603050405020304" pitchFamily="18" charset="0"/>
              </a:rPr>
              <a:t>verschiedene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phonetische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Realisierungen</a:t>
            </a:r>
            <a:r>
              <a:rPr lang="en-US" altLang="en-US" dirty="0">
                <a:latin typeface="Times New Roman" panose="02020603050405020304" pitchFamily="18" charset="0"/>
              </a:rPr>
              <a:t> (Allophone)</a:t>
            </a:r>
          </a:p>
          <a:p>
            <a:r>
              <a:rPr lang="en-US" altLang="en-US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884CA50-4D28-0B46-9886-6E61B0D36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6630" y="6208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7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Date Placeholder 3">
            <a:extLst>
              <a:ext uri="{FF2B5EF4-FFF2-40B4-BE49-F238E27FC236}">
                <a16:creationId xmlns:a16="http://schemas.microsoft.com/office/drawing/2014/main" id="{914949F2-BF9F-7043-BF7C-E9D34556BB7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67B8A28-0236-7648-B9A7-A30D2F4C736F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64514" name="Slide Number Placeholder 5">
            <a:extLst>
              <a:ext uri="{FF2B5EF4-FFF2-40B4-BE49-F238E27FC236}">
                <a16:creationId xmlns:a16="http://schemas.microsoft.com/office/drawing/2014/main" id="{B1536277-BC20-2F45-9983-119ECA074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E5A5445-BA39-2C4A-A664-B8CECE547750}" type="slidenum">
              <a:rPr lang="de-DE" altLang="en-US" sz="1400"/>
              <a:pPr>
                <a:spcBef>
                  <a:spcPct val="0"/>
                </a:spcBef>
              </a:pPr>
              <a:t>26</a:t>
            </a:fld>
            <a:endParaRPr lang="de-DE" altLang="en-US" sz="140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7559B47A-8306-2A41-A1A5-91561E6D96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9525000" cy="914400"/>
          </a:xfrm>
        </p:spPr>
        <p:txBody>
          <a:bodyPr/>
          <a:lstStyle/>
          <a:p>
            <a:r>
              <a:rPr lang="en-GB" altLang="en-US" dirty="0" err="1">
                <a:solidFill>
                  <a:schemeClr val="tx1"/>
                </a:solidFill>
              </a:rPr>
              <a:t>Konsonantische</a:t>
            </a: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dirty="0" err="1">
                <a:solidFill>
                  <a:schemeClr val="tx1"/>
                </a:solidFill>
              </a:rPr>
              <a:t>Merkmale</a:t>
            </a:r>
            <a:endParaRPr lang="en-GB" altLang="en-US" dirty="0"/>
          </a:p>
        </p:txBody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C0E56D00-1DA0-CD42-9778-1F589C661A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600200"/>
            <a:ext cx="9525000" cy="4419600"/>
          </a:xfrm>
        </p:spPr>
        <p:txBody>
          <a:bodyPr/>
          <a:lstStyle/>
          <a:p>
            <a:endParaRPr lang="en-US" altLang="en-US" i="1" dirty="0">
              <a:latin typeface="Palatino" pitchFamily="2" charset="77"/>
            </a:endParaRPr>
          </a:p>
          <a:p>
            <a:r>
              <a:rPr lang="en-US" altLang="en-US" dirty="0"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latin typeface="Times New Roman" panose="02020603050405020304" pitchFamily="18" charset="0"/>
              </a:rPr>
              <a:t>ʁ</a:t>
            </a:r>
            <a:r>
              <a:rPr lang="en-US" altLang="en-US" dirty="0">
                <a:latin typeface="Times New Roman" panose="02020603050405020304" pitchFamily="18" charset="0"/>
              </a:rPr>
              <a:t>] und [l] </a:t>
            </a:r>
            <a:r>
              <a:rPr lang="en-US" altLang="en-US" dirty="0" err="1">
                <a:latin typeface="Times New Roman" panose="02020603050405020304" pitchFamily="18" charset="0"/>
              </a:rPr>
              <a:t>werden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durch</a:t>
            </a:r>
            <a:r>
              <a:rPr lang="en-US" altLang="en-US" dirty="0">
                <a:latin typeface="Times New Roman" panose="02020603050405020304" pitchFamily="18" charset="0"/>
              </a:rPr>
              <a:t> das </a:t>
            </a:r>
            <a:r>
              <a:rPr lang="en-US" altLang="en-US" dirty="0" err="1">
                <a:latin typeface="Times New Roman" panose="02020603050405020304" pitchFamily="18" charset="0"/>
              </a:rPr>
              <a:t>Merkmal</a:t>
            </a:r>
            <a:r>
              <a:rPr lang="en-US" altLang="en-US" dirty="0">
                <a:latin typeface="Times New Roman" panose="02020603050405020304" pitchFamily="18" charset="0"/>
              </a:rPr>
              <a:t> [</a:t>
            </a:r>
            <a:r>
              <a:rPr lang="en-US" altLang="en-US" dirty="0" err="1">
                <a:latin typeface="Times New Roman" panose="02020603050405020304" pitchFamily="18" charset="0"/>
              </a:rPr>
              <a:t>kontinuierlich</a:t>
            </a:r>
            <a:r>
              <a:rPr lang="en-US" altLang="en-US" dirty="0">
                <a:latin typeface="Times New Roman" panose="02020603050405020304" pitchFamily="18" charset="0"/>
              </a:rPr>
              <a:t>] ([</a:t>
            </a:r>
            <a:r>
              <a:rPr lang="en-US" altLang="en-US" dirty="0" err="1">
                <a:latin typeface="Times New Roman" panose="02020603050405020304" pitchFamily="18" charset="0"/>
              </a:rPr>
              <a:t>ʁ</a:t>
            </a:r>
            <a:r>
              <a:rPr lang="en-US" altLang="en-US" dirty="0">
                <a:latin typeface="Times New Roman" panose="02020603050405020304" pitchFamily="18" charset="0"/>
              </a:rPr>
              <a:t>] </a:t>
            </a:r>
            <a:r>
              <a:rPr lang="en-US" altLang="en-US" dirty="0" err="1">
                <a:latin typeface="Times New Roman" panose="02020603050405020304" pitchFamily="18" charset="0"/>
              </a:rPr>
              <a:t>ist</a:t>
            </a:r>
            <a:r>
              <a:rPr lang="en-US" altLang="en-US" dirty="0">
                <a:latin typeface="Times New Roman" panose="02020603050405020304" pitchFamily="18" charset="0"/>
              </a:rPr>
              <a:t> [+</a:t>
            </a:r>
            <a:r>
              <a:rPr lang="en-US" altLang="en-US" dirty="0" err="1">
                <a:latin typeface="Times New Roman" panose="02020603050405020304" pitchFamily="18" charset="0"/>
              </a:rPr>
              <a:t>kont</a:t>
            </a:r>
            <a:r>
              <a:rPr lang="en-US" altLang="en-US" dirty="0">
                <a:latin typeface="Times New Roman" panose="02020603050405020304" pitchFamily="18" charset="0"/>
              </a:rPr>
              <a:t>], [l] </a:t>
            </a:r>
            <a:r>
              <a:rPr lang="en-US" altLang="en-US" dirty="0" err="1">
                <a:latin typeface="Times New Roman" panose="02020603050405020304" pitchFamily="18" charset="0"/>
              </a:rPr>
              <a:t>ist</a:t>
            </a:r>
            <a:r>
              <a:rPr lang="en-US" altLang="en-US" dirty="0">
                <a:latin typeface="Times New Roman" panose="02020603050405020304" pitchFamily="18" charset="0"/>
              </a:rPr>
              <a:t> [-</a:t>
            </a:r>
            <a:r>
              <a:rPr lang="en-US" altLang="en-US" dirty="0" err="1">
                <a:latin typeface="Times New Roman" panose="02020603050405020304" pitchFamily="18" charset="0"/>
              </a:rPr>
              <a:t>kont</a:t>
            </a:r>
            <a:r>
              <a:rPr lang="en-US" altLang="en-US" dirty="0">
                <a:latin typeface="Times New Roman" panose="02020603050405020304" pitchFamily="18" charset="0"/>
              </a:rPr>
              <a:t>]) und </a:t>
            </a:r>
            <a:r>
              <a:rPr lang="en-US" altLang="en-US" dirty="0" err="1">
                <a:latin typeface="Times New Roman" panose="02020603050405020304" pitchFamily="18" charset="0"/>
              </a:rPr>
              <a:t>durch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ihre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Artikulationsstelle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unterschieden</a:t>
            </a:r>
            <a:r>
              <a:rPr lang="en-US" altLang="en-US" dirty="0">
                <a:latin typeface="Times New Roman" panose="02020603050405020304" pitchFamily="18" charset="0"/>
              </a:rPr>
              <a:t> ([</a:t>
            </a:r>
            <a:r>
              <a:rPr lang="en-US" altLang="en-US" dirty="0" err="1">
                <a:latin typeface="Times New Roman" panose="02020603050405020304" pitchFamily="18" charset="0"/>
              </a:rPr>
              <a:t>ʁ</a:t>
            </a:r>
            <a:r>
              <a:rPr lang="en-US" altLang="en-US" dirty="0">
                <a:latin typeface="Times New Roman" panose="02020603050405020304" pitchFamily="18" charset="0"/>
              </a:rPr>
              <a:t>] </a:t>
            </a:r>
            <a:r>
              <a:rPr lang="en-US" altLang="en-US" dirty="0" err="1">
                <a:latin typeface="Times New Roman" panose="02020603050405020304" pitchFamily="18" charset="0"/>
              </a:rPr>
              <a:t>ist</a:t>
            </a:r>
            <a:r>
              <a:rPr lang="en-US" altLang="en-US" dirty="0">
                <a:latin typeface="Times New Roman" panose="02020603050405020304" pitchFamily="18" charset="0"/>
              </a:rPr>
              <a:t> [dorsal] [l] </a:t>
            </a:r>
            <a:r>
              <a:rPr lang="en-US" altLang="en-US" dirty="0" err="1">
                <a:latin typeface="Times New Roman" panose="02020603050405020304" pitchFamily="18" charset="0"/>
              </a:rPr>
              <a:t>ist</a:t>
            </a:r>
            <a:r>
              <a:rPr lang="en-US" altLang="en-US" dirty="0">
                <a:latin typeface="Times New Roman" panose="02020603050405020304" pitchFamily="18" charset="0"/>
              </a:rPr>
              <a:t> [</a:t>
            </a:r>
            <a:r>
              <a:rPr lang="en-US" altLang="en-US" dirty="0" err="1">
                <a:latin typeface="Times New Roman" panose="02020603050405020304" pitchFamily="18" charset="0"/>
              </a:rPr>
              <a:t>koronal</a:t>
            </a:r>
            <a:r>
              <a:rPr lang="en-US" altLang="en-US" dirty="0">
                <a:latin typeface="Times New Roman" panose="02020603050405020304" pitchFamily="18" charset="0"/>
              </a:rPr>
              <a:t>]. </a:t>
            </a:r>
            <a:r>
              <a:rPr lang="en-US" altLang="en-US" dirty="0" err="1">
                <a:latin typeface="Times New Roman" panose="02020603050405020304" pitchFamily="18" charset="0"/>
              </a:rPr>
              <a:t>Außerdem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ist</a:t>
            </a:r>
            <a:r>
              <a:rPr lang="en-US" altLang="en-US" dirty="0">
                <a:latin typeface="Times New Roman" panose="02020603050405020304" pitchFamily="18" charset="0"/>
              </a:rPr>
              <a:t> [</a:t>
            </a:r>
            <a:r>
              <a:rPr lang="en-US" altLang="en-US" dirty="0" err="1">
                <a:latin typeface="Times New Roman" panose="02020603050405020304" pitchFamily="18" charset="0"/>
              </a:rPr>
              <a:t>ʁ</a:t>
            </a:r>
            <a:r>
              <a:rPr lang="en-US" altLang="en-US" dirty="0">
                <a:latin typeface="Times New Roman" panose="02020603050405020304" pitchFamily="18" charset="0"/>
              </a:rPr>
              <a:t>] </a:t>
            </a:r>
            <a:r>
              <a:rPr lang="en-US" altLang="en-US" dirty="0" err="1">
                <a:latin typeface="Times New Roman" panose="02020603050405020304" pitchFamily="18" charset="0"/>
              </a:rPr>
              <a:t>ein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Gleitlaut</a:t>
            </a:r>
            <a:r>
              <a:rPr lang="en-US" altLang="en-US" dirty="0">
                <a:latin typeface="Times New Roman" panose="02020603050405020304" pitchFamily="18" charset="0"/>
              </a:rPr>
              <a:t> (</a:t>
            </a:r>
            <a:r>
              <a:rPr lang="en-US" altLang="en-US" dirty="0" err="1">
                <a:latin typeface="Times New Roman" panose="02020603050405020304" pitchFamily="18" charset="0"/>
              </a:rPr>
              <a:t>kann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vokalisch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werden</a:t>
            </a:r>
            <a:r>
              <a:rPr lang="en-US" altLang="en-US" dirty="0">
                <a:latin typeface="Times New Roman" panose="02020603050405020304" pitchFamily="18" charset="0"/>
              </a:rPr>
              <a:t>), </a:t>
            </a:r>
            <a:r>
              <a:rPr lang="en-US" altLang="en-US" dirty="0" err="1">
                <a:latin typeface="Times New Roman" panose="02020603050405020304" pitchFamily="18" charset="0"/>
              </a:rPr>
              <a:t>während</a:t>
            </a:r>
            <a:r>
              <a:rPr lang="en-US" altLang="en-US" dirty="0">
                <a:latin typeface="Times New Roman" panose="02020603050405020304" pitchFamily="18" charset="0"/>
              </a:rPr>
              <a:t> [l] </a:t>
            </a:r>
            <a:r>
              <a:rPr lang="en-US" altLang="en-US" dirty="0" err="1">
                <a:latin typeface="Times New Roman" panose="02020603050405020304" pitchFamily="18" charset="0"/>
              </a:rPr>
              <a:t>immer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nur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ein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Konsonant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bleibt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r>
              <a:rPr lang="en-US" altLang="en-US" dirty="0">
                <a:latin typeface="Times New Roman" panose="02020603050405020304" pitchFamily="18" charset="0"/>
              </a:rPr>
              <a:t>Das </a:t>
            </a:r>
            <a:r>
              <a:rPr lang="en-US" altLang="en-US" dirty="0" err="1">
                <a:latin typeface="Times New Roman" panose="02020603050405020304" pitchFamily="18" charset="0"/>
              </a:rPr>
              <a:t>Merkmal</a:t>
            </a:r>
            <a:r>
              <a:rPr lang="en-US" altLang="en-US" dirty="0">
                <a:latin typeface="Times New Roman" panose="02020603050405020304" pitchFamily="18" charset="0"/>
              </a:rPr>
              <a:t> [lateral] </a:t>
            </a:r>
            <a:r>
              <a:rPr lang="en-US" altLang="en-US" dirty="0" err="1">
                <a:latin typeface="Times New Roman" panose="02020603050405020304" pitchFamily="18" charset="0"/>
              </a:rPr>
              <a:t>ist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überflüssig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F43726F-99D6-324C-9D2D-2B48E7F6D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6629" y="4730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6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Date Placeholder 3">
            <a:extLst>
              <a:ext uri="{FF2B5EF4-FFF2-40B4-BE49-F238E27FC236}">
                <a16:creationId xmlns:a16="http://schemas.microsoft.com/office/drawing/2014/main" id="{643A9497-AD0A-4A47-AAC8-C3391B2182E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687E200-83AC-454B-BFB1-CDBC5F85363F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66562" name="Slide Number Placeholder 5">
            <a:extLst>
              <a:ext uri="{FF2B5EF4-FFF2-40B4-BE49-F238E27FC236}">
                <a16:creationId xmlns:a16="http://schemas.microsoft.com/office/drawing/2014/main" id="{A2A2E43C-5510-6A43-AC89-D2E8924D6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59B90E5-0979-8F4E-B0E0-4940E427CF68}" type="slidenum">
              <a:rPr lang="de-DE" altLang="en-US" sz="1400"/>
              <a:pPr>
                <a:spcBef>
                  <a:spcPct val="0"/>
                </a:spcBef>
              </a:pPr>
              <a:t>27</a:t>
            </a:fld>
            <a:endParaRPr lang="de-DE" altLang="en-US" sz="140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EE595E7D-891D-8647-BADC-09010E79BE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8740" y="609600"/>
            <a:ext cx="9694460" cy="914400"/>
          </a:xfrm>
        </p:spPr>
        <p:txBody>
          <a:bodyPr/>
          <a:lstStyle/>
          <a:p>
            <a:r>
              <a:rPr lang="en-GB" altLang="en-US" dirty="0" err="1">
                <a:solidFill>
                  <a:schemeClr val="tx1"/>
                </a:solidFill>
              </a:rPr>
              <a:t>Konsonantische</a:t>
            </a: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dirty="0" err="1">
                <a:solidFill>
                  <a:schemeClr val="tx1"/>
                </a:solidFill>
              </a:rPr>
              <a:t>Merkmale</a:t>
            </a:r>
            <a:endParaRPr lang="en-GB" altLang="en-US" dirty="0"/>
          </a:p>
        </p:txBody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95E8E6AA-74B3-B941-8988-A04D00538B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8740" y="1600200"/>
            <a:ext cx="9694460" cy="4419600"/>
          </a:xfrm>
        </p:spPr>
        <p:txBody>
          <a:bodyPr/>
          <a:lstStyle/>
          <a:p>
            <a:endParaRPr lang="en-US" altLang="en-US" i="1" dirty="0">
              <a:latin typeface="Palatino" pitchFamily="2" charset="77"/>
            </a:endParaRPr>
          </a:p>
          <a:p>
            <a:r>
              <a:rPr lang="en-US" altLang="en-US" dirty="0" err="1">
                <a:latin typeface="Times New Roman" panose="02020603050405020304" pitchFamily="18" charset="0"/>
              </a:rPr>
              <a:t>Zwei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abhängige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Merkmale</a:t>
            </a:r>
            <a:r>
              <a:rPr lang="en-US" altLang="en-US" dirty="0">
                <a:latin typeface="Times New Roman" panose="02020603050405020304" pitchFamily="18" charset="0"/>
              </a:rPr>
              <a:t>: Das </a:t>
            </a:r>
            <a:r>
              <a:rPr lang="en-US" altLang="en-US" dirty="0" err="1">
                <a:latin typeface="Times New Roman" panose="02020603050405020304" pitchFamily="18" charset="0"/>
              </a:rPr>
              <a:t>Merkmal</a:t>
            </a:r>
            <a:r>
              <a:rPr lang="en-US" altLang="en-US" dirty="0">
                <a:latin typeface="Times New Roman" panose="02020603050405020304" pitchFamily="18" charset="0"/>
              </a:rPr>
              <a:t> [±anterior] </a:t>
            </a:r>
            <a:r>
              <a:rPr lang="en-US" altLang="en-US" dirty="0" err="1">
                <a:latin typeface="Times New Roman" panose="02020603050405020304" pitchFamily="18" charset="0"/>
              </a:rPr>
              <a:t>ist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nur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dazu</a:t>
            </a:r>
            <a:r>
              <a:rPr lang="en-US" altLang="en-US" dirty="0">
                <a:latin typeface="Times New Roman" panose="02020603050405020304" pitchFamily="18" charset="0"/>
              </a:rPr>
              <a:t> da, um </a:t>
            </a:r>
            <a:r>
              <a:rPr lang="en-US" altLang="en-US" dirty="0" err="1">
                <a:latin typeface="Times New Roman" panose="02020603050405020304" pitchFamily="18" charset="0"/>
              </a:rPr>
              <a:t>zwischen</a:t>
            </a:r>
            <a:r>
              <a:rPr lang="en-US" altLang="en-US" dirty="0">
                <a:latin typeface="Times New Roman" panose="02020603050405020304" pitchFamily="18" charset="0"/>
              </a:rPr>
              <a:t> den </a:t>
            </a:r>
            <a:r>
              <a:rPr lang="en-US" altLang="en-US" b="1" dirty="0" err="1">
                <a:latin typeface="Times New Roman" panose="02020603050405020304" pitchFamily="18" charset="0"/>
              </a:rPr>
              <a:t>koronalen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Frikativen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zu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unterscheiden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</a:p>
          <a:p>
            <a:r>
              <a:rPr lang="en-US" altLang="en-US" dirty="0">
                <a:latin typeface="Times New Roman" panose="02020603050405020304" pitchFamily="18" charset="0"/>
              </a:rPr>
              <a:t>[s] und [z] </a:t>
            </a:r>
            <a:r>
              <a:rPr lang="en-US" altLang="en-US" dirty="0" err="1">
                <a:latin typeface="Times New Roman" panose="02020603050405020304" pitchFamily="18" charset="0"/>
              </a:rPr>
              <a:t>sind</a:t>
            </a:r>
            <a:r>
              <a:rPr lang="en-US" altLang="en-US" dirty="0">
                <a:latin typeface="Times New Roman" panose="02020603050405020304" pitchFamily="18" charset="0"/>
              </a:rPr>
              <a:t> [+anterior] </a:t>
            </a:r>
          </a:p>
          <a:p>
            <a:r>
              <a:rPr lang="en-US" altLang="en-US" dirty="0">
                <a:latin typeface="Times New Roman" panose="02020603050405020304" pitchFamily="18" charset="0"/>
              </a:rPr>
              <a:t>[</a:t>
            </a:r>
            <a:r>
              <a:rPr lang="en-US" altLang="en-US" i="1" dirty="0">
                <a:latin typeface="Times New Roman" panose="02020603050405020304" pitchFamily="18" charset="0"/>
              </a:rPr>
              <a:t>∫</a:t>
            </a:r>
            <a:r>
              <a:rPr lang="en-US" altLang="en-US" dirty="0">
                <a:latin typeface="Times New Roman" panose="02020603050405020304" pitchFamily="18" charset="0"/>
              </a:rPr>
              <a:t>] und [</a:t>
            </a:r>
            <a:r>
              <a:rPr lang="en-US" altLang="en-US" dirty="0" err="1">
                <a:latin typeface="Times New Roman" panose="02020603050405020304" pitchFamily="18" charset="0"/>
              </a:rPr>
              <a:t>ʒ</a:t>
            </a:r>
            <a:r>
              <a:rPr lang="en-US" altLang="en-US" dirty="0">
                <a:latin typeface="Times New Roman" panose="02020603050405020304" pitchFamily="18" charset="0"/>
              </a:rPr>
              <a:t>] </a:t>
            </a:r>
            <a:r>
              <a:rPr lang="en-US" altLang="en-US" dirty="0" err="1">
                <a:latin typeface="Times New Roman" panose="02020603050405020304" pitchFamily="18" charset="0"/>
              </a:rPr>
              <a:t>sind</a:t>
            </a:r>
            <a:r>
              <a:rPr lang="de-DE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</a:rPr>
              <a:t> [-anterior]</a:t>
            </a:r>
          </a:p>
          <a:p>
            <a:r>
              <a:rPr lang="en-US" altLang="en-US" dirty="0">
                <a:latin typeface="Times New Roman" panose="02020603050405020304" pitchFamily="18" charset="0"/>
              </a:rPr>
              <a:t>[±</a:t>
            </a:r>
            <a:r>
              <a:rPr lang="en-US" altLang="en-US" dirty="0" err="1">
                <a:latin typeface="Times New Roman" panose="02020603050405020304" pitchFamily="18" charset="0"/>
              </a:rPr>
              <a:t>hinten</a:t>
            </a:r>
            <a:r>
              <a:rPr lang="en-US" altLang="en-US" dirty="0">
                <a:latin typeface="Times New Roman" panose="02020603050405020304" pitchFamily="18" charset="0"/>
              </a:rPr>
              <a:t>] </a:t>
            </a:r>
            <a:r>
              <a:rPr lang="en-US" altLang="en-US" dirty="0" err="1">
                <a:latin typeface="Times New Roman" panose="02020603050405020304" pitchFamily="18" charset="0"/>
              </a:rPr>
              <a:t>unterscheidet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zwischen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dorsalen</a:t>
            </a:r>
            <a:r>
              <a:rPr lang="en-US" altLang="en-US" dirty="0">
                <a:latin typeface="Times New Roman" panose="02020603050405020304" pitchFamily="18" charset="0"/>
              </a:rPr>
              <a:t> [</a:t>
            </a:r>
            <a:r>
              <a:rPr lang="en-US" altLang="en-US" dirty="0" err="1">
                <a:latin typeface="Times New Roman" panose="02020603050405020304" pitchFamily="18" charset="0"/>
              </a:rPr>
              <a:t>ç</a:t>
            </a:r>
            <a:r>
              <a:rPr lang="en-US" altLang="en-US" dirty="0">
                <a:latin typeface="Times New Roman" panose="02020603050405020304" pitchFamily="18" charset="0"/>
              </a:rPr>
              <a:t>] und [x]. </a:t>
            </a:r>
          </a:p>
          <a:p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29584B9-089B-D245-813E-5C98E525C1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2200" y="499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0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Date Placeholder 3">
            <a:extLst>
              <a:ext uri="{FF2B5EF4-FFF2-40B4-BE49-F238E27FC236}">
                <a16:creationId xmlns:a16="http://schemas.microsoft.com/office/drawing/2014/main" id="{D05DBA5A-765C-DF4F-BD8C-D6F14D9F4EA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D20DF2C-F311-7049-8E7A-00D963781A07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74754" name="Slide Number Placeholder 5">
            <a:extLst>
              <a:ext uri="{FF2B5EF4-FFF2-40B4-BE49-F238E27FC236}">
                <a16:creationId xmlns:a16="http://schemas.microsoft.com/office/drawing/2014/main" id="{88BFDA28-5573-C04E-AEB5-81C4EDB5D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3C1FCCE-D4BF-204C-A9F1-BFF12B1B11DD}" type="slidenum">
              <a:rPr lang="de-DE" altLang="en-US" sz="1400"/>
              <a:pPr>
                <a:spcBef>
                  <a:spcPct val="0"/>
                </a:spcBef>
              </a:pPr>
              <a:t>28</a:t>
            </a:fld>
            <a:endParaRPr lang="de-DE" altLang="en-US" sz="1400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86F10A30-BE97-B94B-BCA8-6113F1F1BD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9525000" cy="914400"/>
          </a:xfrm>
        </p:spPr>
        <p:txBody>
          <a:bodyPr/>
          <a:lstStyle/>
          <a:p>
            <a:r>
              <a:rPr lang="en-GB" altLang="en-US" dirty="0">
                <a:solidFill>
                  <a:schemeClr val="tx1"/>
                </a:solidFill>
              </a:rPr>
              <a:t>5. </a:t>
            </a:r>
            <a:r>
              <a:rPr lang="en-GB" altLang="en-US" dirty="0" err="1">
                <a:solidFill>
                  <a:schemeClr val="tx1"/>
                </a:solidFill>
              </a:rPr>
              <a:t>Vokalische</a:t>
            </a: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dirty="0" err="1">
                <a:solidFill>
                  <a:schemeClr val="tx1"/>
                </a:solidFill>
              </a:rPr>
              <a:t>Merkmale</a:t>
            </a:r>
            <a:endParaRPr lang="en-GB" altLang="en-US" dirty="0">
              <a:latin typeface="Palatino" pitchFamily="2" charset="77"/>
            </a:endParaRPr>
          </a:p>
        </p:txBody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0E5F74A2-35AA-E240-9162-F8403F9709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600200"/>
            <a:ext cx="9525000" cy="4419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[±</a:t>
            </a:r>
            <a:r>
              <a:rPr lang="en-US" altLang="en-US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hoch</a:t>
            </a:r>
            <a:r>
              <a:rPr lang="en-US" altLang="en-US" dirty="0">
                <a:latin typeface="Times New Roman" panose="02020603050405020304" pitchFamily="18" charset="0"/>
              </a:rPr>
              <a:t>]:</a:t>
            </a:r>
          </a:p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In </a:t>
            </a:r>
            <a:r>
              <a:rPr lang="en-US" altLang="en-US" dirty="0" err="1">
                <a:latin typeface="Times New Roman" panose="02020603050405020304" pitchFamily="18" charset="0"/>
              </a:rPr>
              <a:t>unserem</a:t>
            </a:r>
            <a:r>
              <a:rPr lang="en-US" altLang="en-US" dirty="0">
                <a:latin typeface="Times New Roman" panose="02020603050405020304" pitchFamily="18" charset="0"/>
              </a:rPr>
              <a:t> Modell </a:t>
            </a:r>
            <a:r>
              <a:rPr lang="en-US" altLang="en-US" dirty="0" err="1">
                <a:latin typeface="Times New Roman" panose="02020603050405020304" pitchFamily="18" charset="0"/>
              </a:rPr>
              <a:t>wird</a:t>
            </a:r>
            <a:r>
              <a:rPr lang="en-US" altLang="en-US" dirty="0">
                <a:latin typeface="Times New Roman" panose="02020603050405020304" pitchFamily="18" charset="0"/>
              </a:rPr>
              <a:t> dieses </a:t>
            </a:r>
            <a:r>
              <a:rPr lang="en-US" altLang="en-US" dirty="0" err="1">
                <a:latin typeface="Times New Roman" panose="02020603050405020304" pitchFamily="18" charset="0"/>
              </a:rPr>
              <a:t>Merkmal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ausschließlich</a:t>
            </a:r>
            <a:r>
              <a:rPr lang="en-US" altLang="en-US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für</a:t>
            </a:r>
            <a:r>
              <a:rPr lang="en-US" altLang="en-US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Vokale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benutzt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tief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]: </a:t>
            </a:r>
          </a:p>
          <a:p>
            <a:pPr>
              <a:lnSpc>
                <a:spcPct val="120000"/>
              </a:lnSpc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Das privative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Merkmal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tief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wird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hier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nur</a:t>
            </a:r>
            <a:r>
              <a:rPr lang="en-US" altLang="en-US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für</a:t>
            </a:r>
            <a:r>
              <a:rPr lang="en-US" altLang="en-US" dirty="0">
                <a:solidFill>
                  <a:srgbClr val="006666"/>
                </a:solidFill>
                <a:latin typeface="Times New Roman" panose="02020603050405020304" pitchFamily="18" charset="0"/>
              </a:rPr>
              <a:t> den </a:t>
            </a:r>
            <a:r>
              <a:rPr lang="en-US" altLang="en-US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Vokal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[a]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eingesetzt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Wir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benutzen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das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Merkmal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FF9933"/>
                </a:solidFill>
                <a:latin typeface="Times New Roman" panose="02020603050405020304" pitchFamily="18" charset="0"/>
              </a:rPr>
              <a:t>vorn</a:t>
            </a:r>
            <a:r>
              <a:rPr lang="en-US" altLang="en-US" dirty="0">
                <a:latin typeface="Times New Roman" panose="02020603050405020304" pitchFamily="18" charset="0"/>
              </a:rPr>
              <a:t>] </a:t>
            </a:r>
            <a:r>
              <a:rPr lang="en-US" altLang="en-US" dirty="0" err="1">
                <a:latin typeface="Times New Roman" panose="02020603050405020304" pitchFamily="18" charset="0"/>
              </a:rPr>
              <a:t>nicht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0000"/>
              </a:solidFill>
              <a:latin typeface="Palatino" pitchFamily="2" charset="77"/>
            </a:endParaRPr>
          </a:p>
          <a:p>
            <a:pPr>
              <a:lnSpc>
                <a:spcPct val="120000"/>
              </a:lnSpc>
            </a:pPr>
            <a:endParaRPr lang="en-US" altLang="en-US" dirty="0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E875410-A158-5B47-B336-CC9959327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4344" y="53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5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Date Placeholder 3">
            <a:extLst>
              <a:ext uri="{FF2B5EF4-FFF2-40B4-BE49-F238E27FC236}">
                <a16:creationId xmlns:a16="http://schemas.microsoft.com/office/drawing/2014/main" id="{8166E915-89B3-674A-8BD0-190666E592C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6A4D32F-D6E7-2B4F-8183-29E45F60EF1A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80898" name="Slide Number Placeholder 5">
            <a:extLst>
              <a:ext uri="{FF2B5EF4-FFF2-40B4-BE49-F238E27FC236}">
                <a16:creationId xmlns:a16="http://schemas.microsoft.com/office/drawing/2014/main" id="{66545BFD-35B7-8A41-A88C-35F0154A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5C714DF-74A6-A24F-A37B-AB54A997180C}" type="slidenum">
              <a:rPr lang="de-DE" altLang="en-US" sz="1400"/>
              <a:pPr>
                <a:spcBef>
                  <a:spcPct val="0"/>
                </a:spcBef>
              </a:pPr>
              <a:t>29</a:t>
            </a:fld>
            <a:endParaRPr lang="de-DE" altLang="en-US" sz="1400"/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DD0291F5-850B-BE45-8C0C-F701DB3422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9525000" cy="914400"/>
          </a:xfrm>
        </p:spPr>
        <p:txBody>
          <a:bodyPr/>
          <a:lstStyle/>
          <a:p>
            <a:r>
              <a:rPr lang="en-GB" altLang="en-US" dirty="0" err="1">
                <a:solidFill>
                  <a:schemeClr val="tx1"/>
                </a:solidFill>
              </a:rPr>
              <a:t>Vokalische</a:t>
            </a: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dirty="0" err="1">
                <a:solidFill>
                  <a:schemeClr val="tx1"/>
                </a:solidFill>
              </a:rPr>
              <a:t>Merkmale</a:t>
            </a:r>
            <a:endParaRPr lang="en-GB" altLang="en-US" dirty="0">
              <a:latin typeface="Palatino" pitchFamily="2" charset="77"/>
            </a:endParaRPr>
          </a:p>
        </p:txBody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35366763-5A56-D547-A0CF-5F9580CA76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600200"/>
            <a:ext cx="9525000" cy="44196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[</a:t>
            </a:r>
            <a:r>
              <a:rPr lang="en-US" altLang="en-US" dirty="0">
                <a:solidFill>
                  <a:srgbClr val="006666"/>
                </a:solidFill>
                <a:latin typeface="Times New Roman" panose="02020603050405020304" pitchFamily="18" charset="0"/>
              </a:rPr>
              <a:t>±</a:t>
            </a:r>
            <a:r>
              <a:rPr lang="en-US" altLang="en-US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hinten</a:t>
            </a:r>
            <a:r>
              <a:rPr lang="en-US" altLang="en-US" dirty="0">
                <a:latin typeface="Times New Roman" panose="02020603050405020304" pitchFamily="18" charset="0"/>
              </a:rPr>
              <a:t>]: Dieses </a:t>
            </a:r>
            <a:r>
              <a:rPr lang="en-US" altLang="en-US" dirty="0" err="1">
                <a:latin typeface="Times New Roman" panose="02020603050405020304" pitchFamily="18" charset="0"/>
              </a:rPr>
              <a:t>Merkmal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charakterisiert</a:t>
            </a:r>
            <a:r>
              <a:rPr lang="en-US" altLang="en-US" dirty="0">
                <a:latin typeface="Times New Roman" panose="02020603050405020304" pitchFamily="18" charset="0"/>
              </a:rPr>
              <a:t> die </a:t>
            </a:r>
            <a:r>
              <a:rPr lang="en-US" altLang="en-US" dirty="0" err="1">
                <a:latin typeface="Times New Roman" panose="02020603050405020304" pitchFamily="18" charset="0"/>
              </a:rPr>
              <a:t>hinteren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Vokale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Die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hinteren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Vokale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sind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[+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hinten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auch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[a].</a:t>
            </a:r>
          </a:p>
          <a:p>
            <a:pPr>
              <a:lnSpc>
                <a:spcPct val="120000"/>
              </a:lnSpc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Die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vorderen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Vokale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sind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[-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hinten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</a:t>
            </a:r>
          </a:p>
          <a:p>
            <a:pPr>
              <a:lnSpc>
                <a:spcPct val="120000"/>
              </a:lnSpc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Die Schwa-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Laute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sind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für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[±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hinten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nicht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spezifiziert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dirty="0">
              <a:solidFill>
                <a:srgbClr val="000000"/>
              </a:solidFill>
              <a:latin typeface="Palatino" pitchFamily="2" charset="77"/>
            </a:endParaRPr>
          </a:p>
          <a:p>
            <a:pPr>
              <a:lnSpc>
                <a:spcPct val="120000"/>
              </a:lnSpc>
            </a:pPr>
            <a:endParaRPr lang="en-US" altLang="en-US" dirty="0">
              <a:latin typeface="Palatino" pitchFamily="2" charset="77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76D5713-E38D-4443-9441-B038DEB8C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1875" y="53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1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Date Placeholder 3">
            <a:extLst>
              <a:ext uri="{FF2B5EF4-FFF2-40B4-BE49-F238E27FC236}">
                <a16:creationId xmlns:a16="http://schemas.microsoft.com/office/drawing/2014/main" id="{CF10F81F-E8B0-FE40-BA2D-D5DD7C32975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43DF06-CB1F-184D-8555-44A785D8875E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23554" name="Slide Number Placeholder 5">
            <a:extLst>
              <a:ext uri="{FF2B5EF4-FFF2-40B4-BE49-F238E27FC236}">
                <a16:creationId xmlns:a16="http://schemas.microsoft.com/office/drawing/2014/main" id="{ACB0C663-CD37-7747-8157-269D6D0DE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63D7293-9EBC-CB41-ABE8-34006C331BDC}" type="slidenum">
              <a:rPr lang="de-DE" altLang="en-US" sz="1400"/>
              <a:pPr>
                <a:spcBef>
                  <a:spcPct val="0"/>
                </a:spcBef>
              </a:pPr>
              <a:t>3</a:t>
            </a:fld>
            <a:endParaRPr lang="de-DE" altLang="en-US" sz="14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D5615666-A2E2-8A48-A08B-BC1AA71B1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9525000" cy="685800"/>
          </a:xfrm>
        </p:spPr>
        <p:txBody>
          <a:bodyPr>
            <a:normAutofit fontScale="90000"/>
          </a:bodyPr>
          <a:lstStyle/>
          <a:p>
            <a:r>
              <a:rPr lang="en-GB" altLang="en-US" dirty="0" err="1">
                <a:solidFill>
                  <a:schemeClr val="tx1"/>
                </a:solidFill>
              </a:rPr>
              <a:t>Wozu</a:t>
            </a: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dirty="0" err="1">
                <a:solidFill>
                  <a:schemeClr val="tx1"/>
                </a:solidFill>
              </a:rPr>
              <a:t>Merkmale</a:t>
            </a:r>
            <a:r>
              <a:rPr lang="en-GB" altLang="en-US" dirty="0">
                <a:solidFill>
                  <a:schemeClr val="tx1"/>
                </a:solidFill>
              </a:rPr>
              <a:t>? </a:t>
            </a:r>
            <a:endParaRPr lang="en-GB" altLang="en-US" dirty="0"/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5F3E9FD8-DBB3-244F-B218-A0335703D2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524000"/>
            <a:ext cx="9525000" cy="4495800"/>
          </a:xfrm>
        </p:spPr>
        <p:txBody>
          <a:bodyPr/>
          <a:lstStyle/>
          <a:p>
            <a:pPr algn="just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Um Umlaut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phonologisch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zu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charakterisieren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braucht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man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nur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ein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einziges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Merkmal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/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Das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Merkmal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[+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hinten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verändert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sich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und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wird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zu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[–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hinten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]. </a:t>
            </a:r>
          </a:p>
          <a:p>
            <a:pPr algn="just"/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Umlaut:</a:t>
            </a:r>
          </a:p>
          <a:p>
            <a:pPr algn="just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[+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hinten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 </a:t>
            </a:r>
            <a:r>
              <a:rPr lang="en-US" altLang="en-US" dirty="0">
                <a:latin typeface="Times New Roman" panose="02020603050405020304" pitchFamily="18" charset="0"/>
                <a:sym typeface="Symbol" pitchFamily="2" charset="2"/>
              </a:rPr>
              <a:t>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 [–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hinten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</a:t>
            </a:r>
            <a:endParaRPr lang="en-GB" altLang="en-US" dirty="0">
              <a:latin typeface="Palatino" pitchFamily="2" charset="77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FEC1F45-B03E-EB4E-947E-9879CEC47E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6800" y="88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2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Date Placeholder 3">
            <a:extLst>
              <a:ext uri="{FF2B5EF4-FFF2-40B4-BE49-F238E27FC236}">
                <a16:creationId xmlns:a16="http://schemas.microsoft.com/office/drawing/2014/main" id="{BB38529F-CB72-BC4A-AC06-A303395202D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93D8208-4F21-2F42-AA9F-A87D1C70A11F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82946" name="Slide Number Placeholder 5">
            <a:extLst>
              <a:ext uri="{FF2B5EF4-FFF2-40B4-BE49-F238E27FC236}">
                <a16:creationId xmlns:a16="http://schemas.microsoft.com/office/drawing/2014/main" id="{59881332-9772-E741-B94C-63EC61D53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FAF95F7-1A3B-F642-B00E-9B13D7F5F205}" type="slidenum">
              <a:rPr lang="de-DE" altLang="en-US" sz="1400"/>
              <a:pPr>
                <a:spcBef>
                  <a:spcPct val="0"/>
                </a:spcBef>
              </a:pPr>
              <a:t>30</a:t>
            </a:fld>
            <a:endParaRPr lang="de-DE" altLang="en-US" sz="1400"/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391E8EB2-08C8-DE4A-81C8-D3237BE5A0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9525000" cy="914400"/>
          </a:xfrm>
        </p:spPr>
        <p:txBody>
          <a:bodyPr/>
          <a:lstStyle/>
          <a:p>
            <a:r>
              <a:rPr lang="en-GB" altLang="en-US" dirty="0" err="1">
                <a:solidFill>
                  <a:schemeClr val="tx1"/>
                </a:solidFill>
              </a:rPr>
              <a:t>Vokalische</a:t>
            </a: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dirty="0" err="1">
                <a:solidFill>
                  <a:schemeClr val="tx1"/>
                </a:solidFill>
              </a:rPr>
              <a:t>Merkmale</a:t>
            </a:r>
            <a:endParaRPr lang="en-GB" altLang="en-US" dirty="0">
              <a:latin typeface="Palatino" pitchFamily="2" charset="77"/>
            </a:endParaRPr>
          </a:p>
        </p:txBody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C1856352-7071-6B43-A9D5-A0F5094723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600200"/>
            <a:ext cx="9525000" cy="44196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gerundet</a:t>
            </a:r>
            <a:r>
              <a:rPr lang="en-US" altLang="en-US" dirty="0">
                <a:latin typeface="Times New Roman" panose="02020603050405020304" pitchFamily="18" charset="0"/>
              </a:rPr>
              <a:t>] </a:t>
            </a:r>
            <a:r>
              <a:rPr lang="en-US" altLang="en-US" dirty="0" err="1">
                <a:latin typeface="Times New Roman" panose="02020603050405020304" pitchFamily="18" charset="0"/>
              </a:rPr>
              <a:t>oder</a:t>
            </a:r>
            <a:r>
              <a:rPr lang="en-US" altLang="en-US" dirty="0">
                <a:latin typeface="Times New Roman" panose="02020603050405020304" pitchFamily="18" charset="0"/>
              </a:rPr>
              <a:t> [</a:t>
            </a:r>
            <a:r>
              <a:rPr lang="en-US" altLang="en-US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rund</a:t>
            </a:r>
            <a:r>
              <a:rPr lang="en-US" altLang="en-US" dirty="0">
                <a:latin typeface="Times New Roman" panose="02020603050405020304" pitchFamily="18" charset="0"/>
              </a:rPr>
              <a:t>]: Die </a:t>
            </a:r>
            <a:r>
              <a:rPr lang="en-US" altLang="en-US" dirty="0" err="1">
                <a:latin typeface="Times New Roman" panose="02020603050405020304" pitchFamily="18" charset="0"/>
              </a:rPr>
              <a:t>Lippen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sind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gerundet</a:t>
            </a:r>
            <a:r>
              <a:rPr lang="en-US" altLang="en-US" dirty="0">
                <a:latin typeface="Times New Roman" panose="02020603050405020304" pitchFamily="18" charset="0"/>
              </a:rPr>
              <a:t>. In </a:t>
            </a:r>
            <a:r>
              <a:rPr lang="en-US" altLang="en-US" dirty="0" err="1">
                <a:latin typeface="Times New Roman" panose="02020603050405020304" pitchFamily="18" charset="0"/>
              </a:rPr>
              <a:t>vielen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Sprachen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</a:rPr>
              <a:t>wie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z.B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latin typeface="Times New Roman" panose="02020603050405020304" pitchFamily="18" charset="0"/>
              </a:rPr>
              <a:t>im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Englischen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</a:rPr>
              <a:t>ist</a:t>
            </a:r>
            <a:r>
              <a:rPr lang="en-US" altLang="en-US" dirty="0">
                <a:latin typeface="Times New Roman" panose="02020603050405020304" pitchFamily="18" charset="0"/>
              </a:rPr>
              <a:t> dieses </a:t>
            </a:r>
            <a:r>
              <a:rPr lang="en-US" altLang="en-US" dirty="0" err="1">
                <a:latin typeface="Times New Roman" panose="02020603050405020304" pitchFamily="18" charset="0"/>
              </a:rPr>
              <a:t>Merkmal</a:t>
            </a:r>
            <a:r>
              <a:rPr lang="en-US" altLang="en-US" dirty="0">
                <a:latin typeface="Times New Roman" panose="02020603050405020304" pitchFamily="18" charset="0"/>
              </a:rPr>
              <a:t> redundant, </a:t>
            </a:r>
            <a:r>
              <a:rPr lang="en-US" altLang="en-US" dirty="0" err="1">
                <a:latin typeface="Times New Roman" panose="02020603050405020304" pitchFamily="18" charset="0"/>
              </a:rPr>
              <a:t>weil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alle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hinteren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Vokale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gleichzeitig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gerundet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sind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latin typeface="Times New Roman" panose="02020603050405020304" pitchFamily="18" charset="0"/>
              </a:rPr>
              <a:t>Im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Deutschen</a:t>
            </a:r>
            <a:r>
              <a:rPr lang="en-US" altLang="en-US" dirty="0">
                <a:latin typeface="Times New Roman" panose="02020603050405020304" pitchFamily="18" charset="0"/>
              </a:rPr>
              <a:t> und </a:t>
            </a:r>
            <a:r>
              <a:rPr lang="en-US" altLang="en-US" dirty="0" err="1">
                <a:latin typeface="Times New Roman" panose="02020603050405020304" pitchFamily="18" charset="0"/>
              </a:rPr>
              <a:t>im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Französischen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aber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ist</a:t>
            </a:r>
            <a:r>
              <a:rPr lang="en-US" altLang="en-US" dirty="0">
                <a:latin typeface="Times New Roman" panose="02020603050405020304" pitchFamily="18" charset="0"/>
              </a:rPr>
              <a:t> das </a:t>
            </a:r>
            <a:r>
              <a:rPr lang="en-US" altLang="en-US" dirty="0" err="1">
                <a:latin typeface="Times New Roman" panose="02020603050405020304" pitchFamily="18" charset="0"/>
              </a:rPr>
              <a:t>Merkmal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nicht</a:t>
            </a:r>
            <a:r>
              <a:rPr lang="en-US" altLang="en-US" dirty="0">
                <a:latin typeface="Times New Roman" panose="02020603050405020304" pitchFamily="18" charset="0"/>
              </a:rPr>
              <a:t> redundant, </a:t>
            </a:r>
            <a:r>
              <a:rPr lang="en-US" altLang="en-US" dirty="0" err="1">
                <a:latin typeface="Times New Roman" panose="02020603050405020304" pitchFamily="18" charset="0"/>
              </a:rPr>
              <a:t>denn</a:t>
            </a:r>
            <a:r>
              <a:rPr lang="en-US" altLang="en-US" dirty="0">
                <a:latin typeface="Times New Roman" panose="02020603050405020304" pitchFamily="18" charset="0"/>
              </a:rPr>
              <a:t> manche </a:t>
            </a:r>
            <a:r>
              <a:rPr lang="en-US" altLang="en-US" dirty="0" err="1">
                <a:latin typeface="Times New Roman" panose="02020603050405020304" pitchFamily="18" charset="0"/>
              </a:rPr>
              <a:t>vorderen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Vokale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sind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rund</a:t>
            </a:r>
            <a:r>
              <a:rPr lang="en-US" altLang="en-US" dirty="0">
                <a:latin typeface="Times New Roman" panose="02020603050405020304" pitchFamily="18" charset="0"/>
              </a:rPr>
              <a:t> ([y], [</a:t>
            </a:r>
            <a:r>
              <a:rPr lang="en-US" altLang="en-US" dirty="0" err="1">
                <a:latin typeface="Times New Roman" panose="02020603050405020304" pitchFamily="18" charset="0"/>
              </a:rPr>
              <a:t>ʏ</a:t>
            </a:r>
            <a:r>
              <a:rPr lang="en-US" altLang="en-US" dirty="0">
                <a:latin typeface="Times New Roman" panose="02020603050405020304" pitchFamily="18" charset="0"/>
              </a:rPr>
              <a:t>], [</a:t>
            </a:r>
            <a:r>
              <a:rPr lang="en-US" altLang="en-US" dirty="0" err="1">
                <a:latin typeface="Times New Roman" panose="02020603050405020304" pitchFamily="18" charset="0"/>
              </a:rPr>
              <a:t>ø</a:t>
            </a:r>
            <a:r>
              <a:rPr lang="en-US" altLang="en-US" dirty="0">
                <a:latin typeface="Times New Roman" panose="02020603050405020304" pitchFamily="18" charset="0"/>
              </a:rPr>
              <a:t>], [</a:t>
            </a:r>
            <a:r>
              <a:rPr lang="en-US" altLang="en-US" dirty="0" err="1">
                <a:latin typeface="Times New Roman" panose="02020603050405020304" pitchFamily="18" charset="0"/>
              </a:rPr>
              <a:t>œ</a:t>
            </a:r>
            <a:r>
              <a:rPr lang="en-US" altLang="en-US" dirty="0">
                <a:latin typeface="Times New Roman" panose="02020603050405020304" pitchFamily="18" charset="0"/>
              </a:rPr>
              <a:t>]). </a:t>
            </a:r>
          </a:p>
          <a:p>
            <a:pPr>
              <a:lnSpc>
                <a:spcPct val="120000"/>
              </a:lnSpc>
            </a:pPr>
            <a:endParaRPr lang="en-US" altLang="en-US" dirty="0">
              <a:latin typeface="Palatino" pitchFamily="2" charset="77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F4BEDEA-C3FC-0F41-9E28-3A996ABCB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8144" y="431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Date Placeholder 3">
            <a:extLst>
              <a:ext uri="{FF2B5EF4-FFF2-40B4-BE49-F238E27FC236}">
                <a16:creationId xmlns:a16="http://schemas.microsoft.com/office/drawing/2014/main" id="{CD2AF96E-6177-9647-A011-ABE3E47781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0CC0180-4D3B-D84C-9A44-40C5C3A24412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84994" name="Slide Number Placeholder 5">
            <a:extLst>
              <a:ext uri="{FF2B5EF4-FFF2-40B4-BE49-F238E27FC236}">
                <a16:creationId xmlns:a16="http://schemas.microsoft.com/office/drawing/2014/main" id="{4C3DB317-6DB2-DE45-A879-61DB6FE7E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5E7FDF-E852-384C-9699-70CB971A3C7B}" type="slidenum">
              <a:rPr lang="de-DE" altLang="en-US" sz="1400"/>
              <a:pPr>
                <a:spcBef>
                  <a:spcPct val="0"/>
                </a:spcBef>
              </a:pPr>
              <a:t>31</a:t>
            </a:fld>
            <a:endParaRPr lang="de-DE" altLang="en-US" sz="1400"/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4011C1A5-242D-764E-9F81-4EE66C69D3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9525000" cy="914400"/>
          </a:xfrm>
        </p:spPr>
        <p:txBody>
          <a:bodyPr/>
          <a:lstStyle/>
          <a:p>
            <a:r>
              <a:rPr lang="en-GB" altLang="en-US" dirty="0" err="1">
                <a:solidFill>
                  <a:schemeClr val="tx1"/>
                </a:solidFill>
              </a:rPr>
              <a:t>Vokalische</a:t>
            </a: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dirty="0" err="1">
                <a:solidFill>
                  <a:schemeClr val="tx1"/>
                </a:solidFill>
              </a:rPr>
              <a:t>Merkmale</a:t>
            </a:r>
            <a:endParaRPr lang="en-GB" altLang="en-US" dirty="0">
              <a:latin typeface="Palatino" pitchFamily="2" charset="77"/>
            </a:endParaRPr>
          </a:p>
        </p:txBody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40F1898E-03EC-B84C-B4A8-467056D453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7797" y="1600200"/>
            <a:ext cx="9735403" cy="44196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gespannt</a:t>
            </a:r>
            <a:r>
              <a:rPr lang="en-US" altLang="en-US" dirty="0">
                <a:latin typeface="Times New Roman" panose="02020603050405020304" pitchFamily="18" charset="0"/>
              </a:rPr>
              <a:t>]/[</a:t>
            </a:r>
            <a:r>
              <a:rPr lang="en-US" altLang="en-US" dirty="0" err="1">
                <a:solidFill>
                  <a:srgbClr val="FF9933"/>
                </a:solidFill>
                <a:latin typeface="Times New Roman" panose="02020603050405020304" pitchFamily="18" charset="0"/>
              </a:rPr>
              <a:t>ungespannt</a:t>
            </a:r>
            <a:r>
              <a:rPr lang="en-US" altLang="en-US" dirty="0">
                <a:latin typeface="Times New Roman" panose="02020603050405020304" pitchFamily="18" charset="0"/>
              </a:rPr>
              <a:t>] (</a:t>
            </a:r>
            <a:r>
              <a:rPr lang="en-US" altLang="en-US" i="1" dirty="0">
                <a:latin typeface="Times New Roman" panose="02020603050405020304" pitchFamily="18" charset="0"/>
              </a:rPr>
              <a:t>tense/lax</a:t>
            </a:r>
            <a:r>
              <a:rPr lang="en-US" altLang="en-US" dirty="0">
                <a:latin typeface="Times New Roman" panose="02020603050405020304" pitchFamily="18" charset="0"/>
              </a:rPr>
              <a:t>). Dieses </a:t>
            </a:r>
            <a:r>
              <a:rPr lang="en-US" altLang="en-US" dirty="0" err="1">
                <a:latin typeface="Times New Roman" panose="02020603050405020304" pitchFamily="18" charset="0"/>
              </a:rPr>
              <a:t>Merkmal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drückt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aus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</a:rPr>
              <a:t>dass</a:t>
            </a:r>
            <a:r>
              <a:rPr lang="en-US" altLang="en-US" dirty="0">
                <a:latin typeface="Times New Roman" panose="02020603050405020304" pitchFamily="18" charset="0"/>
              </a:rPr>
              <a:t> die </a:t>
            </a:r>
            <a:r>
              <a:rPr lang="en-US" altLang="en-US" dirty="0" err="1">
                <a:latin typeface="Times New Roman" panose="02020603050405020304" pitchFamily="18" charset="0"/>
              </a:rPr>
              <a:t>gesamte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Artikulation</a:t>
            </a:r>
            <a:r>
              <a:rPr lang="en-US" altLang="en-US" dirty="0">
                <a:latin typeface="Times New Roman" panose="02020603050405020304" pitchFamily="18" charset="0"/>
              </a:rPr>
              <a:t> von der </a:t>
            </a:r>
            <a:r>
              <a:rPr lang="en-US" altLang="en-US" dirty="0" err="1">
                <a:latin typeface="Times New Roman" panose="02020603050405020304" pitchFamily="18" charset="0"/>
              </a:rPr>
              <a:t>supraglottalen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Muskulatur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gemacht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wird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</a:rPr>
              <a:t>gespannte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Laute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werden</a:t>
            </a:r>
            <a:r>
              <a:rPr lang="en-US" altLang="en-US" dirty="0">
                <a:latin typeface="Times New Roman" panose="02020603050405020304" pitchFamily="18" charset="0"/>
              </a:rPr>
              <a:t> also </a:t>
            </a:r>
            <a:r>
              <a:rPr lang="en-US" altLang="en-US" dirty="0" err="1">
                <a:latin typeface="Times New Roman" panose="02020603050405020304" pitchFamily="18" charset="0"/>
              </a:rPr>
              <a:t>mit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Spannung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artikuliert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</a:p>
          <a:p>
            <a:pPr>
              <a:lnSpc>
                <a:spcPct val="120000"/>
              </a:lnSpc>
            </a:pPr>
            <a:endParaRPr lang="en-US" altLang="en-US" dirty="0">
              <a:latin typeface="Times New Roman" panose="02020603050405020304" pitchFamily="18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87C9547-0B25-DF47-A500-6B5D851B5A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1325" y="6058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6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Date Placeholder 3">
            <a:extLst>
              <a:ext uri="{FF2B5EF4-FFF2-40B4-BE49-F238E27FC236}">
                <a16:creationId xmlns:a16="http://schemas.microsoft.com/office/drawing/2014/main" id="{0A0440F4-3DE0-3E47-810A-9567C12038D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B47ED34-2D33-234F-B374-06A1FB506AC9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87042" name="Slide Number Placeholder 5">
            <a:extLst>
              <a:ext uri="{FF2B5EF4-FFF2-40B4-BE49-F238E27FC236}">
                <a16:creationId xmlns:a16="http://schemas.microsoft.com/office/drawing/2014/main" id="{50A4C288-A73B-854C-BF53-94A1C1E7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60E84AB-03A6-9C40-BD18-B7D2136FB940}" type="slidenum">
              <a:rPr lang="de-DE" altLang="en-US" sz="1400"/>
              <a:pPr>
                <a:spcBef>
                  <a:spcPct val="0"/>
                </a:spcBef>
              </a:pPr>
              <a:t>32</a:t>
            </a:fld>
            <a:endParaRPr lang="de-DE" altLang="en-US" sz="1400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A18A3CE7-D24A-D94C-93E9-217EE49909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9525000" cy="533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>
                <a:latin typeface="Palatino" charset="0"/>
                <a:cs typeface="+mj-cs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Vokalische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Merkmale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6070FB6E-CA76-3A45-B44C-25CC1E93F5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914400"/>
            <a:ext cx="9829800" cy="5105400"/>
          </a:xfrm>
        </p:spPr>
        <p:txBody>
          <a:bodyPr/>
          <a:lstStyle/>
          <a:p>
            <a:pPr>
              <a:tabLst>
                <a:tab pos="1139825" algn="l"/>
                <a:tab pos="1528763" algn="l"/>
                <a:tab pos="1995488" algn="l"/>
                <a:tab pos="2474913" algn="l"/>
                <a:tab pos="2954338" algn="l"/>
                <a:tab pos="3433763" algn="l"/>
                <a:tab pos="3900488" algn="l"/>
                <a:tab pos="4470400" algn="l"/>
                <a:tab pos="5054600" algn="l"/>
                <a:tab pos="5521325" algn="l"/>
                <a:tab pos="6000750" algn="l"/>
                <a:tab pos="6480175" algn="l"/>
                <a:tab pos="6959600" algn="l"/>
                <a:tab pos="7334250" algn="l"/>
                <a:tab pos="7710488" algn="l"/>
                <a:tab pos="8189913" algn="l"/>
                <a:tab pos="8475663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dirty="0" err="1">
                <a:latin typeface="Times New Roman" panose="02020603050405020304" pitchFamily="18" charset="0"/>
              </a:rPr>
              <a:t>ɪ</a:t>
            </a:r>
            <a:r>
              <a:rPr lang="de-DE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e	</a:t>
            </a:r>
            <a:r>
              <a:rPr lang="en-US" altLang="en-US" dirty="0" err="1">
                <a:latin typeface="Times New Roman" panose="02020603050405020304" pitchFamily="18" charset="0"/>
              </a:rPr>
              <a:t>ε</a:t>
            </a:r>
            <a:r>
              <a:rPr lang="de-DE" altLang="en-US" dirty="0">
                <a:latin typeface="Times New Roman" panose="02020603050405020304" pitchFamily="18" charset="0"/>
              </a:rPr>
              <a:t>	</a:t>
            </a:r>
            <a:r>
              <a:rPr lang="en-US" altLang="en-US" dirty="0" err="1">
                <a:latin typeface="Times New Roman" panose="02020603050405020304" pitchFamily="18" charset="0"/>
              </a:rPr>
              <a:t>ɑ</a:t>
            </a:r>
            <a:r>
              <a:rPr lang="de-DE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a	o	</a:t>
            </a:r>
            <a:r>
              <a:rPr lang="en-US" altLang="en-US" dirty="0" err="1">
                <a:latin typeface="Times New Roman" panose="02020603050405020304" pitchFamily="18" charset="0"/>
              </a:rPr>
              <a:t>ɔ</a:t>
            </a:r>
            <a:r>
              <a:rPr lang="de-DE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u	</a:t>
            </a:r>
            <a:r>
              <a:rPr lang="en-US" altLang="en-US" dirty="0" err="1">
                <a:latin typeface="Times New Roman" panose="02020603050405020304" pitchFamily="18" charset="0"/>
              </a:rPr>
              <a:t>ʊ</a:t>
            </a:r>
            <a:r>
              <a:rPr lang="de-DE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y	</a:t>
            </a:r>
            <a:r>
              <a:rPr lang="en-US" altLang="en-US" dirty="0" err="1">
                <a:latin typeface="Times New Roman" panose="02020603050405020304" pitchFamily="18" charset="0"/>
              </a:rPr>
              <a:t>ʏ</a:t>
            </a:r>
            <a:r>
              <a:rPr lang="de-DE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ø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œ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dirty="0" err="1">
                <a:latin typeface="Times New Roman" panose="02020603050405020304" pitchFamily="18" charset="0"/>
              </a:rPr>
              <a:t>ә</a:t>
            </a:r>
            <a:r>
              <a:rPr lang="de-DE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tabLst>
                <a:tab pos="1139825" algn="l"/>
                <a:tab pos="1528763" algn="l"/>
                <a:tab pos="1995488" algn="l"/>
                <a:tab pos="2474913" algn="l"/>
                <a:tab pos="2954338" algn="l"/>
                <a:tab pos="3433763" algn="l"/>
                <a:tab pos="3900488" algn="l"/>
                <a:tab pos="4470400" algn="l"/>
                <a:tab pos="5054600" algn="l"/>
                <a:tab pos="5521325" algn="l"/>
                <a:tab pos="6000750" algn="l"/>
                <a:tab pos="6480175" algn="l"/>
                <a:tab pos="6959600" algn="l"/>
                <a:tab pos="7334250" algn="l"/>
                <a:tab pos="7710488" algn="l"/>
                <a:tab pos="8189913" algn="l"/>
                <a:tab pos="8475663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kons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	-	-	-	-	-	-	-	-	-	-	-	-	-	-	-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>
              <a:tabLst>
                <a:tab pos="1139825" algn="l"/>
                <a:tab pos="1528763" algn="l"/>
                <a:tab pos="1995488" algn="l"/>
                <a:tab pos="2474913" algn="l"/>
                <a:tab pos="2954338" algn="l"/>
                <a:tab pos="3433763" algn="l"/>
                <a:tab pos="3900488" algn="l"/>
                <a:tab pos="4470400" algn="l"/>
                <a:tab pos="5054600" algn="l"/>
                <a:tab pos="5521325" algn="l"/>
                <a:tab pos="6000750" algn="l"/>
                <a:tab pos="6480175" algn="l"/>
                <a:tab pos="6959600" algn="l"/>
                <a:tab pos="7334250" algn="l"/>
                <a:tab pos="7710488" algn="l"/>
                <a:tab pos="8189913" algn="l"/>
                <a:tab pos="8475663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vok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	+	+	+	+	+	+	+	+	+	+	+	+	+	+	+	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>
              <a:tabLst>
                <a:tab pos="1139825" algn="l"/>
                <a:tab pos="1528763" algn="l"/>
                <a:tab pos="1995488" algn="l"/>
                <a:tab pos="2474913" algn="l"/>
                <a:tab pos="2954338" algn="l"/>
                <a:tab pos="3433763" algn="l"/>
                <a:tab pos="3900488" algn="l"/>
                <a:tab pos="4470400" algn="l"/>
                <a:tab pos="5054600" algn="l"/>
                <a:tab pos="5521325" algn="l"/>
                <a:tab pos="6000750" algn="l"/>
                <a:tab pos="6480175" algn="l"/>
                <a:tab pos="6959600" algn="l"/>
                <a:tab pos="7334250" algn="l"/>
                <a:tab pos="7710488" algn="l"/>
                <a:tab pos="8189913" algn="l"/>
                <a:tab pos="8475663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[son]	+	+	+	+	+	+	+	+	+	+	+	+	+	+	+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>
              <a:tabLst>
                <a:tab pos="1139825" algn="l"/>
                <a:tab pos="1528763" algn="l"/>
                <a:tab pos="1995488" algn="l"/>
                <a:tab pos="2474913" algn="l"/>
                <a:tab pos="2954338" algn="l"/>
                <a:tab pos="3433763" algn="l"/>
                <a:tab pos="3900488" algn="l"/>
                <a:tab pos="4470400" algn="l"/>
                <a:tab pos="5054600" algn="l"/>
                <a:tab pos="5521325" algn="l"/>
                <a:tab pos="6000750" algn="l"/>
                <a:tab pos="6480175" algn="l"/>
                <a:tab pos="6959600" algn="l"/>
                <a:tab pos="7334250" algn="l"/>
                <a:tab pos="7710488" algn="l"/>
                <a:tab pos="8189913" algn="l"/>
                <a:tab pos="8475663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hoch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	+	+	-	-	-	-	-	-	+	+	+	+	-	- 	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>
              <a:tabLst>
                <a:tab pos="1139825" algn="l"/>
                <a:tab pos="1528763" algn="l"/>
                <a:tab pos="1995488" algn="l"/>
                <a:tab pos="2474913" algn="l"/>
                <a:tab pos="2954338" algn="l"/>
                <a:tab pos="3433763" algn="l"/>
                <a:tab pos="3900488" algn="l"/>
                <a:tab pos="4470400" algn="l"/>
                <a:tab pos="5054600" algn="l"/>
                <a:tab pos="5521325" algn="l"/>
                <a:tab pos="6000750" algn="l"/>
                <a:tab pos="6480175" algn="l"/>
                <a:tab pos="6959600" algn="l"/>
                <a:tab pos="7334250" algn="l"/>
                <a:tab pos="7710488" algn="l"/>
                <a:tab pos="8189913" algn="l"/>
                <a:tab pos="8475663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tief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 					+	+							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>
              <a:tabLst>
                <a:tab pos="1139825" algn="l"/>
                <a:tab pos="1528763" algn="l"/>
                <a:tab pos="1995488" algn="l"/>
                <a:tab pos="2474913" algn="l"/>
                <a:tab pos="2954338" algn="l"/>
                <a:tab pos="3433763" algn="l"/>
                <a:tab pos="3900488" algn="l"/>
                <a:tab pos="4470400" algn="l"/>
                <a:tab pos="5054600" algn="l"/>
                <a:tab pos="5521325" algn="l"/>
                <a:tab pos="6000750" algn="l"/>
                <a:tab pos="6480175" algn="l"/>
                <a:tab pos="6959600" algn="l"/>
                <a:tab pos="7334250" algn="l"/>
                <a:tab pos="7710488" algn="l"/>
                <a:tab pos="8189913" algn="l"/>
                <a:tab pos="8475663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hinten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 -	-	-	-	+	+	+	+	+	+	-	-	-	-		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>
              <a:tabLst>
                <a:tab pos="1139825" algn="l"/>
                <a:tab pos="1528763" algn="l"/>
                <a:tab pos="1995488" algn="l"/>
                <a:tab pos="2474913" algn="l"/>
                <a:tab pos="2954338" algn="l"/>
                <a:tab pos="3433763" algn="l"/>
                <a:tab pos="3900488" algn="l"/>
                <a:tab pos="4470400" algn="l"/>
                <a:tab pos="5054600" algn="l"/>
                <a:tab pos="5521325" algn="l"/>
                <a:tab pos="6000750" algn="l"/>
                <a:tab pos="6480175" algn="l"/>
                <a:tab pos="6959600" algn="l"/>
                <a:tab pos="7334250" algn="l"/>
                <a:tab pos="7710488" algn="l"/>
                <a:tab pos="8189913" algn="l"/>
                <a:tab pos="8475663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rund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 							+	+	+	+	+	+	+	+	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>
              <a:tabLst>
                <a:tab pos="1139825" algn="l"/>
                <a:tab pos="1528763" algn="l"/>
                <a:tab pos="1995488" algn="l"/>
                <a:tab pos="2474913" algn="l"/>
                <a:tab pos="2954338" algn="l"/>
                <a:tab pos="3433763" algn="l"/>
                <a:tab pos="3900488" algn="l"/>
                <a:tab pos="4470400" algn="l"/>
                <a:tab pos="5054600" algn="l"/>
                <a:tab pos="5521325" algn="l"/>
                <a:tab pos="6000750" algn="l"/>
                <a:tab pos="6480175" algn="l"/>
                <a:tab pos="6959600" algn="l"/>
                <a:tab pos="7334250" algn="l"/>
                <a:tab pos="7710488" algn="l"/>
                <a:tab pos="8189913" algn="l"/>
                <a:tab pos="8475663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spann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 +		+		+		+		+		+		+	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>
              <a:tabLst>
                <a:tab pos="1139825" algn="l"/>
                <a:tab pos="1528763" algn="l"/>
                <a:tab pos="1995488" algn="l"/>
                <a:tab pos="2474913" algn="l"/>
                <a:tab pos="2954338" algn="l"/>
                <a:tab pos="3433763" algn="l"/>
                <a:tab pos="3900488" algn="l"/>
                <a:tab pos="4470400" algn="l"/>
                <a:tab pos="5054600" algn="l"/>
                <a:tab pos="5521325" algn="l"/>
                <a:tab pos="6000750" algn="l"/>
                <a:tab pos="6480175" algn="l"/>
                <a:tab pos="6959600" algn="l"/>
                <a:tab pos="7334250" algn="l"/>
                <a:tab pos="7710488" algn="l"/>
                <a:tab pos="8189913" algn="l"/>
                <a:tab pos="8475663" algn="l"/>
              </a:tabLs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748AE7F-114C-E544-B347-874547E7F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8164" y="431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Date Placeholder 3">
            <a:extLst>
              <a:ext uri="{FF2B5EF4-FFF2-40B4-BE49-F238E27FC236}">
                <a16:creationId xmlns:a16="http://schemas.microsoft.com/office/drawing/2014/main" id="{5004D7F5-DD44-E741-BF4A-FA9B8B298B4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991F2ED-8308-1846-9595-FEAED89FE375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101378" name="Slide Number Placeholder 5">
            <a:extLst>
              <a:ext uri="{FF2B5EF4-FFF2-40B4-BE49-F238E27FC236}">
                <a16:creationId xmlns:a16="http://schemas.microsoft.com/office/drawing/2014/main" id="{FF5240A5-63FE-8D4A-A3AC-52E88E964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45499B6-4D55-0745-9EFC-CE5EF9CB7D95}" type="slidenum">
              <a:rPr lang="de-DE" altLang="en-US" sz="1400"/>
              <a:pPr>
                <a:spcBef>
                  <a:spcPct val="0"/>
                </a:spcBef>
              </a:pPr>
              <a:t>33</a:t>
            </a:fld>
            <a:endParaRPr lang="de-DE" altLang="en-US" sz="1400"/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CAA46C26-BE52-294E-B7CA-C3BB2567CB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05469" y="609600"/>
            <a:ext cx="9257731" cy="914400"/>
          </a:xfrm>
        </p:spPr>
        <p:txBody>
          <a:bodyPr/>
          <a:lstStyle/>
          <a:p>
            <a:r>
              <a:rPr lang="en-GB" altLang="en-US" dirty="0" err="1"/>
              <a:t>Funktion</a:t>
            </a:r>
            <a:r>
              <a:rPr lang="en-GB" altLang="en-US" dirty="0"/>
              <a:t> der </a:t>
            </a:r>
            <a:r>
              <a:rPr lang="en-GB" altLang="en-US" dirty="0" err="1"/>
              <a:t>Merkmale</a:t>
            </a:r>
            <a:r>
              <a:rPr lang="en-GB" altLang="en-US" dirty="0"/>
              <a:t>: </a:t>
            </a:r>
            <a:r>
              <a:rPr lang="en-GB" altLang="en-US" dirty="0" err="1"/>
              <a:t>Markiertheit</a:t>
            </a:r>
            <a:endParaRPr lang="en-GB" altLang="en-US" dirty="0">
              <a:latin typeface="Palatino" pitchFamily="2" charset="77"/>
            </a:endParaRPr>
          </a:p>
        </p:txBody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AC87896C-F2FD-D240-A24E-30FE394F50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05469" y="1600200"/>
            <a:ext cx="9257731" cy="44196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Je </a:t>
            </a:r>
            <a:r>
              <a:rPr lang="en-US" altLang="en-US" dirty="0" err="1">
                <a:latin typeface="Times New Roman" panose="02020603050405020304" pitchFamily="18" charset="0"/>
              </a:rPr>
              <a:t>mehr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Merkmale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ein</a:t>
            </a:r>
            <a:r>
              <a:rPr lang="en-US" altLang="en-US" dirty="0">
                <a:latin typeface="Times New Roman" panose="02020603050405020304" pitchFamily="18" charset="0"/>
              </a:rPr>
              <a:t> Segment </a:t>
            </a:r>
            <a:r>
              <a:rPr lang="en-US" altLang="en-US" dirty="0" err="1">
                <a:latin typeface="Times New Roman" panose="02020603050405020304" pitchFamily="18" charset="0"/>
              </a:rPr>
              <a:t>braucht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</a:rPr>
              <a:t>desto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markierter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ist</a:t>
            </a:r>
            <a:r>
              <a:rPr lang="en-US" altLang="en-US" dirty="0">
                <a:latin typeface="Times New Roman" panose="02020603050405020304" pitchFamily="18" charset="0"/>
              </a:rPr>
              <a:t> das Segment:</a:t>
            </a:r>
          </a:p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[</a:t>
            </a:r>
            <a:r>
              <a:rPr lang="en-US" altLang="en-US" dirty="0" err="1"/>
              <a:t>ә</a:t>
            </a:r>
            <a:r>
              <a:rPr lang="de-DE" altLang="en-US" dirty="0"/>
              <a:t>] ist </a:t>
            </a:r>
            <a:r>
              <a:rPr lang="de-DE" altLang="en-US" dirty="0" err="1"/>
              <a:t>unmarkierter</a:t>
            </a:r>
            <a:r>
              <a:rPr lang="de-DE" altLang="en-US" dirty="0"/>
              <a:t> als jeder anderer Vokal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[y] </a:t>
            </a:r>
            <a:r>
              <a:rPr lang="en-US" altLang="en-US" dirty="0" err="1">
                <a:latin typeface="Times New Roman" panose="02020603050405020304" pitchFamily="18" charset="0"/>
              </a:rPr>
              <a:t>ist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markierter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als</a:t>
            </a:r>
            <a:r>
              <a:rPr lang="en-US" altLang="en-US" dirty="0">
                <a:latin typeface="Times New Roman" panose="02020603050405020304" pitchFamily="18" charset="0"/>
              </a:rPr>
              <a:t> [u]</a:t>
            </a:r>
          </a:p>
          <a:p>
            <a:pPr>
              <a:lnSpc>
                <a:spcPct val="120000"/>
              </a:lnSpc>
            </a:pPr>
            <a:endParaRPr lang="en-US" altLang="en-US" dirty="0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8291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Date Placeholder 3">
            <a:extLst>
              <a:ext uri="{FF2B5EF4-FFF2-40B4-BE49-F238E27FC236}">
                <a16:creationId xmlns:a16="http://schemas.microsoft.com/office/drawing/2014/main" id="{CEBDE55C-1C2A-464A-B248-DD7DC440A6B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BB73E05-4447-3649-B7EC-B11B53F6E9EE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89090" name="Slide Number Placeholder 5">
            <a:extLst>
              <a:ext uri="{FF2B5EF4-FFF2-40B4-BE49-F238E27FC236}">
                <a16:creationId xmlns:a16="http://schemas.microsoft.com/office/drawing/2014/main" id="{293846DD-3023-D74E-AB2E-C5AD13534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F728937-8B03-B84D-882A-9EF3C457C0C8}" type="slidenum">
              <a:rPr lang="de-DE" altLang="en-US" sz="1400"/>
              <a:pPr>
                <a:spcBef>
                  <a:spcPct val="0"/>
                </a:spcBef>
              </a:pPr>
              <a:t>34</a:t>
            </a:fld>
            <a:endParaRPr lang="de-DE" altLang="en-US" sz="1400"/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EB82C15E-3A1A-A247-B595-92073B83B6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9525000" cy="914400"/>
          </a:xfrm>
        </p:spPr>
        <p:txBody>
          <a:bodyPr/>
          <a:lstStyle/>
          <a:p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Vokalische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Merkmale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9C7B11DD-1348-4A47-8C48-AE923B4CF5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600200"/>
            <a:ext cx="9525000" cy="4419600"/>
          </a:xfrm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  <a:p>
            <a:r>
              <a:rPr lang="en-US" altLang="en-US" dirty="0">
                <a:latin typeface="Times New Roman" panose="02020603050405020304" pitchFamily="18" charset="0"/>
              </a:rPr>
              <a:t>Schwa, der </a:t>
            </a:r>
            <a:r>
              <a:rPr lang="en-US" altLang="en-US" dirty="0" err="1">
                <a:latin typeface="Times New Roman" panose="02020603050405020304" pitchFamily="18" charset="0"/>
              </a:rPr>
              <a:t>neutrale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Vokal</a:t>
            </a:r>
            <a:r>
              <a:rPr lang="en-US" altLang="en-US" dirty="0">
                <a:latin typeface="Times New Roman" panose="02020603050405020304" pitchFamily="18" charset="0"/>
              </a:rPr>
              <a:t> des </a:t>
            </a:r>
            <a:r>
              <a:rPr lang="en-US" altLang="en-US" dirty="0" err="1">
                <a:latin typeface="Times New Roman" panose="02020603050405020304" pitchFamily="18" charset="0"/>
              </a:rPr>
              <a:t>Deutschen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</a:rPr>
              <a:t>ist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</a:rPr>
              <a:t>außer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für</a:t>
            </a:r>
            <a:r>
              <a:rPr lang="en-US" altLang="en-US" dirty="0">
                <a:latin typeface="Times New Roman" panose="02020603050405020304" pitchFamily="18" charset="0"/>
              </a:rPr>
              <a:t> die </a:t>
            </a:r>
            <a:r>
              <a:rPr lang="en-US" altLang="en-US" dirty="0" err="1">
                <a:latin typeface="Times New Roman" panose="02020603050405020304" pitchFamily="18" charset="0"/>
              </a:rPr>
              <a:t>Oberklassenmerkmale</a:t>
            </a:r>
            <a:r>
              <a:rPr lang="en-US" altLang="en-US" dirty="0">
                <a:latin typeface="Times New Roman" panose="02020603050405020304" pitchFamily="18" charset="0"/>
              </a:rPr>
              <a:t>, die die </a:t>
            </a:r>
            <a:r>
              <a:rPr lang="en-US" altLang="en-US" dirty="0" err="1">
                <a:latin typeface="Times New Roman" panose="02020603050405020304" pitchFamily="18" charset="0"/>
              </a:rPr>
              <a:t>Vokaleigenschaften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charakterisieren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</a:rPr>
              <a:t>völlig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unspezifiziert</a:t>
            </a:r>
            <a:r>
              <a:rPr lang="en-US" altLang="en-US" dirty="0">
                <a:latin typeface="Times New Roman" panose="02020603050405020304" pitchFamily="18" charset="0"/>
              </a:rPr>
              <a:t>.  </a:t>
            </a: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r>
              <a:rPr lang="en-US" altLang="en-US" dirty="0">
                <a:latin typeface="Times New Roman" panose="02020603050405020304" pitchFamily="18" charset="0"/>
              </a:rPr>
              <a:t>(In </a:t>
            </a:r>
            <a:r>
              <a:rPr lang="en-US" altLang="en-US" dirty="0" err="1">
                <a:latin typeface="Times New Roman" panose="02020603050405020304" pitchFamily="18" charset="0"/>
              </a:rPr>
              <a:t>diesem</a:t>
            </a:r>
            <a:r>
              <a:rPr lang="en-US" altLang="en-US" dirty="0">
                <a:latin typeface="Times New Roman" panose="02020603050405020304" pitchFamily="18" charset="0"/>
              </a:rPr>
              <a:t> System </a:t>
            </a:r>
            <a:r>
              <a:rPr lang="en-US" altLang="en-US" dirty="0" err="1">
                <a:latin typeface="Times New Roman" panose="02020603050405020304" pitchFamily="18" charset="0"/>
              </a:rPr>
              <a:t>kann</a:t>
            </a:r>
            <a:r>
              <a:rPr lang="en-US" altLang="en-US" dirty="0">
                <a:latin typeface="Times New Roman" panose="02020603050405020304" pitchFamily="18" charset="0"/>
              </a:rPr>
              <a:t> [</a:t>
            </a:r>
            <a:r>
              <a:rPr lang="en-US" altLang="en-US" dirty="0" err="1">
                <a:latin typeface="Times New Roman" panose="02020603050405020304" pitchFamily="18" charset="0"/>
              </a:rPr>
              <a:t>koronal</a:t>
            </a:r>
            <a:r>
              <a:rPr lang="en-US" altLang="en-US" dirty="0">
                <a:latin typeface="Times New Roman" panose="02020603050405020304" pitchFamily="18" charset="0"/>
              </a:rPr>
              <a:t>] [-</a:t>
            </a:r>
            <a:r>
              <a:rPr lang="en-US" altLang="en-US" dirty="0" err="1">
                <a:latin typeface="Times New Roman" panose="02020603050405020304" pitchFamily="18" charset="0"/>
              </a:rPr>
              <a:t>hinten</a:t>
            </a:r>
            <a:r>
              <a:rPr lang="en-US" altLang="en-US" dirty="0">
                <a:latin typeface="Times New Roman" panose="02020603050405020304" pitchFamily="18" charset="0"/>
              </a:rPr>
              <a:t>] </a:t>
            </a:r>
            <a:r>
              <a:rPr lang="en-US" altLang="en-US" dirty="0" err="1">
                <a:latin typeface="Times New Roman" panose="02020603050405020304" pitchFamily="18" charset="0"/>
              </a:rPr>
              <a:t>ersetzen</a:t>
            </a:r>
            <a:r>
              <a:rPr lang="en-US" altLang="en-US" dirty="0">
                <a:latin typeface="Times New Roman" panose="02020603050405020304" pitchFamily="18" charset="0"/>
              </a:rPr>
              <a:t>, [dorsal] [</a:t>
            </a:r>
            <a:r>
              <a:rPr lang="en-US" altLang="en-US" dirty="0" err="1">
                <a:latin typeface="Times New Roman" panose="02020603050405020304" pitchFamily="18" charset="0"/>
              </a:rPr>
              <a:t>hinten</a:t>
            </a:r>
            <a:r>
              <a:rPr lang="en-US" altLang="en-US" dirty="0">
                <a:latin typeface="Times New Roman" panose="02020603050405020304" pitchFamily="18" charset="0"/>
              </a:rPr>
              <a:t>], [labial] [</a:t>
            </a:r>
            <a:r>
              <a:rPr lang="en-US" altLang="en-US" dirty="0" err="1">
                <a:latin typeface="Times New Roman" panose="02020603050405020304" pitchFamily="18" charset="0"/>
              </a:rPr>
              <a:t>rund</a:t>
            </a:r>
            <a:r>
              <a:rPr lang="en-US" altLang="en-US" dirty="0">
                <a:latin typeface="Times New Roman" panose="02020603050405020304" pitchFamily="18" charset="0"/>
              </a:rPr>
              <a:t>] und [</a:t>
            </a:r>
            <a:r>
              <a:rPr lang="en-US" altLang="en-US" dirty="0" err="1">
                <a:latin typeface="Times New Roman" panose="02020603050405020304" pitchFamily="18" charset="0"/>
              </a:rPr>
              <a:t>radikal</a:t>
            </a:r>
            <a:r>
              <a:rPr lang="en-US" altLang="en-US" dirty="0">
                <a:latin typeface="Times New Roman" panose="02020603050405020304" pitchFamily="18" charset="0"/>
              </a:rPr>
              <a:t>] [</a:t>
            </a:r>
            <a:r>
              <a:rPr lang="en-US" altLang="en-US" dirty="0" err="1">
                <a:latin typeface="Times New Roman" panose="02020603050405020304" pitchFamily="18" charset="0"/>
              </a:rPr>
              <a:t>tief</a:t>
            </a:r>
            <a:r>
              <a:rPr lang="en-US" altLang="en-US" dirty="0">
                <a:latin typeface="Times New Roman" panose="02020603050405020304" pitchFamily="18" charset="0"/>
              </a:rPr>
              <a:t>]. Aber </a:t>
            </a:r>
            <a:r>
              <a:rPr lang="en-US" altLang="en-US" dirty="0" err="1">
                <a:latin typeface="Times New Roman" panose="02020603050405020304" pitchFamily="18" charset="0"/>
              </a:rPr>
              <a:t>dann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haben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diese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Artikulatorenmerkmale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verschiedene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Bedeutungen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für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Vokale</a:t>
            </a:r>
            <a:r>
              <a:rPr lang="en-US" altLang="en-US" dirty="0">
                <a:latin typeface="Times New Roman" panose="02020603050405020304" pitchFamily="18" charset="0"/>
              </a:rPr>
              <a:t> und </a:t>
            </a:r>
            <a:r>
              <a:rPr lang="en-US" altLang="en-US" dirty="0" err="1">
                <a:latin typeface="Times New Roman" panose="02020603050405020304" pitchFamily="18" charset="0"/>
              </a:rPr>
              <a:t>Konsonanten</a:t>
            </a:r>
            <a:r>
              <a:rPr lang="en-US" altLang="en-US" dirty="0">
                <a:latin typeface="Times New Roman" panose="02020603050405020304" pitchFamily="18" charset="0"/>
              </a:rPr>
              <a:t>)</a:t>
            </a:r>
          </a:p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83AE767-705B-B744-8B3B-68E706AC6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6800" y="711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5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Date Placeholder 3">
            <a:extLst>
              <a:ext uri="{FF2B5EF4-FFF2-40B4-BE49-F238E27FC236}">
                <a16:creationId xmlns:a16="http://schemas.microsoft.com/office/drawing/2014/main" id="{89135685-F4AC-CD4D-A472-CBF573C75F1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A25D4E-D7AE-0246-B990-4D92B281BC3B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91138" name="Slide Number Placeholder 5">
            <a:extLst>
              <a:ext uri="{FF2B5EF4-FFF2-40B4-BE49-F238E27FC236}">
                <a16:creationId xmlns:a16="http://schemas.microsoft.com/office/drawing/2014/main" id="{DE255D75-3933-8244-9DCC-5B3A7A778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4CC4B1B-DD26-8247-8338-F68A33D6B889}" type="slidenum">
              <a:rPr lang="de-DE" altLang="en-US" sz="1400"/>
              <a:pPr>
                <a:spcBef>
                  <a:spcPct val="0"/>
                </a:spcBef>
              </a:pPr>
              <a:t>35</a:t>
            </a:fld>
            <a:endParaRPr lang="de-DE" altLang="en-US" sz="1400"/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BF51587C-F02E-8347-ADD7-F97F9C167F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9525000" cy="914400"/>
          </a:xfrm>
        </p:spPr>
        <p:txBody>
          <a:bodyPr/>
          <a:lstStyle/>
          <a:p>
            <a:r>
              <a:rPr lang="en-GB" altLang="en-US" dirty="0" err="1"/>
              <a:t>Merkmale</a:t>
            </a:r>
            <a:r>
              <a:rPr lang="en-GB" altLang="en-US" dirty="0"/>
              <a:t> </a:t>
            </a:r>
            <a:r>
              <a:rPr lang="en-GB" altLang="en-US" dirty="0" err="1"/>
              <a:t>für</a:t>
            </a:r>
            <a:r>
              <a:rPr lang="en-GB" altLang="en-US" dirty="0"/>
              <a:t> </a:t>
            </a:r>
            <a:r>
              <a:rPr lang="en-GB" altLang="en-US" dirty="0" err="1"/>
              <a:t>Diphthonge</a:t>
            </a:r>
            <a:endParaRPr lang="en-GB" altLang="en-US" dirty="0"/>
          </a:p>
        </p:txBody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83D11D4E-D7A6-354E-A8A9-7E3C08F6DF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600200"/>
            <a:ext cx="9525000" cy="4419600"/>
          </a:xfrm>
        </p:spPr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latin typeface="Palatino" pitchFamily="2" charset="77"/>
              </a:rPr>
              <a:t>				</a:t>
            </a:r>
            <a:r>
              <a:rPr lang="de-DE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de-DE" altLang="en-US" dirty="0" err="1">
                <a:latin typeface="Times New Roman" panose="02020603050405020304" pitchFamily="18" charset="0"/>
              </a:rPr>
              <a:t>ɪ</a:t>
            </a:r>
            <a:r>
              <a:rPr lang="de-DE" altLang="en-US" dirty="0">
                <a:latin typeface="Times New Roman" panose="02020603050405020304" pitchFamily="18" charset="0"/>
              </a:rPr>
              <a:t>̯       </a:t>
            </a:r>
            <a:r>
              <a:rPr lang="de-DE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dirty="0" err="1">
                <a:latin typeface="Times New Roman" panose="02020603050405020304" pitchFamily="18" charset="0"/>
              </a:rPr>
              <a:t>ʊ</a:t>
            </a:r>
            <a:r>
              <a:rPr lang="en-US" altLang="en-US" dirty="0">
                <a:latin typeface="Times New Roman" panose="02020603050405020304" pitchFamily="18" charset="0"/>
              </a:rPr>
              <a:t>̯      </a:t>
            </a:r>
            <a:r>
              <a:rPr lang="en-US" altLang="en-US" dirty="0" err="1">
                <a:latin typeface="Times New Roman" panose="02020603050405020304" pitchFamily="18" charset="0"/>
              </a:rPr>
              <a:t>ɔʏ</a:t>
            </a:r>
            <a:r>
              <a:rPr lang="en-US" altLang="en-US" dirty="0">
                <a:latin typeface="Times New Roman" panose="02020603050405020304" pitchFamily="18" charset="0"/>
              </a:rPr>
              <a:t>̯</a:t>
            </a:r>
          </a:p>
          <a:p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konson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			-	-	-	</a:t>
            </a:r>
            <a:endParaRPr lang="en-US" altLang="en-US" dirty="0">
              <a:latin typeface="Times New Roman" panose="02020603050405020304" pitchFamily="18" charset="0"/>
            </a:endParaRPr>
          </a:p>
          <a:p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vok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				+	+	+	</a:t>
            </a:r>
            <a:endParaRPr lang="en-US" altLang="en-US" dirty="0">
              <a:latin typeface="Times New Roman" panose="02020603050405020304" pitchFamily="18" charset="0"/>
            </a:endParaRPr>
          </a:p>
          <a:p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hoch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			-/+	-/+ 	-/+ 	</a:t>
            </a:r>
            <a:endParaRPr lang="en-US" altLang="en-US" dirty="0">
              <a:latin typeface="Times New Roman" panose="02020603050405020304" pitchFamily="18" charset="0"/>
            </a:endParaRPr>
          </a:p>
          <a:p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tief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 				+	+			</a:t>
            </a:r>
            <a:endParaRPr lang="en-US" altLang="en-US" dirty="0">
              <a:latin typeface="Times New Roman" panose="02020603050405020304" pitchFamily="18" charset="0"/>
            </a:endParaRPr>
          </a:p>
          <a:p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hinten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 			+/-	+	+/-	</a:t>
            </a:r>
            <a:endParaRPr lang="en-US" altLang="en-US" dirty="0">
              <a:latin typeface="Times New Roman" panose="02020603050405020304" pitchFamily="18" charset="0"/>
            </a:endParaRPr>
          </a:p>
          <a:p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rund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 				+	+	</a:t>
            </a:r>
            <a:endParaRPr lang="en-US" altLang="en-US" dirty="0">
              <a:latin typeface="Times New Roman" panose="02020603050405020304" pitchFamily="18" charset="0"/>
            </a:endParaRPr>
          </a:p>
          <a:p>
            <a:r>
              <a:rPr lang="en-US" altLang="en-US" dirty="0">
                <a:solidFill>
                  <a:srgbClr val="000000"/>
                </a:solidFill>
                <a:latin typeface="Palatino" pitchFamily="2" charset="77"/>
              </a:rPr>
              <a:t>	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4F9C342-0517-E046-AB37-D00AFB976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1895" y="1193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9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Date Placeholder 3">
            <a:extLst>
              <a:ext uri="{FF2B5EF4-FFF2-40B4-BE49-F238E27FC236}">
                <a16:creationId xmlns:a16="http://schemas.microsoft.com/office/drawing/2014/main" id="{A1491BF2-229A-C848-8CD6-C74FC701BFC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06B5335-B17A-3045-B8AD-AA72B2452742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113666" name="Slide Number Placeholder 5">
            <a:extLst>
              <a:ext uri="{FF2B5EF4-FFF2-40B4-BE49-F238E27FC236}">
                <a16:creationId xmlns:a16="http://schemas.microsoft.com/office/drawing/2014/main" id="{F32B60BC-46BB-624A-8957-F1731D05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DD5F60-D750-0247-B3FD-0F3898C6B115}" type="slidenum">
              <a:rPr lang="de-DE" altLang="en-US" sz="1400"/>
              <a:pPr>
                <a:spcBef>
                  <a:spcPct val="0"/>
                </a:spcBef>
              </a:pPr>
              <a:t>36</a:t>
            </a:fld>
            <a:endParaRPr lang="de-DE" altLang="en-US" sz="1400"/>
          </a:p>
        </p:txBody>
      </p:sp>
      <p:sp>
        <p:nvSpPr>
          <p:cNvPr id="113667" name="Rectangle 2">
            <a:extLst>
              <a:ext uri="{FF2B5EF4-FFF2-40B4-BE49-F238E27FC236}">
                <a16:creationId xmlns:a16="http://schemas.microsoft.com/office/drawing/2014/main" id="{B61E5D7A-35B7-5945-9CDC-E38BB86899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0878" y="609600"/>
            <a:ext cx="10167581" cy="914400"/>
          </a:xfrm>
        </p:spPr>
        <p:txBody>
          <a:bodyPr/>
          <a:lstStyle/>
          <a:p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Kontursegmente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komplexe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Segmente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668" name="Rectangle 3">
            <a:extLst>
              <a:ext uri="{FF2B5EF4-FFF2-40B4-BE49-F238E27FC236}">
                <a16:creationId xmlns:a16="http://schemas.microsoft.com/office/drawing/2014/main" id="{D2BA81FE-4620-7B44-B0DE-E5DF586A35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0878" y="1600200"/>
            <a:ext cx="9312322" cy="4419600"/>
          </a:xfrm>
        </p:spPr>
        <p:txBody>
          <a:bodyPr/>
          <a:lstStyle/>
          <a:p>
            <a:r>
              <a:rPr lang="en-US" altLang="en-US" dirty="0" err="1">
                <a:latin typeface="Times New Roman" panose="02020603050405020304" pitchFamily="18" charset="0"/>
              </a:rPr>
              <a:t>Affrikate</a:t>
            </a:r>
            <a:r>
              <a:rPr lang="en-US" altLang="en-US" dirty="0">
                <a:latin typeface="Times New Roman" panose="02020603050405020304" pitchFamily="18" charset="0"/>
              </a:rPr>
              <a:t> und </a:t>
            </a:r>
            <a:r>
              <a:rPr lang="en-US" altLang="en-US" dirty="0" err="1">
                <a:latin typeface="Times New Roman" panose="02020603050405020304" pitchFamily="18" charset="0"/>
              </a:rPr>
              <a:t>Diphthonge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können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als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zwei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Segmente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analysiert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werden</a:t>
            </a:r>
            <a:r>
              <a:rPr lang="en-US" altLang="en-US" dirty="0">
                <a:latin typeface="Times New Roman" panose="02020603050405020304" pitchFamily="18" charset="0"/>
              </a:rPr>
              <a:t>, die </a:t>
            </a:r>
            <a:r>
              <a:rPr lang="en-US" altLang="en-US" dirty="0" err="1">
                <a:latin typeface="Times New Roman" panose="02020603050405020304" pitchFamily="18" charset="0"/>
              </a:rPr>
              <a:t>widersprüchliche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Werte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für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ein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oder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mehrere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Merkmale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aufweisen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  <a:endParaRPr lang="en-GB" altLang="en-US" dirty="0">
              <a:latin typeface="Times New Roman" panose="02020603050405020304" pitchFamily="18" charset="0"/>
            </a:endParaRPr>
          </a:p>
          <a:p>
            <a:pPr algn="just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      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Affrikate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 	    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Diphthonge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</a:p>
          <a:p>
            <a:pPr algn="just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[-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kont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     [+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kont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             [-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hoch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   [-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hoch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 </a:t>
            </a:r>
          </a:p>
          <a:p>
            <a:pPr algn="just"/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	  C              			V</a:t>
            </a:r>
            <a:endParaRPr lang="en-US" altLang="en-US" dirty="0">
              <a:solidFill>
                <a:srgbClr val="000000"/>
              </a:solidFill>
              <a:latin typeface="Palatino" pitchFamily="2" charset="77"/>
            </a:endParaRPr>
          </a:p>
        </p:txBody>
      </p:sp>
      <p:sp>
        <p:nvSpPr>
          <p:cNvPr id="113669" name="Line 4">
            <a:extLst>
              <a:ext uri="{FF2B5EF4-FFF2-40B4-BE49-F238E27FC236}">
                <a16:creationId xmlns:a16="http://schemas.microsoft.com/office/drawing/2014/main" id="{56E6EC60-63EA-C046-83C7-2F40B6B84A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0980" y="3883262"/>
            <a:ext cx="533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3670" name="Line 5">
            <a:extLst>
              <a:ext uri="{FF2B5EF4-FFF2-40B4-BE49-F238E27FC236}">
                <a16:creationId xmlns:a16="http://schemas.microsoft.com/office/drawing/2014/main" id="{6B197B46-0BF2-D447-B895-5086AFACFC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41913" y="3905914"/>
            <a:ext cx="685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3671" name="Line 6">
            <a:extLst>
              <a:ext uri="{FF2B5EF4-FFF2-40B4-BE49-F238E27FC236}">
                <a16:creationId xmlns:a16="http://schemas.microsoft.com/office/drawing/2014/main" id="{A93A7357-2A1A-EA42-8973-D43A1761BB6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57330" y="3845162"/>
            <a:ext cx="685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3672" name="Line 7">
            <a:extLst>
              <a:ext uri="{FF2B5EF4-FFF2-40B4-BE49-F238E27FC236}">
                <a16:creationId xmlns:a16="http://schemas.microsoft.com/office/drawing/2014/main" id="{BBA556AD-161B-B848-9CF7-A06984E098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86916" y="3883262"/>
            <a:ext cx="685800" cy="800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4207A00-0BE3-9840-AA95-5C05E5B24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7400" y="609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5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Date Placeholder 3">
            <a:extLst>
              <a:ext uri="{FF2B5EF4-FFF2-40B4-BE49-F238E27FC236}">
                <a16:creationId xmlns:a16="http://schemas.microsoft.com/office/drawing/2014/main" id="{340FA0EA-1637-294F-BF86-B48A4F2BF7C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CB4382A-D50F-DE44-848F-D0F77455FC25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93186" name="Slide Number Placeholder 5">
            <a:extLst>
              <a:ext uri="{FF2B5EF4-FFF2-40B4-BE49-F238E27FC236}">
                <a16:creationId xmlns:a16="http://schemas.microsoft.com/office/drawing/2014/main" id="{15A77D3F-4660-994D-89B2-E7AE6AD4B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D12AE61-D0A3-1D43-AF2F-B4203E9E99A0}" type="slidenum">
              <a:rPr lang="de-DE" altLang="en-US" sz="1400"/>
              <a:pPr>
                <a:spcBef>
                  <a:spcPct val="0"/>
                </a:spcBef>
              </a:pPr>
              <a:t>37</a:t>
            </a:fld>
            <a:endParaRPr lang="de-DE" altLang="en-US" sz="1400"/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CFC8C42F-1331-A947-896B-02F2C04226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10025418" cy="914400"/>
          </a:xfrm>
        </p:spPr>
        <p:txBody>
          <a:bodyPr>
            <a:noAutofit/>
          </a:bodyPr>
          <a:lstStyle/>
          <a:p>
            <a:r>
              <a:rPr lang="en-GB" altLang="en-US" sz="4000" dirty="0" err="1"/>
              <a:t>Anforderungen</a:t>
            </a:r>
            <a:r>
              <a:rPr lang="en-GB" altLang="en-US" sz="4000" dirty="0"/>
              <a:t> der </a:t>
            </a:r>
            <a:r>
              <a:rPr lang="en-GB" altLang="en-US" sz="4000" dirty="0" err="1"/>
              <a:t>Merkmalrepräsentation</a:t>
            </a:r>
            <a:endParaRPr lang="en-GB" altLang="en-US" sz="4000" dirty="0"/>
          </a:p>
        </p:txBody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8A56EF0B-4DB9-3B44-96C6-20843BC82E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524000"/>
            <a:ext cx="9525000" cy="4495800"/>
          </a:xfrm>
        </p:spPr>
        <p:txBody>
          <a:bodyPr/>
          <a:lstStyle/>
          <a:p>
            <a:r>
              <a:rPr lang="en-US" altLang="en-US" sz="2400" dirty="0">
                <a:solidFill>
                  <a:srgbClr val="000000"/>
                </a:solidFill>
                <a:latin typeface="Palatino" pitchFamily="2" charset="77"/>
              </a:rPr>
              <a:t>				</a:t>
            </a:r>
          </a:p>
          <a:p>
            <a:pPr>
              <a:lnSpc>
                <a:spcPct val="130000"/>
              </a:lnSpc>
            </a:pPr>
            <a:r>
              <a:rPr lang="en-GB" altLang="en-US" dirty="0">
                <a:latin typeface="Times New Roman" panose="02020603050405020304" pitchFamily="18" charset="0"/>
              </a:rPr>
              <a:t>1)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Alle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und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nur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die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existierenden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phonematischen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Oppositionen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werden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repräsentiert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GB" altLang="en-US" dirty="0">
                <a:latin typeface="Times New Roman" panose="02020603050405020304" pitchFamily="18" charset="0"/>
              </a:rPr>
              <a:t>2) 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Die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natürlichen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Klassen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werden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als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solche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erfasst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GB" altLang="en-US" dirty="0">
                <a:latin typeface="Times New Roman" panose="02020603050405020304" pitchFamily="18" charset="0"/>
              </a:rPr>
              <a:t>3)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Allophonie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und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sonstige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Alternationen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sollen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repräsentierbar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sein 	</a:t>
            </a:r>
            <a:endParaRPr lang="en-US" altLang="en-US" dirty="0">
              <a:solidFill>
                <a:srgbClr val="000000"/>
              </a:solidFill>
              <a:latin typeface="Palatino" pitchFamily="2" charset="77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FE03E32-6EBC-A64E-8013-87821B670A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6275" y="4442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8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Date Placeholder 3">
            <a:extLst>
              <a:ext uri="{FF2B5EF4-FFF2-40B4-BE49-F238E27FC236}">
                <a16:creationId xmlns:a16="http://schemas.microsoft.com/office/drawing/2014/main" id="{3CB2CA59-2247-134C-A696-77138899D30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9E13B8B-B979-A741-9F41-47F3F2513B45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95234" name="Slide Number Placeholder 5">
            <a:extLst>
              <a:ext uri="{FF2B5EF4-FFF2-40B4-BE49-F238E27FC236}">
                <a16:creationId xmlns:a16="http://schemas.microsoft.com/office/drawing/2014/main" id="{F73B2AB7-04B0-3646-B075-235B97CE3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6BB4955-5AA3-C448-A358-3B613D945B51}" type="slidenum">
              <a:rPr lang="de-DE" altLang="en-US" sz="1400"/>
              <a:pPr>
                <a:spcBef>
                  <a:spcPct val="0"/>
                </a:spcBef>
              </a:pPr>
              <a:t>38</a:t>
            </a:fld>
            <a:endParaRPr lang="de-DE" altLang="en-US" sz="1400"/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6BD32E00-2E66-3249-8D6A-FAB7FBFAD4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331" y="609600"/>
            <a:ext cx="9639869" cy="914400"/>
          </a:xfrm>
        </p:spPr>
        <p:txBody>
          <a:bodyPr/>
          <a:lstStyle/>
          <a:p>
            <a:r>
              <a:rPr lang="en-GB" altLang="en-US" dirty="0" err="1"/>
              <a:t>Funktion</a:t>
            </a:r>
            <a:r>
              <a:rPr lang="en-GB" altLang="en-US" dirty="0"/>
              <a:t> der </a:t>
            </a:r>
            <a:r>
              <a:rPr lang="en-GB" altLang="en-US" dirty="0" err="1"/>
              <a:t>Merkmale</a:t>
            </a:r>
            <a:endParaRPr lang="en-GB" altLang="en-US" dirty="0">
              <a:latin typeface="Palatino" pitchFamily="2" charset="77"/>
            </a:endParaRPr>
          </a:p>
        </p:txBody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8EA79878-0552-DC40-9ECB-29BC3CB6BB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3331" y="1600200"/>
            <a:ext cx="9639869" cy="44196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dirty="0" err="1">
                <a:latin typeface="Times New Roman" panose="02020603050405020304" pitchFamily="18" charset="0"/>
              </a:rPr>
              <a:t>Merkmale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werden</a:t>
            </a:r>
            <a:r>
              <a:rPr lang="en-US" altLang="en-US" dirty="0">
                <a:latin typeface="Times New Roman" panose="02020603050405020304" pitchFamily="18" charset="0"/>
              </a:rPr>
              <a:t> in </a:t>
            </a:r>
            <a:r>
              <a:rPr lang="en-US" altLang="en-US" dirty="0" err="1">
                <a:latin typeface="Times New Roman" panose="02020603050405020304" pitchFamily="18" charset="0"/>
              </a:rPr>
              <a:t>Bezug</a:t>
            </a:r>
            <a:r>
              <a:rPr lang="en-US" altLang="en-US" dirty="0">
                <a:latin typeface="Times New Roman" panose="02020603050405020304" pitchFamily="18" charset="0"/>
              </a:rPr>
              <a:t> auf </a:t>
            </a:r>
            <a:r>
              <a:rPr lang="en-US" altLang="en-US" dirty="0" err="1">
                <a:latin typeface="Times New Roman" panose="02020603050405020304" pitchFamily="18" charset="0"/>
              </a:rPr>
              <a:t>ihre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akustische</a:t>
            </a:r>
            <a:r>
              <a:rPr lang="en-US" altLang="en-US" dirty="0">
                <a:latin typeface="Times New Roman" panose="02020603050405020304" pitchFamily="18" charset="0"/>
              </a:rPr>
              <a:t> und </a:t>
            </a:r>
            <a:r>
              <a:rPr lang="en-US" altLang="en-US" dirty="0" err="1">
                <a:latin typeface="Times New Roman" panose="02020603050405020304" pitchFamily="18" charset="0"/>
              </a:rPr>
              <a:t>artikulatorische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Realisierung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definiert</a:t>
            </a:r>
            <a:r>
              <a:rPr lang="en-US" altLang="en-US" dirty="0">
                <a:latin typeface="Times New Roman" panose="02020603050405020304" pitchFamily="18" charset="0"/>
              </a:rPr>
              <a:t>. Sie </a:t>
            </a:r>
            <a:r>
              <a:rPr lang="en-US" altLang="en-US" dirty="0" err="1">
                <a:latin typeface="Times New Roman" panose="02020603050405020304" pitchFamily="18" charset="0"/>
              </a:rPr>
              <a:t>sind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keine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psychologischen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Entitäten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latin typeface="Times New Roman" panose="02020603050405020304" pitchFamily="18" charset="0"/>
              </a:rPr>
              <a:t>Vielmehr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definieren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sie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Kategorien</a:t>
            </a:r>
            <a:r>
              <a:rPr lang="en-US" altLang="en-US" dirty="0">
                <a:solidFill>
                  <a:srgbClr val="006666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en-US" dirty="0">
              <a:solidFill>
                <a:srgbClr val="006666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en-US" dirty="0" err="1">
                <a:latin typeface="Times New Roman" panose="02020603050405020304" pitchFamily="18" charset="0"/>
              </a:rPr>
              <a:t>Phonologische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Segmente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werden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als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Komplexe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distinktiver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Merkmale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analysiert</a:t>
            </a:r>
            <a:r>
              <a:rPr lang="en-US" altLang="en-US" dirty="0">
                <a:latin typeface="Times New Roman" panose="02020603050405020304" pitchFamily="18" charset="0"/>
              </a:rPr>
              <a:t>, die das </a:t>
            </a:r>
            <a:r>
              <a:rPr lang="en-US" altLang="en-US" dirty="0" err="1">
                <a:latin typeface="Times New Roman" panose="02020603050405020304" pitchFamily="18" charset="0"/>
              </a:rPr>
              <a:t>ganze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Inventar</a:t>
            </a:r>
            <a:r>
              <a:rPr lang="en-US" altLang="en-US" dirty="0">
                <a:latin typeface="Times New Roman" panose="02020603050405020304" pitchFamily="18" charset="0"/>
              </a:rPr>
              <a:t> der Phoneme </a:t>
            </a:r>
            <a:r>
              <a:rPr lang="en-US" altLang="en-US" dirty="0" err="1">
                <a:latin typeface="Times New Roman" panose="02020603050405020304" pitchFamily="18" charset="0"/>
              </a:rPr>
              <a:t>kreuzklassifizieren</a:t>
            </a:r>
            <a:r>
              <a:rPr lang="en-US" altLang="en-US" dirty="0">
                <a:latin typeface="Times New Roman" panose="02020603050405020304" pitchFamily="18" charset="0"/>
              </a:rPr>
              <a:t>.  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C855A98-CA94-BC49-A603-05D4C3904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2200" y="711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9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Date Placeholder 3">
            <a:extLst>
              <a:ext uri="{FF2B5EF4-FFF2-40B4-BE49-F238E27FC236}">
                <a16:creationId xmlns:a16="http://schemas.microsoft.com/office/drawing/2014/main" id="{B1BDDE20-BC8C-344C-AF19-6FFF510C505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9C0C262-F02A-7A4C-B351-482F726113F2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97282" name="Slide Number Placeholder 5">
            <a:extLst>
              <a:ext uri="{FF2B5EF4-FFF2-40B4-BE49-F238E27FC236}">
                <a16:creationId xmlns:a16="http://schemas.microsoft.com/office/drawing/2014/main" id="{1E0D2E54-F860-1644-9FE8-566829949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7884B09-D0EC-C943-A3D8-98720F8DFB0F}" type="slidenum">
              <a:rPr lang="de-DE" altLang="en-US" sz="1400"/>
              <a:pPr>
                <a:spcBef>
                  <a:spcPct val="0"/>
                </a:spcBef>
              </a:pPr>
              <a:t>39</a:t>
            </a:fld>
            <a:endParaRPr lang="de-DE" altLang="en-US" sz="1400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6E3285DD-C502-7144-A194-6AC52942CF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6035" y="609600"/>
            <a:ext cx="10017457" cy="914400"/>
          </a:xfrm>
        </p:spPr>
        <p:txBody>
          <a:bodyPr>
            <a:noAutofit/>
          </a:bodyPr>
          <a:lstStyle/>
          <a:p>
            <a:r>
              <a:rPr lang="en-GB" altLang="en-US" sz="4000" dirty="0" err="1"/>
              <a:t>Funktion</a:t>
            </a:r>
            <a:r>
              <a:rPr lang="en-GB" altLang="en-US" sz="4000" dirty="0"/>
              <a:t> der </a:t>
            </a:r>
            <a:r>
              <a:rPr lang="en-GB" altLang="en-US" sz="4000" dirty="0" err="1"/>
              <a:t>Merkmale</a:t>
            </a:r>
            <a:r>
              <a:rPr lang="en-GB" altLang="en-US" sz="4000" dirty="0"/>
              <a:t>: </a:t>
            </a:r>
            <a:r>
              <a:rPr lang="en-GB" altLang="en-US" sz="4000" dirty="0" err="1"/>
              <a:t>Natürliche</a:t>
            </a:r>
            <a:r>
              <a:rPr lang="en-GB" altLang="en-US" sz="4000" dirty="0"/>
              <a:t> Klassen</a:t>
            </a:r>
            <a:endParaRPr lang="en-GB" altLang="en-US" sz="4000" dirty="0">
              <a:latin typeface="Palatino" pitchFamily="2" charset="77"/>
            </a:endParaRPr>
          </a:p>
        </p:txBody>
      </p:sp>
      <p:sp>
        <p:nvSpPr>
          <p:cNvPr id="97284" name="Rectangle 3">
            <a:extLst>
              <a:ext uri="{FF2B5EF4-FFF2-40B4-BE49-F238E27FC236}">
                <a16:creationId xmlns:a16="http://schemas.microsoft.com/office/drawing/2014/main" id="{75AA4A7B-F293-7B42-9BFA-C517BF154D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6036" y="1600200"/>
            <a:ext cx="9667164" cy="4419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en-US" dirty="0" err="1">
                <a:latin typeface="Times New Roman" panose="02020603050405020304" pitchFamily="18" charset="0"/>
              </a:rPr>
              <a:t>Natürliche</a:t>
            </a:r>
            <a:r>
              <a:rPr lang="en-US" altLang="en-US" dirty="0">
                <a:latin typeface="Times New Roman" panose="02020603050405020304" pitchFamily="18" charset="0"/>
              </a:rPr>
              <a:t> Klassen von </a:t>
            </a:r>
            <a:r>
              <a:rPr lang="en-US" altLang="en-US" dirty="0" err="1">
                <a:latin typeface="Times New Roman" panose="02020603050405020304" pitchFamily="18" charset="0"/>
              </a:rPr>
              <a:t>Phonemen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werden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durch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gemeinsame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Merkmale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charakterisiert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[b] </a:t>
            </a:r>
            <a:r>
              <a:rPr lang="en-US" altLang="en-US" dirty="0" err="1">
                <a:latin typeface="Times New Roman" panose="02020603050405020304" pitchFamily="18" charset="0"/>
              </a:rPr>
              <a:t>wird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durch</a:t>
            </a:r>
            <a:r>
              <a:rPr lang="en-US" altLang="en-US" dirty="0">
                <a:latin typeface="Times New Roman" panose="02020603050405020304" pitchFamily="18" charset="0"/>
              </a:rPr>
              <a:t> die </a:t>
            </a:r>
            <a:r>
              <a:rPr lang="en-US" altLang="en-US" dirty="0" err="1">
                <a:latin typeface="Times New Roman" panose="02020603050405020304" pitchFamily="18" charset="0"/>
              </a:rPr>
              <a:t>Merkmale</a:t>
            </a:r>
            <a:r>
              <a:rPr lang="en-US" altLang="en-US" dirty="0">
                <a:latin typeface="Times New Roman" panose="02020603050405020304" pitchFamily="18" charset="0"/>
              </a:rPr>
              <a:t> [+</a:t>
            </a:r>
            <a:r>
              <a:rPr lang="en-US" altLang="en-US" dirty="0" err="1">
                <a:latin typeface="Times New Roman" panose="02020603050405020304" pitchFamily="18" charset="0"/>
              </a:rPr>
              <a:t>kons</a:t>
            </a:r>
            <a:r>
              <a:rPr lang="en-US" altLang="en-US" dirty="0">
                <a:latin typeface="Times New Roman" panose="02020603050405020304" pitchFamily="18" charset="0"/>
              </a:rPr>
              <a:t>, -</a:t>
            </a:r>
            <a:r>
              <a:rPr lang="en-US" altLang="en-US" dirty="0" err="1">
                <a:latin typeface="Times New Roman" panose="02020603050405020304" pitchFamily="18" charset="0"/>
              </a:rPr>
              <a:t>vok</a:t>
            </a:r>
            <a:r>
              <a:rPr lang="en-US" altLang="en-US" dirty="0">
                <a:latin typeface="Times New Roman" panose="02020603050405020304" pitchFamily="18" charset="0"/>
              </a:rPr>
              <a:t>, -sonorant, labial, </a:t>
            </a:r>
            <a:r>
              <a:rPr lang="en-US" altLang="en-US" dirty="0" err="1">
                <a:latin typeface="Times New Roman" panose="02020603050405020304" pitchFamily="18" charset="0"/>
              </a:rPr>
              <a:t>stimmhaft</a:t>
            </a:r>
            <a:r>
              <a:rPr lang="en-US" altLang="en-US" dirty="0">
                <a:latin typeface="Times New Roman" panose="02020603050405020304" pitchFamily="18" charset="0"/>
              </a:rPr>
              <a:t>, -</a:t>
            </a:r>
            <a:r>
              <a:rPr lang="en-US" altLang="en-US" dirty="0" err="1">
                <a:latin typeface="Times New Roman" panose="02020603050405020304" pitchFamily="18" charset="0"/>
              </a:rPr>
              <a:t>kontinuierlich</a:t>
            </a:r>
            <a:r>
              <a:rPr lang="en-US" altLang="en-US" dirty="0">
                <a:latin typeface="Times New Roman" panose="02020603050405020304" pitchFamily="18" charset="0"/>
              </a:rPr>
              <a:t>] </a:t>
            </a:r>
            <a:r>
              <a:rPr lang="en-US" altLang="en-US" dirty="0" err="1">
                <a:latin typeface="Times New Roman" panose="02020603050405020304" pitchFamily="18" charset="0"/>
              </a:rPr>
              <a:t>eindeutig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bestimmt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[b, v] </a:t>
            </a:r>
            <a:r>
              <a:rPr lang="en-US" altLang="en-US" dirty="0" err="1">
                <a:latin typeface="Times New Roman" panose="02020603050405020304" pitchFamily="18" charset="0"/>
              </a:rPr>
              <a:t>durch</a:t>
            </a:r>
            <a:r>
              <a:rPr lang="en-US" altLang="en-US" dirty="0">
                <a:latin typeface="Times New Roman" panose="02020603050405020304" pitchFamily="18" charset="0"/>
              </a:rPr>
              <a:t> [+</a:t>
            </a:r>
            <a:r>
              <a:rPr lang="en-US" altLang="en-US" dirty="0" err="1">
                <a:latin typeface="Times New Roman" panose="02020603050405020304" pitchFamily="18" charset="0"/>
              </a:rPr>
              <a:t>kons</a:t>
            </a:r>
            <a:r>
              <a:rPr lang="en-US" altLang="en-US" dirty="0">
                <a:latin typeface="Times New Roman" panose="02020603050405020304" pitchFamily="18" charset="0"/>
              </a:rPr>
              <a:t>, -</a:t>
            </a:r>
            <a:r>
              <a:rPr lang="en-US" altLang="en-US" dirty="0" err="1">
                <a:latin typeface="Times New Roman" panose="02020603050405020304" pitchFamily="18" charset="0"/>
              </a:rPr>
              <a:t>vok</a:t>
            </a:r>
            <a:r>
              <a:rPr lang="en-US" altLang="en-US" dirty="0">
                <a:latin typeface="Times New Roman" panose="02020603050405020304" pitchFamily="18" charset="0"/>
              </a:rPr>
              <a:t>, -sonorant, labial, </a:t>
            </a:r>
            <a:r>
              <a:rPr lang="en-US" altLang="en-US" dirty="0" err="1">
                <a:latin typeface="Times New Roman" panose="02020603050405020304" pitchFamily="18" charset="0"/>
              </a:rPr>
              <a:t>stimmhaft</a:t>
            </a:r>
            <a:r>
              <a:rPr lang="en-US" altLang="en-US" dirty="0">
                <a:latin typeface="Times New Roman" panose="02020603050405020304" pitchFamily="18" charset="0"/>
              </a:rPr>
              <a:t>]</a:t>
            </a:r>
          </a:p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[p, b, f, v] </a:t>
            </a:r>
            <a:r>
              <a:rPr lang="en-US" altLang="en-US" dirty="0" err="1">
                <a:latin typeface="Times New Roman" panose="02020603050405020304" pitchFamily="18" charset="0"/>
              </a:rPr>
              <a:t>durch</a:t>
            </a:r>
            <a:r>
              <a:rPr lang="en-US" altLang="en-US" dirty="0">
                <a:latin typeface="Times New Roman" panose="02020603050405020304" pitchFamily="18" charset="0"/>
              </a:rPr>
              <a:t> [+</a:t>
            </a:r>
            <a:r>
              <a:rPr lang="en-US" altLang="en-US" dirty="0" err="1">
                <a:latin typeface="Times New Roman" panose="02020603050405020304" pitchFamily="18" charset="0"/>
              </a:rPr>
              <a:t>kons</a:t>
            </a:r>
            <a:r>
              <a:rPr lang="en-US" altLang="en-US" dirty="0">
                <a:latin typeface="Times New Roman" panose="02020603050405020304" pitchFamily="18" charset="0"/>
              </a:rPr>
              <a:t>, -</a:t>
            </a:r>
            <a:r>
              <a:rPr lang="en-US" altLang="en-US" dirty="0" err="1">
                <a:latin typeface="Times New Roman" panose="02020603050405020304" pitchFamily="18" charset="0"/>
              </a:rPr>
              <a:t>vok</a:t>
            </a:r>
            <a:r>
              <a:rPr lang="en-US" altLang="en-US" dirty="0">
                <a:latin typeface="Times New Roman" panose="02020603050405020304" pitchFamily="18" charset="0"/>
              </a:rPr>
              <a:t>, -sonorant, labial]</a:t>
            </a:r>
          </a:p>
          <a:p>
            <a:pPr>
              <a:lnSpc>
                <a:spcPct val="120000"/>
              </a:lnSpc>
            </a:pPr>
            <a:r>
              <a:rPr lang="en-US" altLang="en-US" dirty="0" err="1">
                <a:latin typeface="Times New Roman" panose="02020603050405020304" pitchFamily="18" charset="0"/>
              </a:rPr>
              <a:t>usw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Je </a:t>
            </a:r>
            <a:r>
              <a:rPr lang="en-US" altLang="en-US" dirty="0" err="1">
                <a:latin typeface="Times New Roman" panose="02020603050405020304" pitchFamily="18" charset="0"/>
              </a:rPr>
              <a:t>mehr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Merkmale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</a:rPr>
              <a:t>desto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kleiner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ist</a:t>
            </a:r>
            <a:r>
              <a:rPr lang="en-US" altLang="en-US" dirty="0">
                <a:latin typeface="Times New Roman" panose="02020603050405020304" pitchFamily="18" charset="0"/>
              </a:rPr>
              <a:t> die </a:t>
            </a:r>
            <a:r>
              <a:rPr lang="en-US" altLang="en-US" dirty="0" err="1">
                <a:latin typeface="Times New Roman" panose="02020603050405020304" pitchFamily="18" charset="0"/>
              </a:rPr>
              <a:t>natürliche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Klasse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D5E2DC5-3B73-2341-973E-784346904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5944" y="787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2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ate Placeholder 3">
            <a:extLst>
              <a:ext uri="{FF2B5EF4-FFF2-40B4-BE49-F238E27FC236}">
                <a16:creationId xmlns:a16="http://schemas.microsoft.com/office/drawing/2014/main" id="{00D2FAE8-AF22-B043-A4F4-24F6D74705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B829895-BF50-7040-9FD5-031AD13E7CE6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D5073872-1070-7C44-BA36-BA3EDB403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EA6FF27-4008-174E-8EE0-FA1CF119BF8C}" type="slidenum">
              <a:rPr lang="de-DE" altLang="en-US" sz="1400"/>
              <a:pPr>
                <a:spcBef>
                  <a:spcPct val="0"/>
                </a:spcBef>
              </a:pPr>
              <a:t>4</a:t>
            </a:fld>
            <a:endParaRPr lang="de-DE" altLang="en-US" sz="14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25B25CA5-3A33-494B-84A7-6F6D83B7FE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1696" y="609600"/>
            <a:ext cx="9421504" cy="685800"/>
          </a:xfrm>
        </p:spPr>
        <p:txBody>
          <a:bodyPr>
            <a:noAutofit/>
          </a:bodyPr>
          <a:lstStyle/>
          <a:p>
            <a:r>
              <a:rPr lang="en-GB" altLang="en-US" sz="4000" dirty="0" err="1">
                <a:solidFill>
                  <a:schemeClr val="tx1"/>
                </a:solidFill>
              </a:rPr>
              <a:t>Wozu</a:t>
            </a:r>
            <a:r>
              <a:rPr lang="en-GB" altLang="en-US" sz="4000" dirty="0">
                <a:solidFill>
                  <a:schemeClr val="tx1"/>
                </a:solidFill>
              </a:rPr>
              <a:t> </a:t>
            </a:r>
            <a:r>
              <a:rPr lang="en-GB" altLang="en-US" sz="4000" dirty="0" err="1">
                <a:solidFill>
                  <a:schemeClr val="tx1"/>
                </a:solidFill>
              </a:rPr>
              <a:t>Merkmale</a:t>
            </a:r>
            <a:r>
              <a:rPr lang="en-GB" altLang="en-US" sz="4000" dirty="0">
                <a:solidFill>
                  <a:schemeClr val="tx1"/>
                </a:solidFill>
              </a:rPr>
              <a:t>? </a:t>
            </a:r>
            <a:endParaRPr lang="en-GB" altLang="en-US" sz="4000" dirty="0"/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6450BF33-E526-0745-86CF-E6DEDE2740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524000"/>
            <a:ext cx="9525000" cy="44958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altLang="en-US" dirty="0">
                <a:latin typeface="Times New Roman" panose="02020603050405020304" pitchFamily="18" charset="0"/>
              </a:rPr>
              <a:t>Umlaut </a:t>
            </a:r>
            <a:endParaRPr lang="en-US" altLang="en-US" dirty="0">
              <a:solidFill>
                <a:srgbClr val="006666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latin typeface="Times New Roman" panose="02020603050405020304" pitchFamily="18" charset="0"/>
              </a:rPr>
              <a:t>ʊ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		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sym typeface="Symbol" pitchFamily="2" charset="2"/>
              </a:rPr>
              <a:t>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[</a:t>
            </a:r>
            <a:r>
              <a:rPr lang="en-US" altLang="en-US" dirty="0" err="1">
                <a:latin typeface="Times New Roman" panose="02020603050405020304" pitchFamily="18" charset="0"/>
              </a:rPr>
              <a:t>ʏ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		Mutter/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Mütter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[u]		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sym typeface="Symbol" pitchFamily="2" charset="2"/>
              </a:rPr>
              <a:t>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[y]		Gut/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Güter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dirty="0" err="1">
                <a:latin typeface="Times New Roman" panose="02020603050405020304" pitchFamily="18" charset="0"/>
              </a:rPr>
              <a:t>ɔ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		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sym typeface="Symbol" pitchFamily="2" charset="2"/>
              </a:rPr>
              <a:t>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[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œ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		Horn/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Hörnchen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altLang="en-US" dirty="0">
                <a:latin typeface="Times New Roman" panose="02020603050405020304" pitchFamily="18" charset="0"/>
              </a:rPr>
              <a:t>[o]		</a:t>
            </a:r>
            <a:r>
              <a:rPr lang="en-US" altLang="en-US" dirty="0">
                <a:latin typeface="Times New Roman" panose="02020603050405020304" pitchFamily="18" charset="0"/>
                <a:sym typeface="Symbol" pitchFamily="2" charset="2"/>
              </a:rPr>
              <a:t></a:t>
            </a:r>
            <a:r>
              <a:rPr lang="en-US" altLang="en-US" dirty="0">
                <a:latin typeface="Times New Roman" panose="02020603050405020304" pitchFamily="18" charset="0"/>
              </a:rPr>
              <a:t>	[</a:t>
            </a:r>
            <a:r>
              <a:rPr lang="en-US" altLang="en-US" dirty="0" err="1">
                <a:latin typeface="Times New Roman" panose="02020603050405020304" pitchFamily="18" charset="0"/>
              </a:rPr>
              <a:t>ø</a:t>
            </a:r>
            <a:r>
              <a:rPr lang="en-US" altLang="en-US" dirty="0">
                <a:latin typeface="Times New Roman" panose="02020603050405020304" pitchFamily="18" charset="0"/>
              </a:rPr>
              <a:t>]		</a:t>
            </a:r>
            <a:r>
              <a:rPr lang="en-US" altLang="en-US" dirty="0" err="1">
                <a:latin typeface="Times New Roman" panose="02020603050405020304" pitchFamily="18" charset="0"/>
              </a:rPr>
              <a:t>Hohn</a:t>
            </a:r>
            <a:r>
              <a:rPr lang="en-US" altLang="en-US" dirty="0">
                <a:latin typeface="Times New Roman" panose="02020603050405020304" pitchFamily="18" charset="0"/>
              </a:rPr>
              <a:t>/</a:t>
            </a:r>
            <a:r>
              <a:rPr lang="en-US" altLang="en-US" dirty="0" err="1">
                <a:latin typeface="Times New Roman" panose="02020603050405020304" pitchFamily="18" charset="0"/>
              </a:rPr>
              <a:t>höhnisch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algn="just"/>
            <a:r>
              <a:rPr lang="en-US" altLang="en-US" dirty="0">
                <a:latin typeface="Times New Roman" panose="02020603050405020304" pitchFamily="18" charset="0"/>
              </a:rPr>
              <a:t>[a] 		</a:t>
            </a:r>
            <a:r>
              <a:rPr lang="en-US" altLang="en-US" dirty="0">
                <a:latin typeface="Times New Roman" panose="02020603050405020304" pitchFamily="18" charset="0"/>
                <a:sym typeface="Symbol" pitchFamily="2" charset="2"/>
              </a:rPr>
              <a:t></a:t>
            </a:r>
            <a:r>
              <a:rPr lang="en-US" altLang="en-US" dirty="0">
                <a:latin typeface="Times New Roman" panose="02020603050405020304" pitchFamily="18" charset="0"/>
              </a:rPr>
              <a:t>	[</a:t>
            </a:r>
            <a:r>
              <a:rPr lang="en-US" altLang="en-US" dirty="0" err="1">
                <a:latin typeface="Times New Roman" panose="02020603050405020304" pitchFamily="18" charset="0"/>
              </a:rPr>
              <a:t>ε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]/[e]		Mann/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Männer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				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Vater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/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Väter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de-DE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dirty="0" err="1">
                <a:latin typeface="Times New Roman" panose="02020603050405020304" pitchFamily="18" charset="0"/>
              </a:rPr>
              <a:t>ʊ</a:t>
            </a:r>
            <a:r>
              <a:rPr lang="en-US" altLang="en-US" dirty="0">
                <a:latin typeface="Times New Roman" panose="02020603050405020304" pitchFamily="18" charset="0"/>
              </a:rPr>
              <a:t>̯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		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sym typeface="Symbol" pitchFamily="2" charset="2"/>
              </a:rPr>
              <a:t>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[</a:t>
            </a:r>
            <a:r>
              <a:rPr lang="en-US" altLang="en-US" dirty="0" err="1">
                <a:latin typeface="Times New Roman" panose="02020603050405020304" pitchFamily="18" charset="0"/>
              </a:rPr>
              <a:t>ɔʏ</a:t>
            </a:r>
            <a:r>
              <a:rPr lang="en-US" altLang="en-US" dirty="0">
                <a:latin typeface="Times New Roman" panose="02020603050405020304" pitchFamily="18" charset="0"/>
              </a:rPr>
              <a:t>̯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]		Baum/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Bäume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altLang="en-US" dirty="0">
                <a:latin typeface="Times New Roman" panose="02020603050405020304" pitchFamily="18" charset="0"/>
              </a:rPr>
              <a:t> </a:t>
            </a:r>
            <a:endParaRPr lang="en-GB" altLang="en-US" dirty="0">
              <a:latin typeface="Times New Roman" panose="02020603050405020304" pitchFamily="18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993BAE0-2614-7E44-9FA4-119A683EB1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6800" y="609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5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Date Placeholder 3">
            <a:extLst>
              <a:ext uri="{FF2B5EF4-FFF2-40B4-BE49-F238E27FC236}">
                <a16:creationId xmlns:a16="http://schemas.microsoft.com/office/drawing/2014/main" id="{B5963968-EF4C-6C48-B6CC-74ACD07612E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98D797C-0AF4-0141-B1DE-D4F123678FB7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99330" name="Slide Number Placeholder 5">
            <a:extLst>
              <a:ext uri="{FF2B5EF4-FFF2-40B4-BE49-F238E27FC236}">
                <a16:creationId xmlns:a16="http://schemas.microsoft.com/office/drawing/2014/main" id="{31C5EBEB-79BA-0B47-902E-210A01092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0F23B8A-A9F7-A043-90BC-AB1C47488A65}" type="slidenum">
              <a:rPr lang="de-DE" altLang="en-US" sz="1400"/>
              <a:pPr>
                <a:spcBef>
                  <a:spcPct val="0"/>
                </a:spcBef>
              </a:pPr>
              <a:t>40</a:t>
            </a:fld>
            <a:endParaRPr lang="de-DE" altLang="en-US" sz="1400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94363529-FF0C-1B4F-A682-B33C95CD2D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9929884" cy="914400"/>
          </a:xfrm>
        </p:spPr>
        <p:txBody>
          <a:bodyPr>
            <a:noAutofit/>
          </a:bodyPr>
          <a:lstStyle/>
          <a:p>
            <a:r>
              <a:rPr lang="en-GB" altLang="en-US" sz="4000" dirty="0" err="1"/>
              <a:t>Funktion</a:t>
            </a:r>
            <a:r>
              <a:rPr lang="en-GB" altLang="en-US" sz="4000" dirty="0"/>
              <a:t> der </a:t>
            </a:r>
            <a:r>
              <a:rPr lang="en-GB" altLang="en-US" sz="4000" dirty="0" err="1"/>
              <a:t>Merkmale</a:t>
            </a:r>
            <a:r>
              <a:rPr lang="en-GB" altLang="en-US" sz="4000" dirty="0"/>
              <a:t>: </a:t>
            </a:r>
            <a:r>
              <a:rPr lang="en-GB" altLang="en-US" sz="4000" dirty="0" err="1"/>
              <a:t>Natürliche</a:t>
            </a:r>
            <a:r>
              <a:rPr lang="en-GB" altLang="en-US" sz="4000" dirty="0"/>
              <a:t> Klassen</a:t>
            </a:r>
            <a:endParaRPr lang="en-GB" altLang="en-US" sz="4000" dirty="0">
              <a:latin typeface="Palatino" pitchFamily="2" charset="77"/>
            </a:endParaRPr>
          </a:p>
        </p:txBody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87F0BF18-BD39-9A47-BB1E-226F37D346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600200"/>
            <a:ext cx="9525000" cy="44196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Um die Phoneme /p/ und /</a:t>
            </a:r>
            <a:r>
              <a:rPr lang="en-US" altLang="en-US" dirty="0" err="1">
                <a:latin typeface="Times New Roman" panose="02020603050405020304" pitchFamily="18" charset="0"/>
              </a:rPr>
              <a:t>ʁ</a:t>
            </a:r>
            <a:r>
              <a:rPr lang="de-DE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</a:rPr>
              <a:t>/ in </a:t>
            </a:r>
            <a:r>
              <a:rPr lang="en-US" altLang="en-US" dirty="0" err="1">
                <a:latin typeface="Times New Roman" panose="02020603050405020304" pitchFamily="18" charset="0"/>
              </a:rPr>
              <a:t>einer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Klasse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unterzubringen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</a:rPr>
              <a:t>müsste</a:t>
            </a:r>
            <a:r>
              <a:rPr lang="en-US" altLang="en-US" dirty="0">
                <a:latin typeface="Times New Roman" panose="02020603050405020304" pitchFamily="18" charset="0"/>
              </a:rPr>
              <a:t> man </a:t>
            </a:r>
            <a:r>
              <a:rPr lang="en-US" altLang="en-US" dirty="0" err="1">
                <a:latin typeface="Times New Roman" panose="02020603050405020304" pitchFamily="18" charset="0"/>
              </a:rPr>
              <a:t>neben</a:t>
            </a:r>
            <a:r>
              <a:rPr lang="en-US" altLang="en-US" dirty="0">
                <a:latin typeface="Times New Roman" panose="02020603050405020304" pitchFamily="18" charset="0"/>
              </a:rPr>
              <a:t> [+</a:t>
            </a:r>
            <a:r>
              <a:rPr lang="en-US" altLang="en-US" dirty="0" err="1">
                <a:latin typeface="Times New Roman" panose="02020603050405020304" pitchFamily="18" charset="0"/>
              </a:rPr>
              <a:t>konsonantisch</a:t>
            </a:r>
            <a:r>
              <a:rPr lang="en-US" altLang="en-US" dirty="0">
                <a:latin typeface="Times New Roman" panose="02020603050405020304" pitchFamily="18" charset="0"/>
              </a:rPr>
              <a:t>] die </a:t>
            </a:r>
            <a:r>
              <a:rPr lang="en-US" altLang="en-US" dirty="0" err="1">
                <a:latin typeface="Times New Roman" panose="02020603050405020304" pitchFamily="18" charset="0"/>
              </a:rPr>
              <a:t>folgende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Menge</a:t>
            </a:r>
            <a:r>
              <a:rPr lang="en-US" altLang="en-US" dirty="0">
                <a:latin typeface="Times New Roman" panose="02020603050405020304" pitchFamily="18" charset="0"/>
              </a:rPr>
              <a:t> von </a:t>
            </a:r>
            <a:r>
              <a:rPr lang="en-US" altLang="en-US" dirty="0" err="1">
                <a:latin typeface="Times New Roman" panose="02020603050405020304" pitchFamily="18" charset="0"/>
              </a:rPr>
              <a:t>Merkmalen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bilden</a:t>
            </a:r>
            <a:r>
              <a:rPr lang="en-US" altLang="en-US" dirty="0">
                <a:latin typeface="Times New Roman" panose="02020603050405020304" pitchFamily="18" charset="0"/>
              </a:rPr>
              <a:t>: [-</a:t>
            </a:r>
            <a:r>
              <a:rPr lang="en-US" altLang="en-US" dirty="0" err="1">
                <a:latin typeface="Times New Roman" panose="02020603050405020304" pitchFamily="18" charset="0"/>
              </a:rPr>
              <a:t>vokalisch</a:t>
            </a:r>
            <a:r>
              <a:rPr lang="en-US" altLang="en-US" dirty="0">
                <a:latin typeface="Times New Roman" panose="02020603050405020304" pitchFamily="18" charset="0"/>
              </a:rPr>
              <a:t>, –sonorant, labial, –</a:t>
            </a:r>
            <a:r>
              <a:rPr lang="en-US" altLang="en-US" dirty="0" err="1">
                <a:latin typeface="Times New Roman" panose="02020603050405020304" pitchFamily="18" charset="0"/>
              </a:rPr>
              <a:t>kontinuierlich</a:t>
            </a:r>
            <a:r>
              <a:rPr lang="en-US" altLang="en-US" dirty="0">
                <a:latin typeface="Times New Roman" panose="02020603050405020304" pitchFamily="18" charset="0"/>
              </a:rPr>
              <a:t>] und [+</a:t>
            </a:r>
            <a:r>
              <a:rPr lang="en-US" altLang="en-US" dirty="0" err="1">
                <a:latin typeface="Times New Roman" panose="02020603050405020304" pitchFamily="18" charset="0"/>
              </a:rPr>
              <a:t>vokalisch</a:t>
            </a:r>
            <a:r>
              <a:rPr lang="en-US" altLang="en-US" dirty="0">
                <a:latin typeface="Times New Roman" panose="02020603050405020304" pitchFamily="18" charset="0"/>
              </a:rPr>
              <a:t>, +sonorant, </a:t>
            </a:r>
            <a:r>
              <a:rPr lang="en-US" altLang="en-US" dirty="0" err="1">
                <a:latin typeface="Times New Roman" panose="02020603050405020304" pitchFamily="18" charset="0"/>
              </a:rPr>
              <a:t>koronal</a:t>
            </a:r>
            <a:r>
              <a:rPr lang="en-US" altLang="en-US" dirty="0">
                <a:latin typeface="Times New Roman" panose="02020603050405020304" pitchFamily="18" charset="0"/>
              </a:rPr>
              <a:t>, +</a:t>
            </a:r>
            <a:r>
              <a:rPr lang="en-US" altLang="en-US" dirty="0" err="1">
                <a:latin typeface="Times New Roman" panose="02020603050405020304" pitchFamily="18" charset="0"/>
              </a:rPr>
              <a:t>kontinuierlich</a:t>
            </a:r>
            <a:r>
              <a:rPr lang="en-US" altLang="en-US" dirty="0">
                <a:latin typeface="Times New Roman" panose="02020603050405020304" pitchFamily="18" charset="0"/>
              </a:rPr>
              <a:t>]. </a:t>
            </a:r>
          </a:p>
          <a:p>
            <a:pPr>
              <a:lnSpc>
                <a:spcPct val="11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Aber </a:t>
            </a:r>
            <a:r>
              <a:rPr lang="en-US" altLang="en-US" dirty="0" err="1">
                <a:latin typeface="Times New Roman" panose="02020603050405020304" pitchFamily="18" charset="0"/>
              </a:rPr>
              <a:t>eine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solche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Menge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enthält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Merkmale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mit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widersprüchlichen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Werten</a:t>
            </a:r>
            <a:r>
              <a:rPr lang="en-US" altLang="en-US" dirty="0">
                <a:latin typeface="Times New Roman" panose="02020603050405020304" pitchFamily="18" charset="0"/>
              </a:rPr>
              <a:t>, was die </a:t>
            </a:r>
            <a:r>
              <a:rPr lang="en-US" altLang="en-US" dirty="0" err="1">
                <a:latin typeface="Times New Roman" panose="02020603050405020304" pitchFamily="18" charset="0"/>
              </a:rPr>
              <a:t>Bildung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einer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natürlichen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Klasse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verhindert</a:t>
            </a:r>
            <a:r>
              <a:rPr lang="en-US" altLang="en-US" dirty="0">
                <a:latin typeface="Times New Roman" panose="02020603050405020304" pitchFamily="18" charset="0"/>
              </a:rPr>
              <a:t>.  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BD01CED-3690-314F-B9F5-B827A3C82C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6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 </a:t>
            </a:r>
            <a:endParaRPr lang="en-DE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de-DE" altLang="de-DE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Der Rest der Präsentation ist nicht Teil des Kurses. Es wird nur illustriert wie die Merkmale in der Merkmalgeometrie organisiert sind, und ist für diejenigen, die an </a:t>
            </a:r>
            <a:r>
              <a:rPr lang="de-DE" altLang="de-DE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Merkmale interessiert sind.</a:t>
            </a:r>
            <a:endParaRPr lang="de-DE" altLang="de-DE" dirty="0">
              <a:solidFill>
                <a:srgbClr val="2859F1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endParaRPr lang="de-DE" altLang="de-DE" dirty="0">
              <a:solidFill>
                <a:srgbClr val="2859F1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r>
              <a:rPr lang="de-DE" altLang="de-DE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Bis nächste Woche!</a:t>
            </a:r>
            <a:endParaRPr lang="de-DE" altLang="de-DE" i="1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F5F14B9-7E78-654C-9F39-46C98951C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40012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1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atumsplatzhalter 3">
            <a:extLst>
              <a:ext uri="{FF2B5EF4-FFF2-40B4-BE49-F238E27FC236}">
                <a16:creationId xmlns:a16="http://schemas.microsoft.com/office/drawing/2014/main" id="{09FA8827-5DA5-BC42-B183-8BC9A75F7A5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2754941-1FE7-374A-974C-8CBD6929F6B4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19458" name="Foliennummernplatzhalter 5">
            <a:extLst>
              <a:ext uri="{FF2B5EF4-FFF2-40B4-BE49-F238E27FC236}">
                <a16:creationId xmlns:a16="http://schemas.microsoft.com/office/drawing/2014/main" id="{969870E9-DCF4-ED4D-9AE3-728CA2BD8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22FD5D6-450E-304E-BE1D-77149DFFD085}" type="slidenum">
              <a:rPr lang="de-DE" altLang="en-US" sz="1400"/>
              <a:pPr>
                <a:spcBef>
                  <a:spcPct val="0"/>
                </a:spcBef>
              </a:pPr>
              <a:t>42</a:t>
            </a:fld>
            <a:endParaRPr lang="de-DE" altLang="en-US" sz="1400"/>
          </a:p>
        </p:txBody>
      </p:sp>
      <p:sp>
        <p:nvSpPr>
          <p:cNvPr id="19459" name="Rectangle 1026">
            <a:extLst>
              <a:ext uri="{FF2B5EF4-FFF2-40B4-BE49-F238E27FC236}">
                <a16:creationId xmlns:a16="http://schemas.microsoft.com/office/drawing/2014/main" id="{6094074F-8A9B-0A46-A573-4136E90995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9548" y="609600"/>
            <a:ext cx="9673652" cy="762000"/>
          </a:xfrm>
        </p:spPr>
        <p:txBody>
          <a:bodyPr>
            <a:normAutofit/>
          </a:bodyPr>
          <a:lstStyle/>
          <a:p>
            <a:r>
              <a:rPr lang="en-GB" altLang="en-US" sz="3200" dirty="0" err="1">
                <a:ea typeface="ＭＳ Ｐゴシック" panose="020B0600070205080204" pitchFamily="34" charset="-128"/>
              </a:rPr>
              <a:t>Anforderungen</a:t>
            </a:r>
            <a:r>
              <a:rPr lang="en-GB" altLang="en-US" sz="3200" dirty="0">
                <a:ea typeface="ＭＳ Ｐゴシック" panose="020B0600070205080204" pitchFamily="34" charset="-128"/>
              </a:rPr>
              <a:t> der </a:t>
            </a:r>
            <a:r>
              <a:rPr lang="en-GB" altLang="en-US" sz="3200" dirty="0" err="1">
                <a:ea typeface="ＭＳ Ｐゴシック" panose="020B0600070205080204" pitchFamily="34" charset="-128"/>
              </a:rPr>
              <a:t>Merkmalrepräsentation</a:t>
            </a:r>
            <a:endParaRPr lang="en-GB" altLang="en-US" sz="3200" dirty="0">
              <a:ea typeface="ＭＳ Ｐゴシック" panose="020B0600070205080204" pitchFamily="34" charset="-128"/>
            </a:endParaRPr>
          </a:p>
        </p:txBody>
      </p:sp>
      <p:sp>
        <p:nvSpPr>
          <p:cNvPr id="19460" name="Rectangle 1027">
            <a:extLst>
              <a:ext uri="{FF2B5EF4-FFF2-40B4-BE49-F238E27FC236}">
                <a16:creationId xmlns:a16="http://schemas.microsoft.com/office/drawing/2014/main" id="{BEEF4211-B2E7-734C-87C8-4DC57A7331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9548" y="1371600"/>
            <a:ext cx="9673652" cy="4419600"/>
          </a:xfrm>
        </p:spPr>
        <p:txBody>
          <a:bodyPr>
            <a:normAutofit fontScale="92500" lnSpcReduction="10000"/>
          </a:bodyPr>
          <a:lstStyle/>
          <a:p>
            <a:pPr marL="533400" indent="-533400">
              <a:lnSpc>
                <a:spcPct val="130000"/>
              </a:lnSpc>
              <a:buFontTx/>
              <a:buAutoNum type="arabicParenR"/>
            </a:pP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Alle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und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nur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die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existierenden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phonematischen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Oppositionen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werden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repräsentiert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.</a:t>
            </a:r>
          </a:p>
          <a:p>
            <a:pPr marL="533400" indent="-533400">
              <a:lnSpc>
                <a:spcPct val="130000"/>
              </a:lnSpc>
            </a:pPr>
            <a:r>
              <a:rPr lang="en-GB" altLang="en-US" sz="2400" dirty="0">
                <a:ea typeface="ＭＳ Ｐゴシック" panose="020B0600070205080204" pitchFamily="34" charset="-128"/>
              </a:rPr>
              <a:t>2) 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Die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natürlichen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Klassen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werden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als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solche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erfasst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.</a:t>
            </a:r>
          </a:p>
          <a:p>
            <a:pPr marL="533400" indent="-533400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3)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Markiertheit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wird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erfasst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.</a:t>
            </a:r>
          </a:p>
          <a:p>
            <a:pPr marL="533400" indent="-533400">
              <a:lnSpc>
                <a:spcPct val="130000"/>
              </a:lnSpc>
            </a:pPr>
            <a:r>
              <a:rPr lang="en-GB" altLang="en-US" sz="2400" dirty="0">
                <a:ea typeface="ＭＳ Ｐゴシック" panose="020B0600070205080204" pitchFamily="34" charset="-128"/>
              </a:rPr>
              <a:t>4)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Allophonie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und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sonstige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Alternationen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(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aber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die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möglichen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)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sollen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repräsentierbar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sein. </a:t>
            </a:r>
          </a:p>
          <a:p>
            <a:pPr marL="533400" indent="-533400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5)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Nicht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nur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eins-zu-eins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Relationen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zwischen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Segmenten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und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Merkmalen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sollen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repräsentierbar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sein (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komplexe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Segmente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und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Vokalharmonie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/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Assimilationen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).</a:t>
            </a:r>
          </a:p>
          <a:p>
            <a:pPr marL="533400" indent="-533400">
              <a:lnSpc>
                <a:spcPct val="130000"/>
              </a:lnSpc>
            </a:pP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Lineare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Repräsentation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genügt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4 und 5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nicht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.</a:t>
            </a:r>
            <a:endParaRPr lang="en-GB" altLang="en-US" sz="24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8936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atumsplatzhalter 3">
            <a:extLst>
              <a:ext uri="{FF2B5EF4-FFF2-40B4-BE49-F238E27FC236}">
                <a16:creationId xmlns:a16="http://schemas.microsoft.com/office/drawing/2014/main" id="{09FA8827-5DA5-BC42-B183-8BC9A75F7A5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2754941-1FE7-374A-974C-8CBD6929F6B4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19458" name="Foliennummernplatzhalter 5">
            <a:extLst>
              <a:ext uri="{FF2B5EF4-FFF2-40B4-BE49-F238E27FC236}">
                <a16:creationId xmlns:a16="http://schemas.microsoft.com/office/drawing/2014/main" id="{969870E9-DCF4-ED4D-9AE3-728CA2BD8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22FD5D6-450E-304E-BE1D-77149DFFD085}" type="slidenum">
              <a:rPr lang="de-DE" altLang="en-US" sz="1400"/>
              <a:pPr>
                <a:spcBef>
                  <a:spcPct val="0"/>
                </a:spcBef>
              </a:pPr>
              <a:t>43</a:t>
            </a:fld>
            <a:endParaRPr lang="de-DE" altLang="en-US" sz="1400"/>
          </a:p>
        </p:txBody>
      </p:sp>
      <p:sp>
        <p:nvSpPr>
          <p:cNvPr id="19459" name="Rectangle 1026">
            <a:extLst>
              <a:ext uri="{FF2B5EF4-FFF2-40B4-BE49-F238E27FC236}">
                <a16:creationId xmlns:a16="http://schemas.microsoft.com/office/drawing/2014/main" id="{6094074F-8A9B-0A46-A573-4136E90995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9548" y="609600"/>
            <a:ext cx="9673652" cy="762000"/>
          </a:xfrm>
        </p:spPr>
        <p:txBody>
          <a:bodyPr>
            <a:normAutofit/>
          </a:bodyPr>
          <a:lstStyle/>
          <a:p>
            <a:r>
              <a:rPr lang="en-GB" altLang="en-US" sz="3200" dirty="0" err="1">
                <a:ea typeface="ＭＳ Ｐゴシック" panose="020B0600070205080204" pitchFamily="34" charset="-128"/>
              </a:rPr>
              <a:t>Lineare</a:t>
            </a:r>
            <a:r>
              <a:rPr lang="en-GB" altLang="en-US" sz="3200" dirty="0">
                <a:ea typeface="ＭＳ Ｐゴシック" panose="020B0600070205080204" pitchFamily="34" charset="-128"/>
              </a:rPr>
              <a:t> </a:t>
            </a:r>
            <a:r>
              <a:rPr lang="en-GB" altLang="en-US" sz="3200" dirty="0" err="1">
                <a:ea typeface="ＭＳ Ｐゴシック" panose="020B0600070205080204" pitchFamily="34" charset="-128"/>
              </a:rPr>
              <a:t>Repräsentation</a:t>
            </a:r>
            <a:r>
              <a:rPr lang="en-GB" altLang="en-US" sz="3200" dirty="0">
                <a:ea typeface="ＭＳ Ｐゴシック" panose="020B0600070205080204" pitchFamily="34" charset="-128"/>
              </a:rPr>
              <a:t> der </a:t>
            </a:r>
            <a:r>
              <a:rPr lang="en-GB" altLang="en-US" sz="3200" dirty="0" err="1">
                <a:ea typeface="ＭＳ Ｐゴシック" panose="020B0600070205080204" pitchFamily="34" charset="-128"/>
              </a:rPr>
              <a:t>Merkmale</a:t>
            </a:r>
            <a:endParaRPr lang="en-GB" altLang="en-US" sz="3200" dirty="0">
              <a:ea typeface="ＭＳ Ｐゴシック" panose="020B0600070205080204" pitchFamily="34" charset="-128"/>
            </a:endParaRPr>
          </a:p>
        </p:txBody>
      </p:sp>
      <p:sp>
        <p:nvSpPr>
          <p:cNvPr id="19460" name="Rectangle 1027">
            <a:extLst>
              <a:ext uri="{FF2B5EF4-FFF2-40B4-BE49-F238E27FC236}">
                <a16:creationId xmlns:a16="http://schemas.microsoft.com/office/drawing/2014/main" id="{BEEF4211-B2E7-734C-87C8-4DC57A7331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9548" y="1371600"/>
            <a:ext cx="9673652" cy="441960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endParaRPr lang="en-GB" altLang="en-US" sz="24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8C6CBD-D5EC-E84B-ADAD-AD2B531E6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250" y="1568450"/>
            <a:ext cx="38735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130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atumsplatzhalter 3">
            <a:extLst>
              <a:ext uri="{FF2B5EF4-FFF2-40B4-BE49-F238E27FC236}">
                <a16:creationId xmlns:a16="http://schemas.microsoft.com/office/drawing/2014/main" id="{09FA8827-5DA5-BC42-B183-8BC9A75F7A5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2754941-1FE7-374A-974C-8CBD6929F6B4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19458" name="Foliennummernplatzhalter 5">
            <a:extLst>
              <a:ext uri="{FF2B5EF4-FFF2-40B4-BE49-F238E27FC236}">
                <a16:creationId xmlns:a16="http://schemas.microsoft.com/office/drawing/2014/main" id="{969870E9-DCF4-ED4D-9AE3-728CA2BD8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22FD5D6-450E-304E-BE1D-77149DFFD085}" type="slidenum">
              <a:rPr lang="de-DE" altLang="en-US" sz="1400"/>
              <a:pPr>
                <a:spcBef>
                  <a:spcPct val="0"/>
                </a:spcBef>
              </a:pPr>
              <a:t>44</a:t>
            </a:fld>
            <a:endParaRPr lang="de-DE" altLang="en-US" sz="1400"/>
          </a:p>
        </p:txBody>
      </p:sp>
      <p:sp>
        <p:nvSpPr>
          <p:cNvPr id="19459" name="Rectangle 1026">
            <a:extLst>
              <a:ext uri="{FF2B5EF4-FFF2-40B4-BE49-F238E27FC236}">
                <a16:creationId xmlns:a16="http://schemas.microsoft.com/office/drawing/2014/main" id="{6094074F-8A9B-0A46-A573-4136E90995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9548" y="609600"/>
            <a:ext cx="9673652" cy="762000"/>
          </a:xfrm>
        </p:spPr>
        <p:txBody>
          <a:bodyPr>
            <a:normAutofit/>
          </a:bodyPr>
          <a:lstStyle/>
          <a:p>
            <a:r>
              <a:rPr lang="en-GB" altLang="en-US" sz="3200" dirty="0" err="1">
                <a:ea typeface="ＭＳ Ｐゴシック" panose="020B0600070205080204" pitchFamily="34" charset="-128"/>
              </a:rPr>
              <a:t>Anforderungen</a:t>
            </a:r>
            <a:r>
              <a:rPr lang="en-GB" altLang="en-US" sz="3200" dirty="0">
                <a:ea typeface="ＭＳ Ｐゴシック" panose="020B0600070205080204" pitchFamily="34" charset="-128"/>
              </a:rPr>
              <a:t> der </a:t>
            </a:r>
            <a:r>
              <a:rPr lang="en-GB" altLang="en-US" sz="3200" dirty="0" err="1">
                <a:ea typeface="ＭＳ Ｐゴシック" panose="020B0600070205080204" pitchFamily="34" charset="-128"/>
              </a:rPr>
              <a:t>Merkmalrepräsentation</a:t>
            </a:r>
            <a:endParaRPr lang="en-GB" altLang="en-US" sz="3200" dirty="0">
              <a:ea typeface="ＭＳ Ｐゴシック" panose="020B0600070205080204" pitchFamily="34" charset="-128"/>
            </a:endParaRPr>
          </a:p>
        </p:txBody>
      </p:sp>
      <p:sp>
        <p:nvSpPr>
          <p:cNvPr id="19460" name="Rectangle 1027">
            <a:extLst>
              <a:ext uri="{FF2B5EF4-FFF2-40B4-BE49-F238E27FC236}">
                <a16:creationId xmlns:a16="http://schemas.microsoft.com/office/drawing/2014/main" id="{BEEF4211-B2E7-734C-87C8-4DC57A7331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9548" y="1371600"/>
            <a:ext cx="9673652" cy="4419600"/>
          </a:xfrm>
        </p:spPr>
        <p:txBody>
          <a:bodyPr>
            <a:normAutofit/>
          </a:bodyPr>
          <a:lstStyle/>
          <a:p>
            <a:pPr marL="14288" indent="-14288">
              <a:lnSpc>
                <a:spcPct val="130000"/>
              </a:lnSpc>
            </a:pP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Zuviel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Information (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keine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Privativität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) und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keine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nicht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eins-zu-eins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Assoziationen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zwischen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Segmenten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und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Merkmalen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.</a:t>
            </a:r>
          </a:p>
          <a:p>
            <a:pPr marL="14288" indent="-14288">
              <a:lnSpc>
                <a:spcPct val="130000"/>
              </a:lnSpc>
            </a:pPr>
            <a:endParaRPr lang="en-US" altLang="en-US" sz="24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14288" indent="-14288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Die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lineare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Repräsentation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wurde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in den 80er Jahren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durch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die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nicht-lineare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Repräsentation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ersetzt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, die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Merkmalgeometrie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: die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Merkmale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werden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in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Kategorien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gruppiert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unter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sog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.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Klassenknoten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.</a:t>
            </a:r>
            <a:endParaRPr lang="en-GB" altLang="en-US" sz="24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35054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Datumsplatzhalter 3">
            <a:extLst>
              <a:ext uri="{FF2B5EF4-FFF2-40B4-BE49-F238E27FC236}">
                <a16:creationId xmlns:a16="http://schemas.microsoft.com/office/drawing/2014/main" id="{1896AAF0-B213-474A-88E5-92336112CEA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C06F090-946A-3545-88B4-95C175B1C4D9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21506" name="Foliennummernplatzhalter 5">
            <a:extLst>
              <a:ext uri="{FF2B5EF4-FFF2-40B4-BE49-F238E27FC236}">
                <a16:creationId xmlns:a16="http://schemas.microsoft.com/office/drawing/2014/main" id="{67757ABF-B8CA-6146-9499-D3CF6CE70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25BFF57-9266-C040-95BE-BBD9BDF9127E}" type="slidenum">
              <a:rPr lang="de-DE" altLang="en-US" sz="1400"/>
              <a:pPr>
                <a:spcBef>
                  <a:spcPct val="0"/>
                </a:spcBef>
              </a:pPr>
              <a:t>45</a:t>
            </a:fld>
            <a:endParaRPr lang="de-DE" altLang="en-US" sz="14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76567842-7160-6045-A01C-7F0C977BC7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8534400" cy="762000"/>
          </a:xfrm>
        </p:spPr>
        <p:txBody>
          <a:bodyPr>
            <a:noAutofit/>
          </a:bodyPr>
          <a:lstStyle/>
          <a:p>
            <a:r>
              <a:rPr lang="en-GB" altLang="en-US" sz="3200" dirty="0" err="1">
                <a:ea typeface="ＭＳ Ｐゴシック" panose="020B0600070205080204" pitchFamily="34" charset="-128"/>
              </a:rPr>
              <a:t>Merkmalbaum</a:t>
            </a:r>
            <a:r>
              <a:rPr lang="en-GB" altLang="en-US" sz="3200" dirty="0">
                <a:ea typeface="ＭＳ Ｐゴシック" panose="020B0600070205080204" pitchFamily="34" charset="-128"/>
              </a:rPr>
              <a:t> </a:t>
            </a:r>
            <a:r>
              <a:rPr lang="en-GB" altLang="en-US" sz="3200" dirty="0" err="1">
                <a:ea typeface="ＭＳ Ｐゴシック" panose="020B0600070205080204" pitchFamily="34" charset="-128"/>
              </a:rPr>
              <a:t>für</a:t>
            </a:r>
            <a:r>
              <a:rPr lang="en-GB" altLang="en-US" sz="3200" dirty="0">
                <a:ea typeface="ＭＳ Ｐゴシック" panose="020B0600070205080204" pitchFamily="34" charset="-128"/>
              </a:rPr>
              <a:t> deutsche </a:t>
            </a:r>
            <a:r>
              <a:rPr lang="en-GB" altLang="en-US" sz="3200" dirty="0" err="1">
                <a:ea typeface="ＭＳ Ｐゴシック" panose="020B0600070205080204" pitchFamily="34" charset="-128"/>
              </a:rPr>
              <a:t>Konsonanten</a:t>
            </a:r>
            <a:endParaRPr lang="en-GB" altLang="en-US" sz="3200" dirty="0">
              <a:ea typeface="ＭＳ Ｐゴシック" panose="020B0600070205080204" pitchFamily="34" charset="-128"/>
            </a:endParaRP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D539353A-51FE-5348-AEA3-56C5220369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199" y="762000"/>
            <a:ext cx="10809157" cy="5257800"/>
          </a:xfrm>
        </p:spPr>
        <p:txBody>
          <a:bodyPr>
            <a:normAutofit fontScale="92500" lnSpcReduction="10000"/>
          </a:bodyPr>
          <a:lstStyle/>
          <a:p>
            <a:pPr marL="533400" indent="-533400" algn="ctr"/>
            <a:r>
              <a:rPr lang="en-GB" altLang="en-US" sz="2200" dirty="0">
                <a:ea typeface="ＭＳ Ｐゴシック" panose="020B0600070205080204" pitchFamily="34" charset="-128"/>
              </a:rPr>
              <a:t>±</a:t>
            </a:r>
            <a:r>
              <a:rPr lang="en-GB" altLang="en-US" sz="2200" dirty="0" err="1">
                <a:ea typeface="ＭＳ Ｐゴシック" panose="020B0600070205080204" pitchFamily="34" charset="-128"/>
              </a:rPr>
              <a:t>kons</a:t>
            </a:r>
            <a:endParaRPr lang="en-GB" altLang="en-US" sz="2200" dirty="0">
              <a:ea typeface="ＭＳ Ｐゴシック" panose="020B0600070205080204" pitchFamily="34" charset="-128"/>
            </a:endParaRPr>
          </a:p>
          <a:p>
            <a:pPr marL="533400" indent="-533400" algn="ctr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±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vok</a:t>
            </a:r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 algn="ctr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±son</a:t>
            </a:r>
          </a:p>
          <a:p>
            <a:pPr marL="533400" indent="-533400" algn="ctr"/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 algn="ctr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     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Laryngal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                       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Supralaryngal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</a:t>
            </a:r>
          </a:p>
          <a:p>
            <a:pPr marL="533400" indent="-533400" algn="ctr"/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			[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aspiriert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 [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glottalisiert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 [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stimmhaft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          	C-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Artik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   [nasal]</a:t>
            </a:r>
          </a:p>
          <a:p>
            <a:pPr marL="533400" indent="-533400" algn="ctr"/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                                       		      [labial]        	[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koronal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       [dorsal]</a:t>
            </a:r>
          </a:p>
          <a:p>
            <a:pPr marL="533400" indent="-533400" algn="ctr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			</a:t>
            </a:r>
          </a:p>
          <a:p>
            <a:pPr marL="533400" indent="-533400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                                         		 </a:t>
            </a:r>
            <a:r>
              <a:rPr lang="en-US" altLang="en-US" sz="2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[±</a:t>
            </a:r>
            <a:r>
              <a:rPr lang="en-US" altLang="en-US" sz="20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kont</a:t>
            </a:r>
            <a:r>
              <a:rPr lang="en-US" altLang="en-US" sz="2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      [±</a:t>
            </a:r>
            <a:r>
              <a:rPr lang="en-US" altLang="en-US" sz="20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kont</a:t>
            </a:r>
            <a:r>
              <a:rPr lang="en-US" altLang="en-US" sz="2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   [±ant] [±</a:t>
            </a:r>
            <a:r>
              <a:rPr lang="en-US" altLang="en-US" sz="20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kont</a:t>
            </a:r>
            <a:r>
              <a:rPr lang="en-US" altLang="en-US" sz="2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][±</a:t>
            </a:r>
            <a:r>
              <a:rPr lang="en-US" altLang="en-US" sz="20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hinten</a:t>
            </a:r>
            <a:r>
              <a:rPr lang="en-US" altLang="en-US" sz="2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 </a:t>
            </a:r>
          </a:p>
          <a:p>
            <a:pPr marL="533400" indent="-533400" algn="ctr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</a:p>
          <a:p>
            <a:pPr marL="533400" indent="-533400"/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Alle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Merkmale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sind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privativ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außer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den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Oberklassenmerkmalen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, [±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hinten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], [±ant] und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wegen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Affrikaten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auch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[±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kont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 </a:t>
            </a:r>
          </a:p>
        </p:txBody>
      </p:sp>
      <p:cxnSp>
        <p:nvCxnSpPr>
          <p:cNvPr id="21509" name="Gerade Verbindung 6">
            <a:extLst>
              <a:ext uri="{FF2B5EF4-FFF2-40B4-BE49-F238E27FC236}">
                <a16:creationId xmlns:a16="http://schemas.microsoft.com/office/drawing/2014/main" id="{C7FBF20D-45EC-C34F-A48D-0017A5B913A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029200" y="1905000"/>
            <a:ext cx="990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0" name="Gerade Verbindung 7">
            <a:extLst>
              <a:ext uri="{FF2B5EF4-FFF2-40B4-BE49-F238E27FC236}">
                <a16:creationId xmlns:a16="http://schemas.microsoft.com/office/drawing/2014/main" id="{1EA98FD8-BB99-434B-8451-16CFFD64D5B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516444" y="2667000"/>
            <a:ext cx="990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1" name="Gerade Verbindung 8">
            <a:extLst>
              <a:ext uri="{FF2B5EF4-FFF2-40B4-BE49-F238E27FC236}">
                <a16:creationId xmlns:a16="http://schemas.microsoft.com/office/drawing/2014/main" id="{B2986B8E-6243-6E4E-942A-D7CB84F349F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810500" y="2743200"/>
            <a:ext cx="533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2" name="Gerade Verbindung 10">
            <a:extLst>
              <a:ext uri="{FF2B5EF4-FFF2-40B4-BE49-F238E27FC236}">
                <a16:creationId xmlns:a16="http://schemas.microsoft.com/office/drawing/2014/main" id="{F14DA67F-C136-454D-8763-1E634EE9C7B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324600" y="3429000"/>
            <a:ext cx="1295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3" name="Gerade Verbindung 11">
            <a:extLst>
              <a:ext uri="{FF2B5EF4-FFF2-40B4-BE49-F238E27FC236}">
                <a16:creationId xmlns:a16="http://schemas.microsoft.com/office/drawing/2014/main" id="{80F8B431-25C7-3840-A80D-9D2EEC0DD376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6324600" y="1981200"/>
            <a:ext cx="1219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4" name="Gerade Verbindung 14">
            <a:extLst>
              <a:ext uri="{FF2B5EF4-FFF2-40B4-BE49-F238E27FC236}">
                <a16:creationId xmlns:a16="http://schemas.microsoft.com/office/drawing/2014/main" id="{FCA4C47D-3FC6-FA44-A319-45F5FFDAADEE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8382000" y="2743200"/>
            <a:ext cx="685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5" name="Gerade Verbindung 18">
            <a:extLst>
              <a:ext uri="{FF2B5EF4-FFF2-40B4-BE49-F238E27FC236}">
                <a16:creationId xmlns:a16="http://schemas.microsoft.com/office/drawing/2014/main" id="{05A745FB-7394-DF4C-9B9A-177C91C8CCAD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5029200" y="2667000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6" name="Gerade Verbindung 20">
            <a:extLst>
              <a:ext uri="{FF2B5EF4-FFF2-40B4-BE49-F238E27FC236}">
                <a16:creationId xmlns:a16="http://schemas.microsoft.com/office/drawing/2014/main" id="{528CD313-F43D-2D40-97CB-45198CE6D98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272923" y="4114799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7" name="Gerade Verbindung 21">
            <a:extLst>
              <a:ext uri="{FF2B5EF4-FFF2-40B4-BE49-F238E27FC236}">
                <a16:creationId xmlns:a16="http://schemas.microsoft.com/office/drawing/2014/main" id="{E3DAD1ED-6F14-3649-A24A-BEB300EDDD7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915400" y="41910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8" name="Gerade Verbindung 22">
            <a:extLst>
              <a:ext uri="{FF2B5EF4-FFF2-40B4-BE49-F238E27FC236}">
                <a16:creationId xmlns:a16="http://schemas.microsoft.com/office/drawing/2014/main" id="{CF3D1F44-EE6B-3840-9DF2-4D5BDF73F3E1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8153400" y="3429000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9" name="Gerade Verbindung 26">
            <a:extLst>
              <a:ext uri="{FF2B5EF4-FFF2-40B4-BE49-F238E27FC236}">
                <a16:creationId xmlns:a16="http://schemas.microsoft.com/office/drawing/2014/main" id="{95C66F6F-6EA4-9242-B973-8134531F542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5903913" y="4228306"/>
            <a:ext cx="3810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20" name="Gerade Verbindung 28">
            <a:extLst>
              <a:ext uri="{FF2B5EF4-FFF2-40B4-BE49-F238E27FC236}">
                <a16:creationId xmlns:a16="http://schemas.microsoft.com/office/drawing/2014/main" id="{D4EA8859-758B-0140-879D-10CD42E2F166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7735094" y="3618706"/>
            <a:ext cx="381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21" name="Gerade Verbindung 29">
            <a:extLst>
              <a:ext uri="{FF2B5EF4-FFF2-40B4-BE49-F238E27FC236}">
                <a16:creationId xmlns:a16="http://schemas.microsoft.com/office/drawing/2014/main" id="{016027EF-889A-D541-9513-0A4F87420122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7719765" y="4101058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22" name="Gerade Verbindung 31">
            <a:extLst>
              <a:ext uri="{FF2B5EF4-FFF2-40B4-BE49-F238E27FC236}">
                <a16:creationId xmlns:a16="http://schemas.microsoft.com/office/drawing/2014/main" id="{16CFA253-630C-F04E-A40D-523E41019D94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9296400" y="41910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23" name="Geschweifte Klammer links 33">
            <a:extLst>
              <a:ext uri="{FF2B5EF4-FFF2-40B4-BE49-F238E27FC236}">
                <a16:creationId xmlns:a16="http://schemas.microsoft.com/office/drawing/2014/main" id="{40DA4795-1BCE-F449-AEAF-F7BCD79C1BE5}"/>
              </a:ext>
            </a:extLst>
          </p:cNvPr>
          <p:cNvSpPr>
            <a:spLocks/>
          </p:cNvSpPr>
          <p:nvPr/>
        </p:nvSpPr>
        <p:spPr bwMode="auto">
          <a:xfrm>
            <a:off x="5638800" y="838200"/>
            <a:ext cx="76200" cy="990600"/>
          </a:xfrm>
          <a:prstGeom prst="leftBrace">
            <a:avLst>
              <a:gd name="adj1" fmla="val 830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  <p:sp>
        <p:nvSpPr>
          <p:cNvPr id="21524" name="Geschweifte Klammer rechts 34">
            <a:extLst>
              <a:ext uri="{FF2B5EF4-FFF2-40B4-BE49-F238E27FC236}">
                <a16:creationId xmlns:a16="http://schemas.microsoft.com/office/drawing/2014/main" id="{F375669E-B0CE-6D42-8BE9-A8002CE9B949}"/>
              </a:ext>
            </a:extLst>
          </p:cNvPr>
          <p:cNvSpPr>
            <a:spLocks/>
          </p:cNvSpPr>
          <p:nvPr/>
        </p:nvSpPr>
        <p:spPr bwMode="auto">
          <a:xfrm>
            <a:off x="6672264" y="896938"/>
            <a:ext cx="46037" cy="914400"/>
          </a:xfrm>
          <a:prstGeom prst="rightBrace">
            <a:avLst>
              <a:gd name="adj1" fmla="val 827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  <p:cxnSp>
        <p:nvCxnSpPr>
          <p:cNvPr id="21525" name="Gerade Verbindung 35">
            <a:extLst>
              <a:ext uri="{FF2B5EF4-FFF2-40B4-BE49-F238E27FC236}">
                <a16:creationId xmlns:a16="http://schemas.microsoft.com/office/drawing/2014/main" id="{4F8C53B5-95D1-DF41-B6D3-A7D82A38156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584492" y="2856706"/>
            <a:ext cx="381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30577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Datumsplatzhalter 3">
            <a:extLst>
              <a:ext uri="{FF2B5EF4-FFF2-40B4-BE49-F238E27FC236}">
                <a16:creationId xmlns:a16="http://schemas.microsoft.com/office/drawing/2014/main" id="{B0874F6B-261F-FA43-A13F-9FC03AA78E3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6759B80-F736-474C-BB6E-043CEA8B381B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25602" name="Foliennummernplatzhalter 5">
            <a:extLst>
              <a:ext uri="{FF2B5EF4-FFF2-40B4-BE49-F238E27FC236}">
                <a16:creationId xmlns:a16="http://schemas.microsoft.com/office/drawing/2014/main" id="{0E75DA92-DA49-8748-88F2-FA2B125B4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EDCDE2-603E-A344-A015-A50B75C410FE}" type="slidenum">
              <a:rPr lang="de-DE" altLang="en-US" sz="1400"/>
              <a:pPr>
                <a:spcBef>
                  <a:spcPct val="0"/>
                </a:spcBef>
              </a:pPr>
              <a:t>46</a:t>
            </a:fld>
            <a:endParaRPr lang="de-DE" altLang="en-US" sz="14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B8EDC90D-BF68-EA4F-9891-CC52BAFD1F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8534400" cy="762000"/>
          </a:xfrm>
        </p:spPr>
        <p:txBody>
          <a:bodyPr>
            <a:normAutofit/>
          </a:bodyPr>
          <a:lstStyle/>
          <a:p>
            <a:r>
              <a:rPr lang="en-GB" altLang="en-US" sz="4000" dirty="0" err="1">
                <a:ea typeface="ＭＳ Ｐゴシック" panose="020B0600070205080204" pitchFamily="34" charset="-128"/>
              </a:rPr>
              <a:t>Merkmalbaum</a:t>
            </a:r>
            <a:r>
              <a:rPr lang="en-GB" altLang="en-US" sz="4000" dirty="0">
                <a:ea typeface="ＭＳ Ｐゴシック" panose="020B0600070205080204" pitchFamily="34" charset="-128"/>
              </a:rPr>
              <a:t> </a:t>
            </a:r>
            <a:r>
              <a:rPr lang="en-GB" altLang="en-US" sz="4000" dirty="0" err="1">
                <a:ea typeface="ＭＳ Ｐゴシック" panose="020B0600070205080204" pitchFamily="34" charset="-128"/>
              </a:rPr>
              <a:t>für</a:t>
            </a:r>
            <a:r>
              <a:rPr lang="en-GB" altLang="en-US" sz="4000" dirty="0">
                <a:ea typeface="ＭＳ Ｐゴシック" panose="020B0600070205080204" pitchFamily="34" charset="-128"/>
              </a:rPr>
              <a:t> [m]</a:t>
            </a:r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05E0F95B-3CEB-BF46-8492-3304E0ACE7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762000"/>
            <a:ext cx="8534400" cy="5257800"/>
          </a:xfrm>
        </p:spPr>
        <p:txBody>
          <a:bodyPr>
            <a:normAutofit fontScale="92500" lnSpcReduction="20000"/>
          </a:bodyPr>
          <a:lstStyle/>
          <a:p>
            <a:pPr marL="533400" indent="-533400" algn="ctr">
              <a:defRPr/>
            </a:pPr>
            <a:r>
              <a:rPr lang="en-GB" sz="2200" dirty="0">
                <a:ea typeface="ＭＳ Ｐゴシック" charset="0"/>
                <a:cs typeface="ＭＳ Ｐゴシック" charset="0"/>
              </a:rPr>
              <a:t>+</a:t>
            </a:r>
            <a:r>
              <a:rPr lang="en-GB" sz="2200" dirty="0" err="1">
                <a:ea typeface="ＭＳ Ｐゴシック" charset="0"/>
                <a:cs typeface="ＭＳ Ｐゴシック" charset="0"/>
              </a:rPr>
              <a:t>kons</a:t>
            </a:r>
            <a:endParaRPr lang="en-GB" sz="2200" dirty="0">
              <a:ea typeface="ＭＳ Ｐゴシック" charset="0"/>
              <a:cs typeface="ＭＳ Ｐゴシック" charset="0"/>
            </a:endParaRPr>
          </a:p>
          <a:p>
            <a:pPr marL="533400" indent="-533400" algn="ctr">
              <a:defRPr/>
            </a:pPr>
            <a:r>
              <a:rPr lang="en-GB" sz="2200" dirty="0">
                <a:ea typeface="ＭＳ Ｐゴシック" charset="0"/>
                <a:cs typeface="ＭＳ Ｐゴシック" charset="0"/>
              </a:rPr>
              <a:t>-</a:t>
            </a:r>
            <a:r>
              <a:rPr lang="en-GB" sz="2200" dirty="0" err="1">
                <a:ea typeface="ＭＳ Ｐゴシック" charset="0"/>
                <a:cs typeface="ＭＳ Ｐゴシック" charset="0"/>
              </a:rPr>
              <a:t>vok</a:t>
            </a:r>
            <a:endParaRPr lang="en-GB" sz="2200" dirty="0">
              <a:ea typeface="ＭＳ Ｐゴシック" charset="0"/>
              <a:cs typeface="ＭＳ Ｐゴシック" charset="0"/>
            </a:endParaRPr>
          </a:p>
          <a:p>
            <a:pPr marL="533400" indent="-533400" algn="ctr">
              <a:defRPr/>
            </a:pP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+son</a:t>
            </a:r>
          </a:p>
          <a:p>
            <a:pPr marL="533400" indent="-533400" algn="ctr">
              <a:defRPr/>
            </a:pPr>
            <a:endParaRPr lang="en-US" sz="22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533400" indent="-533400" algn="ctr">
              <a:defRPr/>
            </a:pP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  SL     </a:t>
            </a:r>
          </a:p>
          <a:p>
            <a:pPr marL="533400" indent="-533400" algn="ctr">
              <a:defRPr/>
            </a:pPr>
            <a:endParaRPr lang="en-US" sz="22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533400" indent="-533400">
              <a:defRPr/>
            </a:pP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                                                      C-</a:t>
            </a:r>
            <a:r>
              <a:rPr lang="en-US" sz="22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Artik</a:t>
            </a: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       [nasal]</a:t>
            </a:r>
          </a:p>
          <a:p>
            <a:pPr marL="533400" indent="-533400" algn="ctr">
              <a:defRPr/>
            </a:pPr>
            <a:endParaRPr lang="en-US" sz="22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533400" indent="-533400">
              <a:defRPr/>
            </a:pP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                                                         [labial]</a:t>
            </a:r>
          </a:p>
          <a:p>
            <a:pPr marL="533400" indent="-533400" algn="ctr">
              <a:defRPr/>
            </a:pPr>
            <a:endParaRPr lang="en-US" sz="22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533400" indent="-533400">
              <a:defRPr/>
            </a:pP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                                                        </a:t>
            </a:r>
          </a:p>
          <a:p>
            <a:pPr>
              <a:defRPr/>
            </a:pPr>
            <a:r>
              <a:rPr lang="en-US" sz="22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Alle</a:t>
            </a: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Nasale</a:t>
            </a: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sind</a:t>
            </a: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[+son] (also </a:t>
            </a:r>
            <a:r>
              <a:rPr lang="en-US" sz="22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immer</a:t>
            </a: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stimmhaft</a:t>
            </a: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) </a:t>
            </a:r>
          </a:p>
          <a:p>
            <a:pPr>
              <a:defRPr/>
            </a:pP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und </a:t>
            </a:r>
            <a:r>
              <a:rPr lang="en-US" sz="22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alle</a:t>
            </a: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Nasale</a:t>
            </a: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sind</a:t>
            </a: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[-</a:t>
            </a:r>
            <a:r>
              <a:rPr lang="en-US" sz="22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kont</a:t>
            </a: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]</a:t>
            </a:r>
          </a:p>
          <a:p>
            <a:pPr>
              <a:defRPr/>
            </a:pP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[-</a:t>
            </a:r>
            <a:r>
              <a:rPr lang="en-US" sz="22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kont</a:t>
            </a: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] </a:t>
            </a:r>
            <a:r>
              <a:rPr lang="en-US" sz="22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braucht</a:t>
            </a: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deshalb</a:t>
            </a: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nicht</a:t>
            </a: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spezifiziert</a:t>
            </a: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zu</a:t>
            </a: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werden</a:t>
            </a: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.</a:t>
            </a:r>
          </a:p>
          <a:p>
            <a:pPr marL="533400" indent="-533400">
              <a:defRPr/>
            </a:pP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</a:p>
          <a:p>
            <a:pPr marL="533400" indent="-533400">
              <a:defRPr/>
            </a:pPr>
            <a:endParaRPr lang="en-US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25605" name="Gerade Verbindung 14">
            <a:extLst>
              <a:ext uri="{FF2B5EF4-FFF2-40B4-BE49-F238E27FC236}">
                <a16:creationId xmlns:a16="http://schemas.microsoft.com/office/drawing/2014/main" id="{7E861F3F-205B-1F46-9F47-850E16F48BCB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6096000" y="2380612"/>
            <a:ext cx="838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06" name="Gerade Verbindung 28">
            <a:extLst>
              <a:ext uri="{FF2B5EF4-FFF2-40B4-BE49-F238E27FC236}">
                <a16:creationId xmlns:a16="http://schemas.microsoft.com/office/drawing/2014/main" id="{851B8A47-C9E8-C34D-B258-D647F9A8F55D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5904706" y="3256118"/>
            <a:ext cx="381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7" name="Geschweifte Klammer links 33">
            <a:extLst>
              <a:ext uri="{FF2B5EF4-FFF2-40B4-BE49-F238E27FC236}">
                <a16:creationId xmlns:a16="http://schemas.microsoft.com/office/drawing/2014/main" id="{20CE6CC2-6A61-944C-902F-B95D1963562C}"/>
              </a:ext>
            </a:extLst>
          </p:cNvPr>
          <p:cNvSpPr>
            <a:spLocks/>
          </p:cNvSpPr>
          <p:nvPr/>
        </p:nvSpPr>
        <p:spPr bwMode="auto">
          <a:xfrm>
            <a:off x="5638800" y="838200"/>
            <a:ext cx="46038" cy="935038"/>
          </a:xfrm>
          <a:prstGeom prst="leftBrace">
            <a:avLst>
              <a:gd name="adj1" fmla="val 818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  <p:sp>
        <p:nvSpPr>
          <p:cNvPr id="25608" name="Geschweifte Klammer rechts 34">
            <a:extLst>
              <a:ext uri="{FF2B5EF4-FFF2-40B4-BE49-F238E27FC236}">
                <a16:creationId xmlns:a16="http://schemas.microsoft.com/office/drawing/2014/main" id="{93F0C72D-43A0-754B-856E-4B97042584A5}"/>
              </a:ext>
            </a:extLst>
          </p:cNvPr>
          <p:cNvSpPr>
            <a:spLocks/>
          </p:cNvSpPr>
          <p:nvPr/>
        </p:nvSpPr>
        <p:spPr bwMode="auto">
          <a:xfrm>
            <a:off x="6553201" y="838200"/>
            <a:ext cx="47625" cy="935038"/>
          </a:xfrm>
          <a:prstGeom prst="rightBrace">
            <a:avLst>
              <a:gd name="adj1" fmla="val 818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  <p:cxnSp>
        <p:nvCxnSpPr>
          <p:cNvPr id="25609" name="Gerade Verbindung 35">
            <a:extLst>
              <a:ext uri="{FF2B5EF4-FFF2-40B4-BE49-F238E27FC236}">
                <a16:creationId xmlns:a16="http://schemas.microsoft.com/office/drawing/2014/main" id="{806B4A53-9F17-CA4A-8B2E-FC2E6D8E76D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5906294" y="2594769"/>
            <a:ext cx="381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10" name="Gerade Verbindung 23">
            <a:extLst>
              <a:ext uri="{FF2B5EF4-FFF2-40B4-BE49-F238E27FC236}">
                <a16:creationId xmlns:a16="http://schemas.microsoft.com/office/drawing/2014/main" id="{991FF319-5F6B-F745-80E0-56EDC945C1D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152213" y="1773238"/>
            <a:ext cx="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6743556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Datumsplatzhalter 3">
            <a:extLst>
              <a:ext uri="{FF2B5EF4-FFF2-40B4-BE49-F238E27FC236}">
                <a16:creationId xmlns:a16="http://schemas.microsoft.com/office/drawing/2014/main" id="{7EFE9EC1-615E-4D4A-B6D0-8E65D4DBC00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24F4C80-B5E8-EB46-9D23-1228D53A91CB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27650" name="Foliennummernplatzhalter 5">
            <a:extLst>
              <a:ext uri="{FF2B5EF4-FFF2-40B4-BE49-F238E27FC236}">
                <a16:creationId xmlns:a16="http://schemas.microsoft.com/office/drawing/2014/main" id="{F4DDADC6-55A8-714F-9E36-1B0289B8D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4210C3-34B4-8B41-AD7D-2D392BB0E56B}" type="slidenum">
              <a:rPr lang="de-DE" altLang="en-US" sz="1400"/>
              <a:pPr>
                <a:spcBef>
                  <a:spcPct val="0"/>
                </a:spcBef>
              </a:pPr>
              <a:t>47</a:t>
            </a:fld>
            <a:endParaRPr lang="de-DE" altLang="en-US" sz="14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CFBC0716-1408-A343-A778-CE5C4B18E5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8534400" cy="762000"/>
          </a:xfrm>
        </p:spPr>
        <p:txBody>
          <a:bodyPr/>
          <a:lstStyle/>
          <a:p>
            <a:r>
              <a:rPr lang="en-GB" altLang="en-US" dirty="0" err="1">
                <a:ea typeface="ＭＳ Ｐゴシック" panose="020B0600070205080204" pitchFamily="34" charset="-128"/>
              </a:rPr>
              <a:t>Merkmalbaum</a:t>
            </a:r>
            <a:r>
              <a:rPr lang="en-GB" altLang="en-US" dirty="0">
                <a:ea typeface="ＭＳ Ｐゴシック" panose="020B0600070205080204" pitchFamily="34" charset="-128"/>
              </a:rPr>
              <a:t> </a:t>
            </a:r>
            <a:r>
              <a:rPr lang="en-GB" altLang="en-US" dirty="0" err="1">
                <a:ea typeface="ＭＳ Ｐゴシック" panose="020B0600070205080204" pitchFamily="34" charset="-128"/>
              </a:rPr>
              <a:t>für</a:t>
            </a:r>
            <a:r>
              <a:rPr lang="en-GB" altLang="en-US" dirty="0">
                <a:ea typeface="ＭＳ Ｐゴシック" panose="020B0600070205080204" pitchFamily="34" charset="-128"/>
              </a:rPr>
              <a:t> [g]</a:t>
            </a:r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F7714F6C-4301-334F-97ED-F4DCFC0C33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762000"/>
            <a:ext cx="8534400" cy="5257800"/>
          </a:xfrm>
        </p:spPr>
        <p:txBody>
          <a:bodyPr>
            <a:normAutofit fontScale="92500" lnSpcReduction="20000"/>
          </a:bodyPr>
          <a:lstStyle/>
          <a:p>
            <a:pPr marL="533400" indent="-533400" algn="ctr"/>
            <a:r>
              <a:rPr lang="en-GB" altLang="en-US" sz="2200" dirty="0">
                <a:ea typeface="ＭＳ Ｐゴシック" panose="020B0600070205080204" pitchFamily="34" charset="-128"/>
              </a:rPr>
              <a:t>+</a:t>
            </a:r>
            <a:r>
              <a:rPr lang="en-GB" altLang="en-US" sz="2200" dirty="0" err="1">
                <a:ea typeface="ＭＳ Ｐゴシック" panose="020B0600070205080204" pitchFamily="34" charset="-128"/>
              </a:rPr>
              <a:t>kons</a:t>
            </a:r>
            <a:endParaRPr lang="en-GB" altLang="en-US" sz="2200" dirty="0">
              <a:ea typeface="ＭＳ Ｐゴシック" panose="020B0600070205080204" pitchFamily="34" charset="-128"/>
            </a:endParaRPr>
          </a:p>
          <a:p>
            <a:pPr marL="533400" indent="-533400" algn="ctr"/>
            <a:r>
              <a:rPr lang="en-GB" altLang="en-US" sz="2200" dirty="0">
                <a:ea typeface="ＭＳ Ｐゴシック" panose="020B0600070205080204" pitchFamily="34" charset="-128"/>
              </a:rPr>
              <a:t>-</a:t>
            </a:r>
            <a:r>
              <a:rPr lang="en-GB" altLang="en-US" sz="2200" dirty="0" err="1">
                <a:ea typeface="ＭＳ Ｐゴシック" panose="020B0600070205080204" pitchFamily="34" charset="-128"/>
              </a:rPr>
              <a:t>vok</a:t>
            </a:r>
            <a:endParaRPr lang="en-GB" altLang="en-US" sz="2200" dirty="0">
              <a:ea typeface="ＭＳ Ｐゴシック" panose="020B0600070205080204" pitchFamily="34" charset="-128"/>
            </a:endParaRPr>
          </a:p>
          <a:p>
            <a:pPr marL="533400" indent="-533400" algn="ctr"/>
            <a:r>
              <a:rPr lang="en-GB" altLang="en-US" sz="2200" dirty="0">
                <a:ea typeface="ＭＳ Ｐゴシック" panose="020B0600070205080204" pitchFamily="34" charset="-128"/>
              </a:rPr>
              <a:t>-son</a:t>
            </a:r>
          </a:p>
          <a:p>
            <a:pPr marL="533400" indent="-533400" algn="ctr"/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 algn="ctr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     </a:t>
            </a:r>
          </a:p>
          <a:p>
            <a:pPr marL="533400" indent="-533400" algn="ctr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	     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Laryngal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                       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Supralaryngal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</a:t>
            </a:r>
          </a:p>
          <a:p>
            <a:pPr marL="533400" indent="-533400" algn="ctr"/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                  [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stimmhaft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                                      C-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Artik</a:t>
            </a:r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                                           </a:t>
            </a:r>
          </a:p>
          <a:p>
            <a:pPr marL="533400" indent="-533400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							     [dorsal]</a:t>
            </a:r>
          </a:p>
          <a:p>
            <a:pPr marL="533400" indent="-533400" algn="ctr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										      		                            [-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kont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 </a:t>
            </a:r>
          </a:p>
          <a:p>
            <a:pPr marL="44450" indent="-44450"/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Obstruenten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sind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per default 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stimmlos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, [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stimmhaft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 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ist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nur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spezifiziert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, 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wenn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der Obstruent 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stimmhaft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ist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.</a:t>
            </a:r>
          </a:p>
          <a:p>
            <a:pPr marL="533400" indent="-533400"/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Alle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Obstruenten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werden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für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[±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kont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 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spezifiziert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. </a:t>
            </a:r>
          </a:p>
        </p:txBody>
      </p:sp>
      <p:cxnSp>
        <p:nvCxnSpPr>
          <p:cNvPr id="27653" name="Gerade Verbindung 6">
            <a:extLst>
              <a:ext uri="{FF2B5EF4-FFF2-40B4-BE49-F238E27FC236}">
                <a16:creationId xmlns:a16="http://schemas.microsoft.com/office/drawing/2014/main" id="{5B9DA138-210A-8B43-B4AF-CBAF74FD029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192714" y="1847853"/>
            <a:ext cx="850900" cy="509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4" name="Gerade Verbindung 11">
            <a:extLst>
              <a:ext uri="{FF2B5EF4-FFF2-40B4-BE49-F238E27FC236}">
                <a16:creationId xmlns:a16="http://schemas.microsoft.com/office/drawing/2014/main" id="{9614AD22-5196-1348-B7D6-CAD1F50AD5A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355557" y="1847854"/>
            <a:ext cx="1231900" cy="509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5" name="Gerade Verbindung 28">
            <a:extLst>
              <a:ext uri="{FF2B5EF4-FFF2-40B4-BE49-F238E27FC236}">
                <a16:creationId xmlns:a16="http://schemas.microsoft.com/office/drawing/2014/main" id="{7FED00E7-CD0F-3F41-A023-6078FCBEA1EF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7766013" y="3618706"/>
            <a:ext cx="3810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56" name="Geschweifte Klammer links 33">
            <a:extLst>
              <a:ext uri="{FF2B5EF4-FFF2-40B4-BE49-F238E27FC236}">
                <a16:creationId xmlns:a16="http://schemas.microsoft.com/office/drawing/2014/main" id="{C3F48257-B635-1A4A-9E54-94440210D3C4}"/>
              </a:ext>
            </a:extLst>
          </p:cNvPr>
          <p:cNvSpPr>
            <a:spLocks/>
          </p:cNvSpPr>
          <p:nvPr/>
        </p:nvSpPr>
        <p:spPr bwMode="auto">
          <a:xfrm>
            <a:off x="5519739" y="836614"/>
            <a:ext cx="98425" cy="936625"/>
          </a:xfrm>
          <a:prstGeom prst="leftBrace">
            <a:avLst>
              <a:gd name="adj1" fmla="val 819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  <p:cxnSp>
        <p:nvCxnSpPr>
          <p:cNvPr id="27657" name="Gerade Verbindung 35">
            <a:extLst>
              <a:ext uri="{FF2B5EF4-FFF2-40B4-BE49-F238E27FC236}">
                <a16:creationId xmlns:a16="http://schemas.microsoft.com/office/drawing/2014/main" id="{CA200C1F-3A4A-A549-83A9-4C7510BAFA66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393408" y="3044538"/>
            <a:ext cx="3810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8" name="Gerade Verbindung 35">
            <a:extLst>
              <a:ext uri="{FF2B5EF4-FFF2-40B4-BE49-F238E27FC236}">
                <a16:creationId xmlns:a16="http://schemas.microsoft.com/office/drawing/2014/main" id="{5DB2DDD7-D7A8-114C-97A0-FA808E8D3BBF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7754015" y="3009106"/>
            <a:ext cx="3810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59" name="Geschweifte Klammer rechts 34">
            <a:extLst>
              <a:ext uri="{FF2B5EF4-FFF2-40B4-BE49-F238E27FC236}">
                <a16:creationId xmlns:a16="http://schemas.microsoft.com/office/drawing/2014/main" id="{DF2F8562-B2A9-6E4B-AD46-82F3597A8EE4}"/>
              </a:ext>
            </a:extLst>
          </p:cNvPr>
          <p:cNvSpPr>
            <a:spLocks/>
          </p:cNvSpPr>
          <p:nvPr/>
        </p:nvSpPr>
        <p:spPr bwMode="auto">
          <a:xfrm>
            <a:off x="6527801" y="836614"/>
            <a:ext cx="144463" cy="936625"/>
          </a:xfrm>
          <a:prstGeom prst="rightBrace">
            <a:avLst>
              <a:gd name="adj1" fmla="val 819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  <p:cxnSp>
        <p:nvCxnSpPr>
          <p:cNvPr id="27660" name="Gerade Verbindung 28">
            <a:extLst>
              <a:ext uri="{FF2B5EF4-FFF2-40B4-BE49-F238E27FC236}">
                <a16:creationId xmlns:a16="http://schemas.microsoft.com/office/drawing/2014/main" id="{5DDD5115-C378-6F45-BADC-B343443CA4E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7766013" y="4297610"/>
            <a:ext cx="3810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120720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Datumsplatzhalter 3">
            <a:extLst>
              <a:ext uri="{FF2B5EF4-FFF2-40B4-BE49-F238E27FC236}">
                <a16:creationId xmlns:a16="http://schemas.microsoft.com/office/drawing/2014/main" id="{AAE2134F-42E5-054E-AD1E-38E9ED34E4C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39F9C05-A507-3742-A273-806A79D81116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29698" name="Foliennummernplatzhalter 5">
            <a:extLst>
              <a:ext uri="{FF2B5EF4-FFF2-40B4-BE49-F238E27FC236}">
                <a16:creationId xmlns:a16="http://schemas.microsoft.com/office/drawing/2014/main" id="{263C5CDA-DFCA-0944-A729-C7916C4A0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ECCD7B2-7AC9-C74B-9584-F486B3BC4A6B}" type="slidenum">
              <a:rPr lang="de-DE" altLang="en-US" sz="1400"/>
              <a:pPr>
                <a:spcBef>
                  <a:spcPct val="0"/>
                </a:spcBef>
              </a:pPr>
              <a:t>48</a:t>
            </a:fld>
            <a:endParaRPr lang="de-DE" altLang="en-US" sz="14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F11CD510-F037-864B-99E1-E4CA8F11AA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90600"/>
          </a:xfrm>
        </p:spPr>
        <p:txBody>
          <a:bodyPr/>
          <a:lstStyle/>
          <a:p>
            <a:r>
              <a:rPr lang="en-US" altLang="en-US">
                <a:solidFill>
                  <a:srgbClr val="000000"/>
                </a:solidFill>
                <a:ea typeface="ＭＳ Ｐゴシック" panose="020B0600070205080204" pitchFamily="34" charset="-128"/>
              </a:rPr>
              <a:t>[±kontinuierlich]</a:t>
            </a:r>
            <a:endParaRPr lang="en-GB" altLang="en-US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34A41166-A632-3840-AD80-D3179D0386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524000"/>
            <a:ext cx="8534400" cy="4495800"/>
          </a:xfrm>
        </p:spPr>
        <p:txBody>
          <a:bodyPr/>
          <a:lstStyle/>
          <a:p>
            <a:pPr algn="just"/>
            <a:endParaRPr lang="en-GB" altLang="en-US">
              <a:ea typeface="ＭＳ Ｐゴシック" panose="020B0600070205080204" pitchFamily="34" charset="-128"/>
            </a:endParaRPr>
          </a:p>
          <a:p>
            <a:endParaRPr lang="en-GB" altLang="en-US">
              <a:ea typeface="ＭＳ Ｐゴシック" panose="020B0600070205080204" pitchFamily="34" charset="-128"/>
            </a:endParaRPr>
          </a:p>
          <a:p>
            <a:r>
              <a:rPr lang="en-GB" altLang="en-US">
                <a:ea typeface="ＭＳ Ｐゴシック" panose="020B0600070205080204" pitchFamily="34" charset="-128"/>
              </a:rPr>
              <a:t>Dieses Merkmal wird </a:t>
            </a:r>
            <a:r>
              <a:rPr lang="de-DE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vom  jeweiligen Artikulator abh</a:t>
            </a:r>
            <a:r>
              <a:rPr lang="de-DE" altLang="en-US">
                <a:latin typeface="Times New Roman" panose="02020603050405020304" pitchFamily="18" charset="0"/>
                <a:ea typeface="ヒラギノ角ゴ ProN W3" panose="020B0300000000000000" pitchFamily="34" charset="-128"/>
              </a:rPr>
              <a:t>än</a:t>
            </a:r>
            <a:r>
              <a:rPr lang="de-DE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gig ist.</a:t>
            </a:r>
          </a:p>
          <a:p>
            <a:r>
              <a:rPr lang="de-DE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Begründung: die Konstriktion wird artikulatorisch betätigt.</a:t>
            </a:r>
          </a:p>
          <a:p>
            <a:endParaRPr lang="de-DE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de-DE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de-DE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endParaRPr lang="de-DE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en-GB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20068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Datumsplatzhalter 3">
            <a:extLst>
              <a:ext uri="{FF2B5EF4-FFF2-40B4-BE49-F238E27FC236}">
                <a16:creationId xmlns:a16="http://schemas.microsoft.com/office/drawing/2014/main" id="{44248E24-C801-EF40-B711-C075769872C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3C13AAE-2646-C046-8FF5-FD4CB0059089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31746" name="Foliennummernplatzhalter 5">
            <a:extLst>
              <a:ext uri="{FF2B5EF4-FFF2-40B4-BE49-F238E27FC236}">
                <a16:creationId xmlns:a16="http://schemas.microsoft.com/office/drawing/2014/main" id="{8F3C7F27-9AB0-6A4C-8F1E-E8335195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C30F49A-6B9E-0E4B-9E3D-C79A77A269A2}" type="slidenum">
              <a:rPr lang="de-DE" altLang="en-US" sz="1400"/>
              <a:pPr>
                <a:spcBef>
                  <a:spcPct val="0"/>
                </a:spcBef>
              </a:pPr>
              <a:t>49</a:t>
            </a:fld>
            <a:endParaRPr lang="de-DE" altLang="en-US" sz="14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A1461048-DD16-1242-B579-32838D631A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8534400" cy="762000"/>
          </a:xfrm>
        </p:spPr>
        <p:txBody>
          <a:bodyPr/>
          <a:lstStyle/>
          <a:p>
            <a:r>
              <a:rPr lang="en-GB" altLang="en-US">
                <a:ea typeface="ＭＳ Ｐゴシック" panose="020B0600070205080204" pitchFamily="34" charset="-128"/>
              </a:rPr>
              <a:t>Merkmalbaum für [h]</a:t>
            </a:r>
          </a:p>
        </p:txBody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1501F672-2DC3-A54A-BC24-59BE528E05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762000"/>
            <a:ext cx="8534400" cy="5257800"/>
          </a:xfrm>
        </p:spPr>
        <p:txBody>
          <a:bodyPr>
            <a:normAutofit fontScale="92500" lnSpcReduction="20000"/>
          </a:bodyPr>
          <a:lstStyle/>
          <a:p>
            <a:pPr marL="533400" indent="-533400" algn="ctr">
              <a:defRPr/>
            </a:pPr>
            <a:r>
              <a:rPr lang="en-GB" altLang="x-none" sz="2200" dirty="0"/>
              <a:t>+</a:t>
            </a:r>
            <a:r>
              <a:rPr lang="en-GB" altLang="x-none" sz="2200" dirty="0" err="1"/>
              <a:t>kons</a:t>
            </a:r>
            <a:endParaRPr lang="en-GB" altLang="x-none" sz="2200" dirty="0"/>
          </a:p>
          <a:p>
            <a:pPr marL="533400" indent="-533400" algn="ctr">
              <a:defRPr/>
            </a:pPr>
            <a:r>
              <a:rPr lang="en-GB" altLang="x-none" sz="2200" dirty="0"/>
              <a:t>-</a:t>
            </a:r>
            <a:r>
              <a:rPr lang="en-GB" altLang="x-none" sz="2200" dirty="0" err="1"/>
              <a:t>vok</a:t>
            </a:r>
            <a:endParaRPr lang="en-GB" altLang="x-none" sz="2200" dirty="0"/>
          </a:p>
          <a:p>
            <a:pPr marL="533400" indent="-533400" algn="ctr">
              <a:defRPr/>
            </a:pPr>
            <a:r>
              <a:rPr lang="en-GB" altLang="x-none" sz="2200" dirty="0"/>
              <a:t>-son</a:t>
            </a:r>
          </a:p>
          <a:p>
            <a:pPr marL="533400" indent="-533400" algn="ctr">
              <a:defRPr/>
            </a:pPr>
            <a:endParaRPr lang="en-US" altLang="x-none" sz="2200" dirty="0">
              <a:solidFill>
                <a:srgbClr val="000000"/>
              </a:solidFill>
            </a:endParaRPr>
          </a:p>
          <a:p>
            <a:pPr marL="533400" indent="-533400" algn="ctr">
              <a:defRPr/>
            </a:pPr>
            <a:endParaRPr lang="en-US" altLang="x-none" sz="2200" dirty="0">
              <a:solidFill>
                <a:srgbClr val="000000"/>
              </a:solidFill>
            </a:endParaRPr>
          </a:p>
          <a:p>
            <a:pPr marL="533400" indent="-533400" algn="ctr">
              <a:defRPr/>
            </a:pPr>
            <a:r>
              <a:rPr lang="en-US" altLang="x-none" sz="2200" dirty="0">
                <a:solidFill>
                  <a:srgbClr val="000000"/>
                </a:solidFill>
              </a:rPr>
              <a:t>Lar     </a:t>
            </a:r>
          </a:p>
          <a:p>
            <a:pPr marL="533400" indent="-533400" algn="ctr">
              <a:defRPr/>
            </a:pPr>
            <a:endParaRPr lang="en-US" altLang="x-none" sz="2200" dirty="0">
              <a:solidFill>
                <a:srgbClr val="000000"/>
              </a:solidFill>
            </a:endParaRPr>
          </a:p>
          <a:p>
            <a:pPr marL="533400" indent="-533400">
              <a:defRPr/>
            </a:pPr>
            <a:r>
              <a:rPr lang="en-US" altLang="x-none" sz="2200" dirty="0">
                <a:solidFill>
                  <a:srgbClr val="000000"/>
                </a:solidFill>
              </a:rPr>
              <a:t>                                                       [</a:t>
            </a:r>
            <a:r>
              <a:rPr lang="en-US" altLang="x-none" sz="2200" dirty="0" err="1">
                <a:solidFill>
                  <a:srgbClr val="000000"/>
                </a:solidFill>
              </a:rPr>
              <a:t>aspiriert</a:t>
            </a:r>
            <a:r>
              <a:rPr lang="en-US" altLang="x-none" sz="2200" dirty="0">
                <a:solidFill>
                  <a:srgbClr val="000000"/>
                </a:solidFill>
              </a:rPr>
              <a:t>]</a:t>
            </a:r>
          </a:p>
          <a:p>
            <a:pPr marL="533400" indent="-533400" algn="ctr">
              <a:defRPr/>
            </a:pPr>
            <a:endParaRPr lang="en-US" altLang="x-none" sz="2200" dirty="0">
              <a:solidFill>
                <a:srgbClr val="000000"/>
              </a:solidFill>
            </a:endParaRPr>
          </a:p>
          <a:p>
            <a:pPr marL="533400" indent="-533400">
              <a:defRPr/>
            </a:pPr>
            <a:r>
              <a:rPr lang="en-US" altLang="x-none" sz="2200" dirty="0">
                <a:solidFill>
                  <a:srgbClr val="000000"/>
                </a:solidFill>
              </a:rPr>
              <a:t>                                                          </a:t>
            </a:r>
          </a:p>
          <a:p>
            <a:pPr>
              <a:lnSpc>
                <a:spcPct val="150000"/>
              </a:lnSpc>
              <a:defRPr/>
            </a:pPr>
            <a:r>
              <a:rPr lang="en-US" altLang="x-none" sz="2200" dirty="0" err="1">
                <a:solidFill>
                  <a:srgbClr val="000000"/>
                </a:solidFill>
              </a:rPr>
              <a:t>Laryngale</a:t>
            </a:r>
            <a:r>
              <a:rPr lang="en-US" altLang="x-none" sz="2200" dirty="0">
                <a:solidFill>
                  <a:srgbClr val="000000"/>
                </a:solidFill>
              </a:rPr>
              <a:t> </a:t>
            </a:r>
            <a:r>
              <a:rPr lang="en-US" altLang="x-none" sz="2200" dirty="0" err="1">
                <a:solidFill>
                  <a:srgbClr val="000000"/>
                </a:solidFill>
              </a:rPr>
              <a:t>sind</a:t>
            </a:r>
            <a:r>
              <a:rPr lang="en-US" altLang="x-none" sz="2200" dirty="0">
                <a:solidFill>
                  <a:srgbClr val="000000"/>
                </a:solidFill>
              </a:rPr>
              <a:t> </a:t>
            </a:r>
            <a:r>
              <a:rPr lang="en-US" altLang="x-none" sz="2200" dirty="0" err="1">
                <a:solidFill>
                  <a:srgbClr val="000000"/>
                </a:solidFill>
              </a:rPr>
              <a:t>Obstruenten</a:t>
            </a:r>
            <a:r>
              <a:rPr lang="en-US" altLang="x-none" sz="2200" dirty="0">
                <a:solidFill>
                  <a:srgbClr val="000000"/>
                </a:solidFill>
              </a:rPr>
              <a:t>. Sie </a:t>
            </a:r>
            <a:r>
              <a:rPr lang="en-US" altLang="x-none" sz="2200" dirty="0" err="1">
                <a:solidFill>
                  <a:srgbClr val="000000"/>
                </a:solidFill>
              </a:rPr>
              <a:t>sind</a:t>
            </a:r>
            <a:r>
              <a:rPr lang="en-US" altLang="x-none" sz="2200" dirty="0">
                <a:solidFill>
                  <a:srgbClr val="000000"/>
                </a:solidFill>
              </a:rPr>
              <a:t> </a:t>
            </a:r>
            <a:r>
              <a:rPr lang="en-US" altLang="x-none" sz="2200" dirty="0" err="1">
                <a:solidFill>
                  <a:srgbClr val="000000"/>
                </a:solidFill>
              </a:rPr>
              <a:t>nur</a:t>
            </a:r>
            <a:r>
              <a:rPr lang="en-US" altLang="x-none" sz="2200" dirty="0">
                <a:solidFill>
                  <a:srgbClr val="000000"/>
                </a:solidFill>
              </a:rPr>
              <a:t> </a:t>
            </a:r>
            <a:r>
              <a:rPr lang="en-US" altLang="x-none" sz="2200" dirty="0" err="1">
                <a:solidFill>
                  <a:srgbClr val="000000"/>
                </a:solidFill>
              </a:rPr>
              <a:t>für</a:t>
            </a:r>
            <a:r>
              <a:rPr lang="en-US" altLang="x-none" sz="2200" dirty="0">
                <a:solidFill>
                  <a:srgbClr val="000000"/>
                </a:solidFill>
              </a:rPr>
              <a:t> </a:t>
            </a:r>
            <a:r>
              <a:rPr lang="en-US" altLang="x-none" sz="2200" dirty="0" err="1">
                <a:solidFill>
                  <a:srgbClr val="000000"/>
                </a:solidFill>
              </a:rPr>
              <a:t>laryngale</a:t>
            </a:r>
            <a:r>
              <a:rPr lang="en-US" altLang="x-none" sz="2200" dirty="0">
                <a:solidFill>
                  <a:srgbClr val="000000"/>
                </a:solidFill>
              </a:rPr>
              <a:t> </a:t>
            </a:r>
            <a:r>
              <a:rPr lang="en-US" altLang="x-none" sz="2200" dirty="0" err="1">
                <a:solidFill>
                  <a:srgbClr val="000000"/>
                </a:solidFill>
              </a:rPr>
              <a:t>Merkmale</a:t>
            </a:r>
            <a:r>
              <a:rPr lang="en-US" altLang="x-none" sz="2200" dirty="0">
                <a:solidFill>
                  <a:srgbClr val="000000"/>
                </a:solidFill>
              </a:rPr>
              <a:t> </a:t>
            </a:r>
            <a:r>
              <a:rPr lang="en-US" altLang="x-none" sz="2200" dirty="0" err="1">
                <a:solidFill>
                  <a:srgbClr val="000000"/>
                </a:solidFill>
              </a:rPr>
              <a:t>spezifiziert</a:t>
            </a:r>
            <a:r>
              <a:rPr lang="en-US" altLang="x-none" sz="2200" dirty="0">
                <a:solidFill>
                  <a:srgbClr val="000000"/>
                </a:solidFill>
              </a:rPr>
              <a:t>, da </a:t>
            </a:r>
            <a:r>
              <a:rPr lang="en-US" altLang="x-none" sz="2200" dirty="0" err="1">
                <a:solidFill>
                  <a:srgbClr val="000000"/>
                </a:solidFill>
              </a:rPr>
              <a:t>sie</a:t>
            </a:r>
            <a:r>
              <a:rPr lang="en-US" altLang="x-none" sz="2200" dirty="0">
                <a:solidFill>
                  <a:srgbClr val="000000"/>
                </a:solidFill>
              </a:rPr>
              <a:t> </a:t>
            </a:r>
            <a:r>
              <a:rPr lang="en-US" altLang="x-none" sz="2200" dirty="0" err="1">
                <a:solidFill>
                  <a:srgbClr val="000000"/>
                </a:solidFill>
              </a:rPr>
              <a:t>keine</a:t>
            </a:r>
            <a:r>
              <a:rPr lang="en-US" altLang="x-none" sz="2200" dirty="0">
                <a:solidFill>
                  <a:srgbClr val="000000"/>
                </a:solidFill>
              </a:rPr>
              <a:t> </a:t>
            </a:r>
            <a:r>
              <a:rPr lang="en-US" altLang="x-none" sz="2200" dirty="0" err="1">
                <a:solidFill>
                  <a:srgbClr val="000000"/>
                </a:solidFill>
              </a:rPr>
              <a:t>Artikulation</a:t>
            </a:r>
            <a:r>
              <a:rPr lang="en-US" altLang="x-none" sz="2200" dirty="0">
                <a:solidFill>
                  <a:srgbClr val="000000"/>
                </a:solidFill>
              </a:rPr>
              <a:t> </a:t>
            </a:r>
            <a:r>
              <a:rPr lang="en-US" altLang="x-none" sz="2200" dirty="0" err="1">
                <a:solidFill>
                  <a:srgbClr val="000000"/>
                </a:solidFill>
              </a:rPr>
              <a:t>im</a:t>
            </a:r>
            <a:r>
              <a:rPr lang="en-US" altLang="x-none" sz="2200" dirty="0">
                <a:solidFill>
                  <a:srgbClr val="000000"/>
                </a:solidFill>
              </a:rPr>
              <a:t> </a:t>
            </a:r>
            <a:r>
              <a:rPr lang="en-US" altLang="x-none" sz="2200" dirty="0" err="1">
                <a:solidFill>
                  <a:srgbClr val="000000"/>
                </a:solidFill>
              </a:rPr>
              <a:t>Mund</a:t>
            </a:r>
            <a:r>
              <a:rPr lang="en-US" altLang="x-none" sz="2200" dirty="0">
                <a:solidFill>
                  <a:srgbClr val="000000"/>
                </a:solidFill>
              </a:rPr>
              <a:t> </a:t>
            </a:r>
            <a:r>
              <a:rPr lang="en-US" altLang="x-none" sz="2200" dirty="0" err="1">
                <a:solidFill>
                  <a:srgbClr val="000000"/>
                </a:solidFill>
              </a:rPr>
              <a:t>haben</a:t>
            </a:r>
            <a:r>
              <a:rPr lang="en-US" altLang="x-none" sz="2200" dirty="0">
                <a:solidFill>
                  <a:srgbClr val="000000"/>
                </a:solidFill>
              </a:rPr>
              <a:t>. [h] </a:t>
            </a:r>
            <a:r>
              <a:rPr lang="en-US" altLang="x-none" sz="2200" dirty="0" err="1">
                <a:solidFill>
                  <a:srgbClr val="000000"/>
                </a:solidFill>
              </a:rPr>
              <a:t>ist</a:t>
            </a:r>
            <a:r>
              <a:rPr lang="en-US" altLang="x-none" sz="2200" dirty="0">
                <a:solidFill>
                  <a:srgbClr val="000000"/>
                </a:solidFill>
              </a:rPr>
              <a:t> [</a:t>
            </a:r>
            <a:r>
              <a:rPr lang="en-US" altLang="x-none" sz="2200" dirty="0" err="1">
                <a:solidFill>
                  <a:srgbClr val="000000"/>
                </a:solidFill>
              </a:rPr>
              <a:t>aspiriert</a:t>
            </a:r>
            <a:r>
              <a:rPr lang="en-US" altLang="x-none" sz="2200" dirty="0">
                <a:solidFill>
                  <a:srgbClr val="000000"/>
                </a:solidFill>
              </a:rPr>
              <a:t>] und der </a:t>
            </a:r>
            <a:r>
              <a:rPr lang="en-US" altLang="x-none" sz="2200" dirty="0" err="1">
                <a:solidFill>
                  <a:srgbClr val="000000"/>
                </a:solidFill>
              </a:rPr>
              <a:t>Glottalverschluss</a:t>
            </a:r>
            <a:r>
              <a:rPr lang="en-US" altLang="x-none" sz="2200" dirty="0">
                <a:solidFill>
                  <a:srgbClr val="000000"/>
                </a:solidFill>
              </a:rPr>
              <a:t> [</a:t>
            </a:r>
            <a:r>
              <a:rPr lang="en-US" altLang="x-none" sz="2200" dirty="0" err="1">
                <a:solidFill>
                  <a:srgbClr val="000000"/>
                </a:solidFill>
              </a:rPr>
              <a:t>glottalisiert</a:t>
            </a:r>
            <a:r>
              <a:rPr lang="en-US" altLang="x-none" sz="2200" dirty="0">
                <a:solidFill>
                  <a:srgbClr val="000000"/>
                </a:solidFill>
              </a:rPr>
              <a:t>]. </a:t>
            </a:r>
          </a:p>
          <a:p>
            <a:pPr marL="533400" indent="-533400">
              <a:defRPr/>
            </a:pPr>
            <a:r>
              <a:rPr lang="en-US" altLang="x-none" sz="2200" dirty="0">
                <a:solidFill>
                  <a:srgbClr val="000000"/>
                </a:solidFill>
              </a:rPr>
              <a:t> </a:t>
            </a:r>
          </a:p>
          <a:p>
            <a:pPr marL="533400" indent="-533400">
              <a:defRPr/>
            </a:pPr>
            <a:endParaRPr lang="en-US" altLang="x-none" dirty="0">
              <a:solidFill>
                <a:srgbClr val="000000"/>
              </a:solidFill>
            </a:endParaRPr>
          </a:p>
        </p:txBody>
      </p:sp>
      <p:sp>
        <p:nvSpPr>
          <p:cNvPr id="31749" name="Geschweifte Klammer links 33">
            <a:extLst>
              <a:ext uri="{FF2B5EF4-FFF2-40B4-BE49-F238E27FC236}">
                <a16:creationId xmlns:a16="http://schemas.microsoft.com/office/drawing/2014/main" id="{7DB0C114-1619-D54E-BF95-0065D5BFC8F9}"/>
              </a:ext>
            </a:extLst>
          </p:cNvPr>
          <p:cNvSpPr>
            <a:spLocks/>
          </p:cNvSpPr>
          <p:nvPr/>
        </p:nvSpPr>
        <p:spPr bwMode="auto">
          <a:xfrm>
            <a:off x="5664200" y="836613"/>
            <a:ext cx="71438" cy="1008062"/>
          </a:xfrm>
          <a:prstGeom prst="leftBrace">
            <a:avLst>
              <a:gd name="adj1" fmla="val 829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  <p:sp>
        <p:nvSpPr>
          <p:cNvPr id="31750" name="Geschweifte Klammer rechts 34">
            <a:extLst>
              <a:ext uri="{FF2B5EF4-FFF2-40B4-BE49-F238E27FC236}">
                <a16:creationId xmlns:a16="http://schemas.microsoft.com/office/drawing/2014/main" id="{C13053AF-CBC8-7647-A98F-D16BFA65EFB6}"/>
              </a:ext>
            </a:extLst>
          </p:cNvPr>
          <p:cNvSpPr>
            <a:spLocks/>
          </p:cNvSpPr>
          <p:nvPr/>
        </p:nvSpPr>
        <p:spPr bwMode="auto">
          <a:xfrm>
            <a:off x="6527800" y="836613"/>
            <a:ext cx="46038" cy="1008062"/>
          </a:xfrm>
          <a:prstGeom prst="rightBrace">
            <a:avLst>
              <a:gd name="adj1" fmla="val 821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  <p:cxnSp>
        <p:nvCxnSpPr>
          <p:cNvPr id="31751" name="Gerade Verbindung 35">
            <a:extLst>
              <a:ext uri="{FF2B5EF4-FFF2-40B4-BE49-F238E27FC236}">
                <a16:creationId xmlns:a16="http://schemas.microsoft.com/office/drawing/2014/main" id="{7D1F4D8A-730F-7249-8752-65800722A197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5904654" y="2977252"/>
            <a:ext cx="381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2" name="Gerade Verbindung 23">
            <a:extLst>
              <a:ext uri="{FF2B5EF4-FFF2-40B4-BE49-F238E27FC236}">
                <a16:creationId xmlns:a16="http://schemas.microsoft.com/office/drawing/2014/main" id="{67CAB627-E8F8-D74B-B076-AD91A0341F51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5790354" y="2148681"/>
            <a:ext cx="6096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51421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Date Placeholder 3">
            <a:extLst>
              <a:ext uri="{FF2B5EF4-FFF2-40B4-BE49-F238E27FC236}">
                <a16:creationId xmlns:a16="http://schemas.microsoft.com/office/drawing/2014/main" id="{00E9C2C3-956B-0945-9B7D-588C8FD6BF8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9A23456-4783-AE40-8728-C3BD8CC8E124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21506" name="Slide Number Placeholder 5">
            <a:extLst>
              <a:ext uri="{FF2B5EF4-FFF2-40B4-BE49-F238E27FC236}">
                <a16:creationId xmlns:a16="http://schemas.microsoft.com/office/drawing/2014/main" id="{0087F226-0B3B-A044-AC3E-99C1AB17E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6A2EFE9-DABB-6249-8D9E-5D19CD41D70A}" type="slidenum">
              <a:rPr lang="de-DE" altLang="en-US" sz="1400"/>
              <a:pPr>
                <a:spcBef>
                  <a:spcPct val="0"/>
                </a:spcBef>
              </a:pPr>
              <a:t>5</a:t>
            </a:fld>
            <a:endParaRPr lang="de-DE" altLang="en-US" sz="140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CF86FAC8-8E79-6A49-A72E-79B99F8FD1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V="1">
            <a:off x="1828800" y="381000"/>
            <a:ext cx="8534400" cy="457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>
                <a:cs typeface="+mj-cs"/>
              </a:rPr>
              <a:t>   </a:t>
            </a: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5B3A7AFB-6AAE-B946-9A86-308CD403F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09934" y="685800"/>
            <a:ext cx="9505666" cy="5334000"/>
          </a:xfrm>
        </p:spPr>
        <p:txBody>
          <a:bodyPr>
            <a:normAutofit fontScale="70000" lnSpcReduction="20000"/>
          </a:bodyPr>
          <a:lstStyle/>
          <a:p>
            <a:pPr algn="just">
              <a:tabLst>
                <a:tab pos="2098675" algn="l"/>
                <a:tab pos="2670175" algn="l"/>
                <a:tab pos="3044825" algn="l"/>
                <a:tab pos="3616325" algn="l"/>
                <a:tab pos="4003675" algn="l"/>
                <a:tab pos="4665663" algn="l"/>
                <a:tab pos="5235575" algn="l"/>
                <a:tab pos="5715000" algn="l"/>
                <a:tab pos="6091238" algn="l"/>
                <a:tab pos="6673850" algn="l"/>
                <a:tab pos="7140575" algn="l"/>
                <a:tab pos="7813675" algn="l"/>
              </a:tabLst>
            </a:pPr>
            <a:r>
              <a:rPr lang="en-US" altLang="en-US" sz="3800" dirty="0">
                <a:solidFill>
                  <a:srgbClr val="000000"/>
                </a:solidFill>
                <a:latin typeface="IPAPhon" charset="0"/>
              </a:rPr>
              <a:t>	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a    </a:t>
            </a:r>
            <a:r>
              <a:rPr lang="en-US" altLang="en-US" sz="3800" dirty="0" err="1">
                <a:latin typeface="Times New Roman" panose="02020603050405020304" pitchFamily="18" charset="0"/>
              </a:rPr>
              <a:t>ε</a:t>
            </a:r>
            <a:r>
              <a:rPr lang="de-DE" altLang="en-US" sz="3800" dirty="0">
                <a:latin typeface="Times New Roman" panose="02020603050405020304" pitchFamily="18" charset="0"/>
              </a:rPr>
              <a:t> 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  u    y    </a:t>
            </a:r>
            <a:r>
              <a:rPr lang="en-US" altLang="en-US" sz="3800" dirty="0" err="1">
                <a:latin typeface="Times New Roman" panose="02020603050405020304" pitchFamily="18" charset="0"/>
              </a:rPr>
              <a:t>ʊ</a:t>
            </a:r>
            <a:r>
              <a:rPr lang="de-DE" altLang="en-US" sz="3800" dirty="0">
                <a:latin typeface="Times New Roman" panose="02020603050405020304" pitchFamily="18" charset="0"/>
              </a:rPr>
              <a:t> 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3800" dirty="0" err="1">
                <a:latin typeface="Times New Roman" panose="02020603050405020304" pitchFamily="18" charset="0"/>
              </a:rPr>
              <a:t>ʏ</a:t>
            </a:r>
            <a:r>
              <a:rPr lang="de-DE" altLang="en-US" sz="3800" dirty="0">
                <a:latin typeface="Times New Roman" panose="02020603050405020304" pitchFamily="18" charset="0"/>
              </a:rPr>
              <a:t> 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o  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ø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3800" dirty="0" err="1">
                <a:latin typeface="Times New Roman" panose="02020603050405020304" pitchFamily="18" charset="0"/>
              </a:rPr>
              <a:t>ɔ</a:t>
            </a:r>
            <a:r>
              <a:rPr lang="en-US" altLang="en-US" sz="3800" dirty="0">
                <a:latin typeface="Times New Roman" panose="02020603050405020304" pitchFamily="18" charset="0"/>
              </a:rPr>
              <a:t> 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œ</a:t>
            </a:r>
            <a:endParaRPr lang="en-US" altLang="en-US" sz="3800" dirty="0">
              <a:solidFill>
                <a:srgbClr val="000000"/>
              </a:solidFill>
              <a:latin typeface="Palatino" pitchFamily="2" charset="77"/>
            </a:endParaRPr>
          </a:p>
          <a:p>
            <a:pPr algn="just">
              <a:tabLst>
                <a:tab pos="2098675" algn="l"/>
                <a:tab pos="2670175" algn="l"/>
                <a:tab pos="3044825" algn="l"/>
                <a:tab pos="3616325" algn="l"/>
                <a:tab pos="4003675" algn="l"/>
                <a:tab pos="4665663" algn="l"/>
                <a:tab pos="5235575" algn="l"/>
                <a:tab pos="5715000" algn="l"/>
                <a:tab pos="6091238" algn="l"/>
                <a:tab pos="6673850" algn="l"/>
                <a:tab pos="7140575" algn="l"/>
                <a:tab pos="7813675" algn="l"/>
              </a:tabLst>
            </a:pP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hoch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]  	–	–	+	+	+	+	–	–	–	–	</a:t>
            </a:r>
          </a:p>
          <a:p>
            <a:pPr algn="just">
              <a:tabLst>
                <a:tab pos="2098675" algn="l"/>
                <a:tab pos="2670175" algn="l"/>
                <a:tab pos="3044825" algn="l"/>
                <a:tab pos="3616325" algn="l"/>
                <a:tab pos="4003675" algn="l"/>
                <a:tab pos="4665663" algn="l"/>
                <a:tab pos="5235575" algn="l"/>
                <a:tab pos="5715000" algn="l"/>
                <a:tab pos="6091238" algn="l"/>
                <a:tab pos="6673850" algn="l"/>
                <a:tab pos="7140575" algn="l"/>
                <a:tab pos="7813675" algn="l"/>
              </a:tabLst>
            </a:pP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rund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]	–	–	+	+	+	+	+	+	+	+</a:t>
            </a:r>
          </a:p>
          <a:p>
            <a:pPr algn="just">
              <a:tabLst>
                <a:tab pos="2098675" algn="l"/>
                <a:tab pos="2670175" algn="l"/>
                <a:tab pos="3044825" algn="l"/>
                <a:tab pos="3616325" algn="l"/>
                <a:tab pos="4003675" algn="l"/>
                <a:tab pos="4665663" algn="l"/>
                <a:tab pos="5235575" algn="l"/>
                <a:tab pos="5715000" algn="l"/>
                <a:tab pos="6091238" algn="l"/>
                <a:tab pos="6673850" algn="l"/>
                <a:tab pos="7140575" algn="l"/>
                <a:tab pos="7813675" algn="l"/>
              </a:tabLst>
            </a:pP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hinten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]	+	–	+	–	+	–	+	–	+	–</a:t>
            </a:r>
          </a:p>
          <a:p>
            <a:pPr algn="just">
              <a:tabLst>
                <a:tab pos="2098675" algn="l"/>
                <a:tab pos="2670175" algn="l"/>
                <a:tab pos="3044825" algn="l"/>
                <a:tab pos="3616325" algn="l"/>
                <a:tab pos="4003675" algn="l"/>
                <a:tab pos="4665663" algn="l"/>
                <a:tab pos="5235575" algn="l"/>
                <a:tab pos="5715000" algn="l"/>
                <a:tab pos="6091238" algn="l"/>
                <a:tab pos="6673850" algn="l"/>
                <a:tab pos="7140575" algn="l"/>
                <a:tab pos="7813675" algn="l"/>
              </a:tabLst>
            </a:pP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gespannt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]	 – 	–	+	 +	 –	 –	+	+	 –	 –</a:t>
            </a:r>
          </a:p>
          <a:p>
            <a:pPr algn="just">
              <a:tabLst>
                <a:tab pos="2098675" algn="l"/>
                <a:tab pos="2670175" algn="l"/>
                <a:tab pos="3044825" algn="l"/>
                <a:tab pos="3616325" algn="l"/>
                <a:tab pos="4003675" algn="l"/>
                <a:tab pos="4665663" algn="l"/>
                <a:tab pos="5235575" algn="l"/>
                <a:tab pos="5715000" algn="l"/>
                <a:tab pos="6091238" algn="l"/>
                <a:tab pos="6673850" algn="l"/>
                <a:tab pos="7140575" algn="l"/>
                <a:tab pos="7813675" algn="l"/>
              </a:tabLst>
            </a:pPr>
            <a:endParaRPr lang="en-US" altLang="en-US" sz="3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>
              <a:tabLst>
                <a:tab pos="2098675" algn="l"/>
                <a:tab pos="2670175" algn="l"/>
                <a:tab pos="3044825" algn="l"/>
                <a:tab pos="3616325" algn="l"/>
                <a:tab pos="4003675" algn="l"/>
                <a:tab pos="4665663" algn="l"/>
                <a:tab pos="5235575" algn="l"/>
                <a:tab pos="5715000" algn="l"/>
                <a:tab pos="6091238" algn="l"/>
                <a:tab pos="6673850" algn="l"/>
                <a:tab pos="7140575" algn="l"/>
                <a:tab pos="7813675" algn="l"/>
              </a:tabLst>
            </a:pP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Klasse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 der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hinteren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Vokale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: u, </a:t>
            </a:r>
            <a:r>
              <a:rPr lang="en-US" altLang="en-US" sz="3800" dirty="0" err="1">
                <a:latin typeface="Times New Roman" panose="02020603050405020304" pitchFamily="18" charset="0"/>
              </a:rPr>
              <a:t>ʊ</a:t>
            </a:r>
            <a:r>
              <a:rPr lang="en-US" altLang="en-US" sz="3800" dirty="0">
                <a:latin typeface="Times New Roman" panose="02020603050405020304" pitchFamily="18" charset="0"/>
              </a:rPr>
              <a:t>, o, </a:t>
            </a:r>
            <a:r>
              <a:rPr lang="en-US" altLang="en-US" sz="3800" dirty="0" err="1">
                <a:latin typeface="Times New Roman" panose="02020603050405020304" pitchFamily="18" charset="0"/>
              </a:rPr>
              <a:t>ɔ</a:t>
            </a:r>
            <a:r>
              <a:rPr lang="en-US" altLang="en-US" sz="3800" dirty="0">
                <a:latin typeface="Times New Roman" panose="02020603050405020304" pitchFamily="18" charset="0"/>
              </a:rPr>
              <a:t>,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 a </a:t>
            </a:r>
          </a:p>
          <a:p>
            <a:pPr algn="just">
              <a:tabLst>
                <a:tab pos="2098675" algn="l"/>
                <a:tab pos="2670175" algn="l"/>
                <a:tab pos="3044825" algn="l"/>
                <a:tab pos="3616325" algn="l"/>
                <a:tab pos="4003675" algn="l"/>
                <a:tab pos="4665663" algn="l"/>
                <a:tab pos="5235575" algn="l"/>
                <a:tab pos="5715000" algn="l"/>
                <a:tab pos="6091238" algn="l"/>
                <a:tab pos="6673850" algn="l"/>
                <a:tab pos="7140575" algn="l"/>
                <a:tab pos="7813675" algn="l"/>
              </a:tabLst>
            </a:pPr>
            <a:r>
              <a:rPr lang="en-US" altLang="en-US" sz="3800" dirty="0" err="1">
                <a:latin typeface="Times New Roman" panose="02020603050405020304" pitchFamily="18" charset="0"/>
              </a:rPr>
              <a:t>Klasse</a:t>
            </a:r>
            <a:r>
              <a:rPr lang="en-US" altLang="en-US" sz="3800" dirty="0">
                <a:latin typeface="Times New Roman" panose="02020603050405020304" pitchFamily="18" charset="0"/>
              </a:rPr>
              <a:t> der </a:t>
            </a:r>
            <a:r>
              <a:rPr lang="en-US" altLang="en-US" sz="3800" dirty="0" err="1">
                <a:latin typeface="Times New Roman" panose="02020603050405020304" pitchFamily="18" charset="0"/>
              </a:rPr>
              <a:t>vorderen</a:t>
            </a:r>
            <a:r>
              <a:rPr lang="en-US" altLang="en-US" sz="3800" dirty="0">
                <a:latin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</a:rPr>
              <a:t>Vokale</a:t>
            </a:r>
            <a:r>
              <a:rPr lang="en-US" altLang="en-US" sz="3800" dirty="0">
                <a:latin typeface="Times New Roman" panose="02020603050405020304" pitchFamily="18" charset="0"/>
              </a:rPr>
              <a:t>: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800" dirty="0" err="1">
                <a:latin typeface="Times New Roman" panose="02020603050405020304" pitchFamily="18" charset="0"/>
              </a:rPr>
              <a:t>ɪ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, y,</a:t>
            </a:r>
            <a:r>
              <a:rPr lang="de-DE" altLang="en-US" sz="3800" dirty="0">
                <a:latin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</a:rPr>
              <a:t>ʏ</a:t>
            </a:r>
            <a:r>
              <a:rPr lang="en-US" altLang="en-US" sz="3800" dirty="0">
                <a:latin typeface="Times New Roman" panose="02020603050405020304" pitchFamily="18" charset="0"/>
              </a:rPr>
              <a:t>, e, </a:t>
            </a:r>
            <a:r>
              <a:rPr lang="en-US" altLang="en-US" sz="3800" dirty="0" err="1">
                <a:latin typeface="Times New Roman" panose="02020603050405020304" pitchFamily="18" charset="0"/>
              </a:rPr>
              <a:t>ε</a:t>
            </a:r>
            <a:r>
              <a:rPr lang="en-US" altLang="en-US" sz="3800" dirty="0">
                <a:latin typeface="Times New Roman" panose="02020603050405020304" pitchFamily="18" charset="0"/>
              </a:rPr>
              <a:t>,</a:t>
            </a:r>
            <a:r>
              <a:rPr lang="de-DE" altLang="en-US" sz="3800" dirty="0">
                <a:latin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ø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œ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</a:p>
          <a:p>
            <a:pPr algn="just">
              <a:tabLst>
                <a:tab pos="2098675" algn="l"/>
                <a:tab pos="2670175" algn="l"/>
                <a:tab pos="3044825" algn="l"/>
                <a:tab pos="3616325" algn="l"/>
                <a:tab pos="4003675" algn="l"/>
                <a:tab pos="4665663" algn="l"/>
                <a:tab pos="5235575" algn="l"/>
                <a:tab pos="5715000" algn="l"/>
                <a:tab pos="6091238" algn="l"/>
                <a:tab pos="6673850" algn="l"/>
                <a:tab pos="7140575" algn="l"/>
                <a:tab pos="7813675" algn="l"/>
              </a:tabLst>
            </a:pP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Umlaut: [u]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sym typeface="Symbol" pitchFamily="2" charset="2"/>
              </a:rPr>
              <a:t>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[y],  [</a:t>
            </a:r>
            <a:r>
              <a:rPr lang="en-US" altLang="en-US" sz="3800" dirty="0" err="1">
                <a:latin typeface="Times New Roman" panose="02020603050405020304" pitchFamily="18" charset="0"/>
              </a:rPr>
              <a:t>ʊ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]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sym typeface="Symbol" pitchFamily="2" charset="2"/>
              </a:rPr>
              <a:t>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ʏ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], [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ɔ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]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sym typeface="Symbol" pitchFamily="2" charset="2"/>
              </a:rPr>
              <a:t>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œ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] …</a:t>
            </a:r>
          </a:p>
          <a:p>
            <a:pPr algn="just">
              <a:tabLst>
                <a:tab pos="2098675" algn="l"/>
                <a:tab pos="2670175" algn="l"/>
                <a:tab pos="3044825" algn="l"/>
                <a:tab pos="3616325" algn="l"/>
                <a:tab pos="4003675" algn="l"/>
                <a:tab pos="4665663" algn="l"/>
                <a:tab pos="5235575" algn="l"/>
                <a:tab pos="5715000" algn="l"/>
                <a:tab pos="6091238" algn="l"/>
                <a:tab pos="6673850" algn="l"/>
                <a:tab pos="7140575" algn="l"/>
                <a:tab pos="7813675" algn="l"/>
              </a:tabLst>
            </a:pP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hoch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], [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rund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], [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gespannt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]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bleiben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gleich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nur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 [±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hinten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]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ändert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sich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3800" dirty="0">
              <a:solidFill>
                <a:srgbClr val="000000"/>
              </a:solidFill>
              <a:latin typeface="Palatino" pitchFamily="2" charset="77"/>
            </a:endParaRPr>
          </a:p>
          <a:p>
            <a:pPr algn="just">
              <a:tabLst>
                <a:tab pos="2098675" algn="l"/>
                <a:tab pos="2670175" algn="l"/>
                <a:tab pos="3044825" algn="l"/>
                <a:tab pos="3616325" algn="l"/>
                <a:tab pos="4003675" algn="l"/>
                <a:tab pos="4665663" algn="l"/>
                <a:tab pos="5235575" algn="l"/>
                <a:tab pos="5715000" algn="l"/>
                <a:tab pos="6091238" algn="l"/>
                <a:tab pos="6673850" algn="l"/>
                <a:tab pos="7140575" algn="l"/>
                <a:tab pos="7813675" algn="l"/>
              </a:tabLst>
            </a:pPr>
            <a:endParaRPr lang="en-US" altLang="en-US" dirty="0">
              <a:solidFill>
                <a:srgbClr val="000000"/>
              </a:solidFill>
              <a:latin typeface="Palatino" pitchFamily="2" charset="77"/>
            </a:endParaRPr>
          </a:p>
          <a:p>
            <a:pPr algn="just">
              <a:tabLst>
                <a:tab pos="2098675" algn="l"/>
                <a:tab pos="2670175" algn="l"/>
                <a:tab pos="3044825" algn="l"/>
                <a:tab pos="3616325" algn="l"/>
                <a:tab pos="4003675" algn="l"/>
                <a:tab pos="4665663" algn="l"/>
                <a:tab pos="5235575" algn="l"/>
                <a:tab pos="5715000" algn="l"/>
                <a:tab pos="6091238" algn="l"/>
                <a:tab pos="6673850" algn="l"/>
                <a:tab pos="7140575" algn="l"/>
                <a:tab pos="7813675" algn="l"/>
              </a:tabLst>
            </a:pPr>
            <a:r>
              <a:rPr lang="en-US" altLang="en-US" dirty="0">
                <a:solidFill>
                  <a:srgbClr val="000000"/>
                </a:solidFill>
                <a:latin typeface="Palatino" pitchFamily="2" charset="77"/>
              </a:rPr>
              <a:t>	</a:t>
            </a:r>
          </a:p>
          <a:p>
            <a:pPr algn="just">
              <a:tabLst>
                <a:tab pos="2098675" algn="l"/>
                <a:tab pos="2670175" algn="l"/>
                <a:tab pos="3044825" algn="l"/>
                <a:tab pos="3616325" algn="l"/>
                <a:tab pos="4003675" algn="l"/>
                <a:tab pos="4665663" algn="l"/>
                <a:tab pos="5235575" algn="l"/>
                <a:tab pos="5715000" algn="l"/>
                <a:tab pos="6091238" algn="l"/>
                <a:tab pos="6673850" algn="l"/>
                <a:tab pos="7140575" algn="l"/>
                <a:tab pos="7813675" algn="l"/>
              </a:tabLst>
            </a:pPr>
            <a:endParaRPr lang="en-US" altLang="en-US" dirty="0">
              <a:solidFill>
                <a:srgbClr val="000000"/>
              </a:solidFill>
              <a:latin typeface="Palatino" pitchFamily="2" charset="77"/>
            </a:endParaRPr>
          </a:p>
          <a:p>
            <a:pPr algn="just">
              <a:tabLst>
                <a:tab pos="2098675" algn="l"/>
                <a:tab pos="2670175" algn="l"/>
                <a:tab pos="3044825" algn="l"/>
                <a:tab pos="3616325" algn="l"/>
                <a:tab pos="4003675" algn="l"/>
                <a:tab pos="4665663" algn="l"/>
                <a:tab pos="5235575" algn="l"/>
                <a:tab pos="5715000" algn="l"/>
                <a:tab pos="6091238" algn="l"/>
                <a:tab pos="6673850" algn="l"/>
                <a:tab pos="7140575" algn="l"/>
                <a:tab pos="7813675" algn="l"/>
              </a:tabLst>
            </a:pPr>
            <a:endParaRPr lang="en-GB" altLang="en-US" dirty="0">
              <a:latin typeface="Palatino" pitchFamily="2" charset="77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874C148-BB33-894B-A9B9-A0BF0B37C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2800" y="736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7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Datumsplatzhalter 3">
            <a:extLst>
              <a:ext uri="{FF2B5EF4-FFF2-40B4-BE49-F238E27FC236}">
                <a16:creationId xmlns:a16="http://schemas.microsoft.com/office/drawing/2014/main" id="{3E32BA43-A36F-6C4E-9196-6005B1DF1A4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1FF2DB4-7A81-F143-979D-BD9740980366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33794" name="Foliennummernplatzhalter 5">
            <a:extLst>
              <a:ext uri="{FF2B5EF4-FFF2-40B4-BE49-F238E27FC236}">
                <a16:creationId xmlns:a16="http://schemas.microsoft.com/office/drawing/2014/main" id="{95623A10-D1ED-344E-8E64-7EA688B28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94715F4-9A43-9C40-A9C2-EEDA38594CEB}" type="slidenum">
              <a:rPr lang="de-DE" altLang="en-US" sz="1400"/>
              <a:pPr>
                <a:spcBef>
                  <a:spcPct val="0"/>
                </a:spcBef>
              </a:pPr>
              <a:t>50</a:t>
            </a:fld>
            <a:endParaRPr lang="de-DE" altLang="en-US" sz="14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4ACBA82E-9B3F-BD42-9E8F-31B8591EAC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8534400" cy="762000"/>
          </a:xfrm>
        </p:spPr>
        <p:txBody>
          <a:bodyPr/>
          <a:lstStyle/>
          <a:p>
            <a:r>
              <a:rPr lang="en-GB" altLang="en-US">
                <a:ea typeface="ＭＳ Ｐゴシック" panose="020B0600070205080204" pitchFamily="34" charset="-128"/>
              </a:rPr>
              <a:t>Merkmalbaum für Vokale</a:t>
            </a:r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D4ECD8AE-E526-7445-8517-33BDEA1FAF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762000"/>
            <a:ext cx="8534400" cy="52578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en-US" sz="2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-kons</a:t>
            </a:r>
          </a:p>
          <a:p>
            <a:pPr algn="ctr"/>
            <a:r>
              <a:rPr lang="en-US" altLang="en-US" sz="2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+vok</a:t>
            </a:r>
          </a:p>
          <a:p>
            <a:pPr algn="ctr"/>
            <a:r>
              <a:rPr lang="en-US" altLang="en-US" sz="2200">
                <a:solidFill>
                  <a:srgbClr val="000000"/>
                </a:solidFill>
                <a:ea typeface="ＭＳ Ｐゴシック" panose="020B0600070205080204" pitchFamily="34" charset="-128"/>
              </a:rPr>
              <a:t>+son</a:t>
            </a:r>
          </a:p>
          <a:p>
            <a:pPr algn="ctr"/>
            <a:endParaRPr lang="en-US" altLang="en-US" sz="220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algn="ctr"/>
            <a:r>
              <a:rPr lang="en-US" altLang="en-US" sz="2200">
                <a:solidFill>
                  <a:srgbClr val="000000"/>
                </a:solidFill>
                <a:ea typeface="ＭＳ Ｐゴシック" panose="020B0600070205080204" pitchFamily="34" charset="-128"/>
              </a:rPr>
              <a:t>Supralaryngal     </a:t>
            </a:r>
          </a:p>
          <a:p>
            <a:pPr algn="ctr"/>
            <a:endParaRPr lang="en-US" altLang="en-US" sz="220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r>
              <a:rPr lang="en-US" altLang="en-US" sz="220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                             	                 					                                         V-Spez                                            </a:t>
            </a:r>
          </a:p>
          <a:p>
            <a:pPr algn="ctr"/>
            <a:endParaRPr lang="en-US" altLang="en-US" sz="220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r>
              <a:rPr lang="en-US" altLang="en-US" sz="220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                 [±hinten] [±hoch] [tief] [rund] [gesp] </a:t>
            </a:r>
          </a:p>
          <a:p>
            <a:pPr algn="ctr"/>
            <a:r>
              <a:rPr lang="en-US" altLang="en-US" sz="220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</a:p>
          <a:p>
            <a:r>
              <a:rPr lang="en-US" altLang="en-US" sz="2400">
                <a:solidFill>
                  <a:srgbClr val="000000"/>
                </a:solidFill>
                <a:ea typeface="ＭＳ Ｐゴシック" panose="020B0600070205080204" pitchFamily="34" charset="-128"/>
              </a:rPr>
              <a:t>Hintere Vokale sind [rund] per Default, außer dem einzigen tiefen Vokal [a]. Nur vordere gerundete Vokale müssen für [rund] spezifiziert werden. </a:t>
            </a:r>
          </a:p>
        </p:txBody>
      </p:sp>
      <p:cxnSp>
        <p:nvCxnSpPr>
          <p:cNvPr id="33797" name="Gerade Verbindung 7">
            <a:extLst>
              <a:ext uri="{FF2B5EF4-FFF2-40B4-BE49-F238E27FC236}">
                <a16:creationId xmlns:a16="http://schemas.microsoft.com/office/drawing/2014/main" id="{5EDF2EEF-4B3A-4445-80EB-88EA76DAB37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96000" y="2636839"/>
            <a:ext cx="1588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798" name="Gerade Verbindung 26">
            <a:extLst>
              <a:ext uri="{FF2B5EF4-FFF2-40B4-BE49-F238E27FC236}">
                <a16:creationId xmlns:a16="http://schemas.microsoft.com/office/drawing/2014/main" id="{2C9A7E2D-B0A3-4C4D-AA39-0E2B6A358532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6311900" y="3716338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799" name="Gerade Verbindung 31">
            <a:extLst>
              <a:ext uri="{FF2B5EF4-FFF2-40B4-BE49-F238E27FC236}">
                <a16:creationId xmlns:a16="http://schemas.microsoft.com/office/drawing/2014/main" id="{A9CCBFAC-911B-0F4D-AD99-9CB5F3B95E6B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6456363" y="3644900"/>
            <a:ext cx="990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0" name="Geschweifte Klammer links 33">
            <a:extLst>
              <a:ext uri="{FF2B5EF4-FFF2-40B4-BE49-F238E27FC236}">
                <a16:creationId xmlns:a16="http://schemas.microsoft.com/office/drawing/2014/main" id="{E8FE7AFD-10C3-0C47-AF6A-AD26E3506598}"/>
              </a:ext>
            </a:extLst>
          </p:cNvPr>
          <p:cNvSpPr>
            <a:spLocks/>
          </p:cNvSpPr>
          <p:nvPr/>
        </p:nvSpPr>
        <p:spPr bwMode="auto">
          <a:xfrm>
            <a:off x="5664200" y="908051"/>
            <a:ext cx="46038" cy="822325"/>
          </a:xfrm>
          <a:prstGeom prst="leftBrace">
            <a:avLst>
              <a:gd name="adj1" fmla="val 826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  <p:sp>
        <p:nvSpPr>
          <p:cNvPr id="33801" name="Geschweifte Klammer rechts 34">
            <a:extLst>
              <a:ext uri="{FF2B5EF4-FFF2-40B4-BE49-F238E27FC236}">
                <a16:creationId xmlns:a16="http://schemas.microsoft.com/office/drawing/2014/main" id="{3A9F52AE-550B-114C-88A4-DB2374CD8E07}"/>
              </a:ext>
            </a:extLst>
          </p:cNvPr>
          <p:cNvSpPr>
            <a:spLocks/>
          </p:cNvSpPr>
          <p:nvPr/>
        </p:nvSpPr>
        <p:spPr bwMode="auto">
          <a:xfrm>
            <a:off x="6527800" y="908050"/>
            <a:ext cx="46038" cy="865188"/>
          </a:xfrm>
          <a:prstGeom prst="rightBrace">
            <a:avLst>
              <a:gd name="adj1" fmla="val 826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  <p:cxnSp>
        <p:nvCxnSpPr>
          <p:cNvPr id="33802" name="Gerade Verbindung 7">
            <a:extLst>
              <a:ext uri="{FF2B5EF4-FFF2-40B4-BE49-F238E27FC236}">
                <a16:creationId xmlns:a16="http://schemas.microsoft.com/office/drawing/2014/main" id="{175EEF0C-9AAA-5148-B371-1ECCCE9FA0A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96000" y="1989138"/>
            <a:ext cx="1588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03" name="Gerade Verbindung 28">
            <a:extLst>
              <a:ext uri="{FF2B5EF4-FFF2-40B4-BE49-F238E27FC236}">
                <a16:creationId xmlns:a16="http://schemas.microsoft.com/office/drawing/2014/main" id="{55CC25E0-E869-DA46-B350-FA86E05F433F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5977732" y="3906045"/>
            <a:ext cx="3810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04" name="Gerade Verbindung 10">
            <a:extLst>
              <a:ext uri="{FF2B5EF4-FFF2-40B4-BE49-F238E27FC236}">
                <a16:creationId xmlns:a16="http://schemas.microsoft.com/office/drawing/2014/main" id="{552CF6EB-9A27-7544-8624-2735276317D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583114" y="3716338"/>
            <a:ext cx="935037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05" name="Gerade Verbindung 10">
            <a:extLst>
              <a:ext uri="{FF2B5EF4-FFF2-40B4-BE49-F238E27FC236}">
                <a16:creationId xmlns:a16="http://schemas.microsoft.com/office/drawing/2014/main" id="{FBF16F57-9820-A243-8E9D-465EA99D3E2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591176" y="3789364"/>
            <a:ext cx="2889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33238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Datumsplatzhalter 3">
            <a:extLst>
              <a:ext uri="{FF2B5EF4-FFF2-40B4-BE49-F238E27FC236}">
                <a16:creationId xmlns:a16="http://schemas.microsoft.com/office/drawing/2014/main" id="{0E3B2D66-7317-504B-8FDF-6D1467E65E5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350AD4A-2885-1846-888E-AB8C14643587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35842" name="Foliennummernplatzhalter 5">
            <a:extLst>
              <a:ext uri="{FF2B5EF4-FFF2-40B4-BE49-F238E27FC236}">
                <a16:creationId xmlns:a16="http://schemas.microsoft.com/office/drawing/2014/main" id="{70E2241D-5085-BE47-80F2-6587F0BDF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8638473-2760-5D45-8B6A-02A62B4AD75B}" type="slidenum">
              <a:rPr lang="de-DE" altLang="en-US" sz="1400"/>
              <a:pPr>
                <a:spcBef>
                  <a:spcPct val="0"/>
                </a:spcBef>
              </a:pPr>
              <a:t>51</a:t>
            </a:fld>
            <a:endParaRPr lang="de-DE" altLang="en-US" sz="14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4224C57F-EB92-FC43-BB03-745501E7F8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8534400" cy="762000"/>
          </a:xfrm>
        </p:spPr>
        <p:txBody>
          <a:bodyPr/>
          <a:lstStyle/>
          <a:p>
            <a:r>
              <a:rPr lang="en-GB" altLang="en-US">
                <a:ea typeface="ＭＳ Ｐゴシック" panose="020B0600070205080204" pitchFamily="34" charset="-128"/>
              </a:rPr>
              <a:t>Merkmalbaum für [u]</a:t>
            </a:r>
          </a:p>
        </p:txBody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C7E04FE5-CE80-7741-AEF9-BBF3069F81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762000"/>
            <a:ext cx="8534400" cy="5257800"/>
          </a:xfrm>
        </p:spPr>
        <p:txBody>
          <a:bodyPr>
            <a:normAutofit fontScale="92500" lnSpcReduction="10000"/>
          </a:bodyPr>
          <a:lstStyle/>
          <a:p>
            <a:pPr marL="533400" indent="-533400" algn="ctr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-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kons</a:t>
            </a:r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 algn="ctr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+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vok</a:t>
            </a:r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 algn="ctr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+son</a:t>
            </a:r>
          </a:p>
          <a:p>
            <a:pPr marL="533400" indent="-533400" algn="ctr"/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 algn="ctr"/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 algn="ctr"/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Supralaryngal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</a:t>
            </a:r>
          </a:p>
          <a:p>
            <a:pPr marL="533400" indent="-533400" algn="ctr"/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                             	</a:t>
            </a:r>
          </a:p>
          <a:p>
            <a:pPr marL="533400" indent="-533400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        			V-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Spez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                                 </a:t>
            </a:r>
          </a:p>
          <a:p>
            <a:pPr marL="533400" indent="-533400" algn="ctr"/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                        [+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hinten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 [+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hoch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       [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rund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    [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gesp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 </a:t>
            </a:r>
          </a:p>
          <a:p>
            <a:pPr marL="533400" indent="-533400" algn="ctr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</a:p>
          <a:p>
            <a:pPr marL="14288" indent="-14288"/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Hintere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Vokale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sind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für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[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hinten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spezifiziert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.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Vordere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Vokale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sind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für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[-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hinten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spezifiziert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. Default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ist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[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ungespannt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 (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einmorig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)</a:t>
            </a:r>
          </a:p>
        </p:txBody>
      </p:sp>
      <p:cxnSp>
        <p:nvCxnSpPr>
          <p:cNvPr id="35845" name="Gerade Verbindung 26">
            <a:extLst>
              <a:ext uri="{FF2B5EF4-FFF2-40B4-BE49-F238E27FC236}">
                <a16:creationId xmlns:a16="http://schemas.microsoft.com/office/drawing/2014/main" id="{68284DD1-851A-4D46-8737-BC89784BA3B5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6240463" y="4149725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46" name="Gerade Verbindung 28">
            <a:extLst>
              <a:ext uri="{FF2B5EF4-FFF2-40B4-BE49-F238E27FC236}">
                <a16:creationId xmlns:a16="http://schemas.microsoft.com/office/drawing/2014/main" id="{B355ED8A-EA70-9E4D-82FA-03F84A56444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24563" y="3068639"/>
            <a:ext cx="0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47" name="Gerade Verbindung 31">
            <a:extLst>
              <a:ext uri="{FF2B5EF4-FFF2-40B4-BE49-F238E27FC236}">
                <a16:creationId xmlns:a16="http://schemas.microsoft.com/office/drawing/2014/main" id="{94EBB9D7-E645-7A4D-9EB3-45102B34B783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6383338" y="4005263"/>
            <a:ext cx="990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48" name="Geschweifte Klammer rechts 34">
            <a:extLst>
              <a:ext uri="{FF2B5EF4-FFF2-40B4-BE49-F238E27FC236}">
                <a16:creationId xmlns:a16="http://schemas.microsoft.com/office/drawing/2014/main" id="{9BE59B0A-9CD7-5242-9A6E-D338A9DB0B2D}"/>
              </a:ext>
            </a:extLst>
          </p:cNvPr>
          <p:cNvSpPr>
            <a:spLocks/>
          </p:cNvSpPr>
          <p:nvPr/>
        </p:nvSpPr>
        <p:spPr bwMode="auto">
          <a:xfrm>
            <a:off x="6527800" y="836614"/>
            <a:ext cx="46038" cy="936625"/>
          </a:xfrm>
          <a:prstGeom prst="rightBrace">
            <a:avLst>
              <a:gd name="adj1" fmla="val 819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  <p:cxnSp>
        <p:nvCxnSpPr>
          <p:cNvPr id="35849" name="Gerade Verbindung 7">
            <a:extLst>
              <a:ext uri="{FF2B5EF4-FFF2-40B4-BE49-F238E27FC236}">
                <a16:creationId xmlns:a16="http://schemas.microsoft.com/office/drawing/2014/main" id="{B1BFC6A6-E38C-DA44-B1CA-A01A54B4C95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96000" y="1844675"/>
            <a:ext cx="0" cy="668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0" name="Gerade Verbindung 10">
            <a:extLst>
              <a:ext uri="{FF2B5EF4-FFF2-40B4-BE49-F238E27FC236}">
                <a16:creationId xmlns:a16="http://schemas.microsoft.com/office/drawing/2014/main" id="{1F4121B6-6AA8-3649-9C64-FE88A9430F3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800600" y="4076701"/>
            <a:ext cx="935038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1" name="Gerade Verbindung 10">
            <a:extLst>
              <a:ext uri="{FF2B5EF4-FFF2-40B4-BE49-F238E27FC236}">
                <a16:creationId xmlns:a16="http://schemas.microsoft.com/office/drawing/2014/main" id="{533D4C2A-8ADD-7542-8584-CBC79135310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591176" y="4149725"/>
            <a:ext cx="288925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52" name="Geschweifte Klammer links 33">
            <a:extLst>
              <a:ext uri="{FF2B5EF4-FFF2-40B4-BE49-F238E27FC236}">
                <a16:creationId xmlns:a16="http://schemas.microsoft.com/office/drawing/2014/main" id="{B963A60F-34F1-0B43-81B2-F623041EACC4}"/>
              </a:ext>
            </a:extLst>
          </p:cNvPr>
          <p:cNvSpPr>
            <a:spLocks/>
          </p:cNvSpPr>
          <p:nvPr/>
        </p:nvSpPr>
        <p:spPr bwMode="auto">
          <a:xfrm>
            <a:off x="5664200" y="836614"/>
            <a:ext cx="71438" cy="936625"/>
          </a:xfrm>
          <a:prstGeom prst="leftBrace">
            <a:avLst>
              <a:gd name="adj1" fmla="val 825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</p:spTree>
    <p:extLst>
      <p:ext uri="{BB962C8B-B14F-4D97-AF65-F5344CB8AC3E}">
        <p14:creationId xmlns:p14="http://schemas.microsoft.com/office/powerpoint/2010/main" val="8174582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Datumsplatzhalter 3">
            <a:extLst>
              <a:ext uri="{FF2B5EF4-FFF2-40B4-BE49-F238E27FC236}">
                <a16:creationId xmlns:a16="http://schemas.microsoft.com/office/drawing/2014/main" id="{FDF0AAF6-5560-E44C-94D3-0851752ECA4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AE64F5F-EE78-1F49-9BB6-A6F600FA3597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37890" name="Foliennummernplatzhalter 5">
            <a:extLst>
              <a:ext uri="{FF2B5EF4-FFF2-40B4-BE49-F238E27FC236}">
                <a16:creationId xmlns:a16="http://schemas.microsoft.com/office/drawing/2014/main" id="{9AA0BCCC-BBF3-354E-94E1-A613CA04F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C557934-F595-2047-ABDB-C064E49976AF}" type="slidenum">
              <a:rPr lang="de-DE" altLang="en-US" sz="1400"/>
              <a:pPr>
                <a:spcBef>
                  <a:spcPct val="0"/>
                </a:spcBef>
              </a:pPr>
              <a:t>52</a:t>
            </a:fld>
            <a:endParaRPr lang="de-DE" altLang="en-US" sz="140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9D58C2E0-DD72-A644-81AD-5171E83957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8534400" cy="762000"/>
          </a:xfrm>
        </p:spPr>
        <p:txBody>
          <a:bodyPr/>
          <a:lstStyle/>
          <a:p>
            <a:r>
              <a:rPr lang="en-GB" altLang="en-US">
                <a:ea typeface="ＭＳ Ｐゴシック" panose="020B0600070205080204" pitchFamily="34" charset="-128"/>
              </a:rPr>
              <a:t>Merkmalbaum für [a]</a:t>
            </a:r>
          </a:p>
        </p:txBody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F5A1DD27-E4B4-E744-B23A-4BDE316330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762000"/>
            <a:ext cx="8534400" cy="5257800"/>
          </a:xfrm>
        </p:spPr>
        <p:txBody>
          <a:bodyPr/>
          <a:lstStyle/>
          <a:p>
            <a:pPr marL="533400" indent="-533400" algn="ctr">
              <a:defRPr/>
            </a:pP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-</a:t>
            </a:r>
            <a:r>
              <a:rPr lang="en-US" sz="22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kons</a:t>
            </a:r>
            <a:endParaRPr lang="en-US" sz="22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533400" indent="-533400" algn="ctr">
              <a:defRPr/>
            </a:pP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+</a:t>
            </a:r>
            <a:r>
              <a:rPr lang="en-US" sz="22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vok</a:t>
            </a:r>
            <a:endParaRPr lang="en-US" sz="22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533400" indent="-533400" algn="ctr">
              <a:defRPr/>
            </a:pP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+son</a:t>
            </a:r>
          </a:p>
          <a:p>
            <a:pPr marL="533400" indent="-533400" algn="ctr">
              <a:defRPr/>
            </a:pPr>
            <a:endParaRPr lang="en-US" sz="22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533400" indent="-533400" algn="ctr">
              <a:defRPr/>
            </a:pP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SL</a:t>
            </a:r>
          </a:p>
          <a:p>
            <a:pPr marL="533400" indent="-533400" algn="ctr">
              <a:defRPr/>
            </a:pPr>
            <a:endParaRPr lang="en-US" sz="22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533400" indent="-533400">
              <a:defRPr/>
            </a:pP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                                      	V-</a:t>
            </a:r>
            <a:r>
              <a:rPr lang="en-US" sz="22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Spez</a:t>
            </a: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                                          </a:t>
            </a:r>
          </a:p>
          <a:p>
            <a:pPr marL="533400" indent="-533400">
              <a:defRPr/>
            </a:pPr>
            <a:endParaRPr lang="en-US" sz="22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533400" indent="-533400">
              <a:defRPr/>
            </a:pP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                                                      [</a:t>
            </a:r>
            <a:r>
              <a:rPr lang="en-US" sz="22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tief</a:t>
            </a: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] </a:t>
            </a:r>
          </a:p>
          <a:p>
            <a:pPr>
              <a:defRPr/>
            </a:pP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Da [a] der 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einzige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tiefe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Vokal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ist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kann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er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[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tief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] 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als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einziges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Merkmal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haben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er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ist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per Default [-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hoch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] und [+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hinten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]. </a:t>
            </a:r>
          </a:p>
        </p:txBody>
      </p:sp>
      <p:cxnSp>
        <p:nvCxnSpPr>
          <p:cNvPr id="37893" name="Gerade Verbindung 7">
            <a:extLst>
              <a:ext uri="{FF2B5EF4-FFF2-40B4-BE49-F238E27FC236}">
                <a16:creationId xmlns:a16="http://schemas.microsoft.com/office/drawing/2014/main" id="{05C2F39F-A642-DE46-B774-81DFDA8D112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96000" y="2921652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894" name="Geschweifte Klammer links 33">
            <a:extLst>
              <a:ext uri="{FF2B5EF4-FFF2-40B4-BE49-F238E27FC236}">
                <a16:creationId xmlns:a16="http://schemas.microsoft.com/office/drawing/2014/main" id="{55841B01-DE22-3A4C-8E82-D196BDFE7B9B}"/>
              </a:ext>
            </a:extLst>
          </p:cNvPr>
          <p:cNvSpPr>
            <a:spLocks/>
          </p:cNvSpPr>
          <p:nvPr/>
        </p:nvSpPr>
        <p:spPr bwMode="auto">
          <a:xfrm>
            <a:off x="5664200" y="836613"/>
            <a:ext cx="46038" cy="965200"/>
          </a:xfrm>
          <a:prstGeom prst="leftBrace">
            <a:avLst>
              <a:gd name="adj1" fmla="val 8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  <p:sp>
        <p:nvSpPr>
          <p:cNvPr id="37895" name="Geschweifte Klammer rechts 34">
            <a:extLst>
              <a:ext uri="{FF2B5EF4-FFF2-40B4-BE49-F238E27FC236}">
                <a16:creationId xmlns:a16="http://schemas.microsoft.com/office/drawing/2014/main" id="{0CBE213C-9DB5-964E-9C46-C007D1A11FBF}"/>
              </a:ext>
            </a:extLst>
          </p:cNvPr>
          <p:cNvSpPr>
            <a:spLocks/>
          </p:cNvSpPr>
          <p:nvPr/>
        </p:nvSpPr>
        <p:spPr bwMode="auto">
          <a:xfrm>
            <a:off x="6527800" y="908050"/>
            <a:ext cx="46038" cy="865188"/>
          </a:xfrm>
          <a:prstGeom prst="rightBrace">
            <a:avLst>
              <a:gd name="adj1" fmla="val 826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  <p:cxnSp>
        <p:nvCxnSpPr>
          <p:cNvPr id="37896" name="Gerade Verbindung 7">
            <a:extLst>
              <a:ext uri="{FF2B5EF4-FFF2-40B4-BE49-F238E27FC236}">
                <a16:creationId xmlns:a16="http://schemas.microsoft.com/office/drawing/2014/main" id="{9F070AC7-0838-7147-A2BA-A25B88AEB88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96000" y="2109060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897" name="Gerade Verbindung 28">
            <a:extLst>
              <a:ext uri="{FF2B5EF4-FFF2-40B4-BE49-F238E27FC236}">
                <a16:creationId xmlns:a16="http://schemas.microsoft.com/office/drawing/2014/main" id="{A071950B-E335-394D-B56F-55B6CB85E414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5904706" y="3970195"/>
            <a:ext cx="381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4698607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Datumsplatzhalter 3">
            <a:extLst>
              <a:ext uri="{FF2B5EF4-FFF2-40B4-BE49-F238E27FC236}">
                <a16:creationId xmlns:a16="http://schemas.microsoft.com/office/drawing/2014/main" id="{C86B82F3-738A-E145-929C-A53A654A062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E622193-64EE-3942-A642-3CBA05459071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39938" name="Foliennummernplatzhalter 5">
            <a:extLst>
              <a:ext uri="{FF2B5EF4-FFF2-40B4-BE49-F238E27FC236}">
                <a16:creationId xmlns:a16="http://schemas.microsoft.com/office/drawing/2014/main" id="{43C2A7FA-8865-254D-A33F-A74208489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4012384-0D65-E44B-B28F-F334F9A0E73C}" type="slidenum">
              <a:rPr lang="de-DE" altLang="en-US" sz="1400"/>
              <a:pPr>
                <a:spcBef>
                  <a:spcPct val="0"/>
                </a:spcBef>
              </a:pPr>
              <a:t>53</a:t>
            </a:fld>
            <a:endParaRPr lang="de-DE" altLang="en-US" sz="1400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A90BE035-3ADD-4747-9B4F-F49C46556D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8534400" cy="762000"/>
          </a:xfrm>
        </p:spPr>
        <p:txBody>
          <a:bodyPr/>
          <a:lstStyle/>
          <a:p>
            <a:r>
              <a:rPr lang="en-GB" altLang="en-US">
                <a:ea typeface="ＭＳ Ｐゴシック" panose="020B0600070205080204" pitchFamily="34" charset="-128"/>
              </a:rPr>
              <a:t>Merkmalbaum für Schwa</a:t>
            </a:r>
          </a:p>
        </p:txBody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8BC279AD-3693-BC4C-934C-1658618CB7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762000"/>
            <a:ext cx="8534400" cy="5257800"/>
          </a:xfrm>
        </p:spPr>
        <p:txBody>
          <a:bodyPr/>
          <a:lstStyle/>
          <a:p>
            <a:pPr marL="533400" indent="-533400" algn="ctr"/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 algn="ctr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-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kons</a:t>
            </a:r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 algn="ctr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+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vok</a:t>
            </a:r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 algn="ctr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+son</a:t>
            </a:r>
          </a:p>
          <a:p>
            <a:pPr marL="533400" indent="-533400" algn="ctr"/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14288" indent="-14288"/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Schwa </a:t>
            </a:r>
            <a:r>
              <a:rPr lang="en-US" altLang="en-US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ist</a:t>
            </a:r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nur</a:t>
            </a:r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für</a:t>
            </a:r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die </a:t>
            </a:r>
            <a:r>
              <a:rPr lang="en-US" altLang="en-US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Oberklassenmerkmale</a:t>
            </a:r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spezifiziert</a:t>
            </a:r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. Es hat </a:t>
            </a:r>
            <a:r>
              <a:rPr lang="en-US" altLang="en-US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ansonsten</a:t>
            </a:r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keine</a:t>
            </a:r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vokalische</a:t>
            </a:r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Spezifikation</a:t>
            </a:r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39941" name="Geschweifte Klammer links 33">
            <a:extLst>
              <a:ext uri="{FF2B5EF4-FFF2-40B4-BE49-F238E27FC236}">
                <a16:creationId xmlns:a16="http://schemas.microsoft.com/office/drawing/2014/main" id="{253F7A2E-9772-F045-97B3-94DDE886F03E}"/>
              </a:ext>
            </a:extLst>
          </p:cNvPr>
          <p:cNvSpPr>
            <a:spLocks/>
          </p:cNvSpPr>
          <p:nvPr/>
        </p:nvSpPr>
        <p:spPr bwMode="auto">
          <a:xfrm>
            <a:off x="5589094" y="1196976"/>
            <a:ext cx="144463" cy="1079500"/>
          </a:xfrm>
          <a:prstGeom prst="leftBrace">
            <a:avLst>
              <a:gd name="adj1" fmla="val 826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>
              <a:solidFill>
                <a:schemeClr val="bg1"/>
              </a:solidFill>
            </a:endParaRPr>
          </a:p>
        </p:txBody>
      </p:sp>
      <p:sp>
        <p:nvSpPr>
          <p:cNvPr id="39942" name="Geschweifte Klammer rechts 34">
            <a:extLst>
              <a:ext uri="{FF2B5EF4-FFF2-40B4-BE49-F238E27FC236}">
                <a16:creationId xmlns:a16="http://schemas.microsoft.com/office/drawing/2014/main" id="{CE181833-8F1D-F145-B7ED-397CD457DA1C}"/>
              </a:ext>
            </a:extLst>
          </p:cNvPr>
          <p:cNvSpPr>
            <a:spLocks/>
          </p:cNvSpPr>
          <p:nvPr/>
        </p:nvSpPr>
        <p:spPr bwMode="auto">
          <a:xfrm>
            <a:off x="6479291" y="1196976"/>
            <a:ext cx="117475" cy="1150937"/>
          </a:xfrm>
          <a:prstGeom prst="rightBrace">
            <a:avLst>
              <a:gd name="adj1" fmla="val 848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</p:spTree>
    <p:extLst>
      <p:ext uri="{BB962C8B-B14F-4D97-AF65-F5344CB8AC3E}">
        <p14:creationId xmlns:p14="http://schemas.microsoft.com/office/powerpoint/2010/main" val="14410939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umsplatzhalter 3">
            <a:extLst>
              <a:ext uri="{FF2B5EF4-FFF2-40B4-BE49-F238E27FC236}">
                <a16:creationId xmlns:a16="http://schemas.microsoft.com/office/drawing/2014/main" id="{78E92549-4F4E-404F-89DB-30A4097DD35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BCF30E-F8B5-9744-BEBC-4A0121919113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41986" name="Foliennummernplatzhalter 5">
            <a:extLst>
              <a:ext uri="{FF2B5EF4-FFF2-40B4-BE49-F238E27FC236}">
                <a16:creationId xmlns:a16="http://schemas.microsoft.com/office/drawing/2014/main" id="{2B8677E8-8A4A-1141-85D7-8A3CD4074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E8EB29B-2F35-5446-AAA7-8FA499977667}" type="slidenum">
              <a:rPr lang="de-DE" altLang="en-US" sz="1400"/>
              <a:pPr>
                <a:spcBef>
                  <a:spcPct val="0"/>
                </a:spcBef>
              </a:pPr>
              <a:t>54</a:t>
            </a:fld>
            <a:endParaRPr lang="de-DE" altLang="en-US" sz="1400"/>
          </a:p>
        </p:txBody>
      </p:sp>
      <p:sp>
        <p:nvSpPr>
          <p:cNvPr id="41987" name="Rectangle 1026">
            <a:extLst>
              <a:ext uri="{FF2B5EF4-FFF2-40B4-BE49-F238E27FC236}">
                <a16:creationId xmlns:a16="http://schemas.microsoft.com/office/drawing/2014/main" id="{EF2B7586-3872-E84A-A222-66F86B1504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9331" y="609600"/>
            <a:ext cx="9343869" cy="914400"/>
          </a:xfrm>
        </p:spPr>
        <p:txBody>
          <a:bodyPr/>
          <a:lstStyle/>
          <a:p>
            <a:r>
              <a:rPr lang="en-GB" altLang="en-US" dirty="0" err="1">
                <a:ea typeface="ＭＳ Ｐゴシック" panose="020B0600070205080204" pitchFamily="34" charset="-128"/>
              </a:rPr>
              <a:t>Merkmale</a:t>
            </a:r>
            <a:r>
              <a:rPr lang="en-GB" altLang="en-US" dirty="0">
                <a:ea typeface="ＭＳ Ｐゴシック" panose="020B0600070205080204" pitchFamily="34" charset="-128"/>
              </a:rPr>
              <a:t> </a:t>
            </a:r>
            <a:r>
              <a:rPr lang="en-GB" altLang="en-US" dirty="0" err="1">
                <a:ea typeface="ＭＳ Ｐゴシック" panose="020B0600070205080204" pitchFamily="34" charset="-128"/>
              </a:rPr>
              <a:t>für</a:t>
            </a:r>
            <a:r>
              <a:rPr lang="en-GB" altLang="en-US" dirty="0">
                <a:ea typeface="ＭＳ Ｐゴシック" panose="020B0600070205080204" pitchFamily="34" charset="-128"/>
              </a:rPr>
              <a:t> </a:t>
            </a:r>
            <a:r>
              <a:rPr lang="en-GB" altLang="en-US" dirty="0" err="1">
                <a:ea typeface="ＭＳ Ｐゴシック" panose="020B0600070205080204" pitchFamily="34" charset="-128"/>
              </a:rPr>
              <a:t>Diphthonge</a:t>
            </a:r>
            <a:endParaRPr lang="en-GB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1988" name="Rectangle 1027">
            <a:extLst>
              <a:ext uri="{FF2B5EF4-FFF2-40B4-BE49-F238E27FC236}">
                <a16:creationId xmlns:a16="http://schemas.microsoft.com/office/drawing/2014/main" id="{AB7149FE-F3FB-9E49-9BDB-8760C6F63A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331" y="1600200"/>
            <a:ext cx="9343869" cy="4419600"/>
          </a:xfrm>
        </p:spPr>
        <p:txBody>
          <a:bodyPr/>
          <a:lstStyle/>
          <a:p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Diphthonge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haben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z.T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widersprüchliche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Spezifikationen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für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Merkmale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oder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widersprüchliche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Merkmale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de-DE" altLang="en-US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[a</a:t>
            </a:r>
            <a:r>
              <a:rPr lang="en-US" altLang="en-US" sz="2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ɪ</a:t>
            </a:r>
            <a:r>
              <a:rPr lang="de-DE" altLang="en-US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̯]</a:t>
            </a:r>
            <a:r>
              <a:rPr lang="de-DE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: [+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hoch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], [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tief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 und [-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hinten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</a:t>
            </a:r>
          </a:p>
          <a:p>
            <a:r>
              <a:rPr lang="en-US" altLang="en-US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[</a:t>
            </a:r>
            <a:r>
              <a:rPr lang="de-DE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</a:t>
            </a:r>
            <a:r>
              <a:rPr lang="en-US" altLang="en-US" sz="2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ʊ</a:t>
            </a:r>
            <a:r>
              <a:rPr lang="en-US" altLang="en-US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̯]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: [+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hoch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], [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tief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und [+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hinten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</a:t>
            </a:r>
          </a:p>
          <a:p>
            <a:r>
              <a:rPr lang="en-US" altLang="en-US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[</a:t>
            </a:r>
            <a:r>
              <a:rPr lang="en-US" altLang="en-US" sz="2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ɔʏ</a:t>
            </a:r>
            <a:r>
              <a:rPr lang="en-US" altLang="en-US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̯]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:  [-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hoch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], [+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hoch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], [+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hinten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], [-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hinten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], [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rund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</a:t>
            </a:r>
          </a:p>
          <a:p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In der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linearen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Repräsentation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bereiten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widersprüchliche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Spezifikationen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von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Merkmalen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Probleme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hier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nicht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Die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Merkmale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die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inkompatibel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sind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müssen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geordnet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sein, und dies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geschieht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Hilfe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von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Redundanzprinzipien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Beide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Teile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von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Diphthongen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sind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ungespannt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endParaRPr lang="en-US" altLang="en-US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79717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Datumsplatzhalter 3">
            <a:extLst>
              <a:ext uri="{FF2B5EF4-FFF2-40B4-BE49-F238E27FC236}">
                <a16:creationId xmlns:a16="http://schemas.microsoft.com/office/drawing/2014/main" id="{E5775E95-E5BD-CE4A-A1E9-48FF0E6E52F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CD971FB-8885-964D-B217-A318D70EF2A1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46082" name="Foliennummernplatzhalter 5">
            <a:extLst>
              <a:ext uri="{FF2B5EF4-FFF2-40B4-BE49-F238E27FC236}">
                <a16:creationId xmlns:a16="http://schemas.microsoft.com/office/drawing/2014/main" id="{3CFD9B15-FA9B-DC42-93CE-A67BB6BC1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26E9EB3-4627-A643-A798-4BE834A0CA1A}" type="slidenum">
              <a:rPr lang="de-DE" altLang="en-US" sz="1400"/>
              <a:pPr>
                <a:spcBef>
                  <a:spcPct val="0"/>
                </a:spcBef>
              </a:pPr>
              <a:t>55</a:t>
            </a:fld>
            <a:endParaRPr lang="de-DE" altLang="en-US" sz="14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0F1039EC-F425-9744-8E6C-E5F571CD2D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8534400" cy="762000"/>
          </a:xfrm>
        </p:spPr>
        <p:txBody>
          <a:bodyPr>
            <a:normAutofit fontScale="90000"/>
          </a:bodyPr>
          <a:lstStyle/>
          <a:p>
            <a:br>
              <a:rPr lang="en-GB" altLang="en-US">
                <a:ea typeface="ＭＳ Ｐゴシック" panose="020B0600070205080204" pitchFamily="34" charset="-128"/>
              </a:rPr>
            </a:br>
            <a:br>
              <a:rPr lang="en-GB" altLang="en-US">
                <a:ea typeface="ＭＳ Ｐゴシック" panose="020B0600070205080204" pitchFamily="34" charset="-128"/>
              </a:rPr>
            </a:br>
            <a:r>
              <a:rPr lang="en-GB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Merkmalbaum für [</a:t>
            </a:r>
            <a:r>
              <a:rPr lang="de-DE" altLang="en-US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</a:t>
            </a:r>
            <a:r>
              <a:rPr lang="de-DE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ɪ̯] (phonemisch)</a:t>
            </a: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br>
              <a:rPr lang="de-DE" altLang="en-US">
                <a:ea typeface="ＭＳ Ｐゴシック" panose="020B0600070205080204" pitchFamily="34" charset="-128"/>
              </a:rPr>
            </a:br>
            <a:br>
              <a:rPr lang="en-GB" altLang="en-US">
                <a:ea typeface="ＭＳ Ｐゴシック" panose="020B0600070205080204" pitchFamily="34" charset="-128"/>
              </a:rPr>
            </a:b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5CB8DECE-B9F1-2D42-9194-54D297C68A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762000"/>
            <a:ext cx="8534400" cy="5257800"/>
          </a:xfrm>
        </p:spPr>
        <p:txBody>
          <a:bodyPr>
            <a:normAutofit lnSpcReduction="10000"/>
          </a:bodyPr>
          <a:lstStyle/>
          <a:p>
            <a:pPr marL="533400" indent="-533400" algn="ctr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-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kons</a:t>
            </a:r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 algn="ctr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+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vok</a:t>
            </a:r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 algn="ctr"/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 algn="ctr"/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 algn="ctr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SL</a:t>
            </a:r>
          </a:p>
          <a:p>
            <a:pPr marL="533400" indent="-533400" algn="ctr"/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					V-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Spez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                                 </a:t>
            </a:r>
          </a:p>
          <a:p>
            <a:pPr marL="533400" indent="-533400" algn="ctr"/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                    [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tief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  [+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hoch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 [–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hoch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  [+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hinten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   [-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hinten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</a:t>
            </a:r>
          </a:p>
          <a:p>
            <a:pPr marL="533400" indent="-533400" algn="ctr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</a:p>
          <a:p>
            <a:pPr marL="533400" indent="-533400"/>
            <a:endParaRPr lang="en-US" altLang="en-US" sz="24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44450" indent="-44450"/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Da das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Merkmal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[+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vok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immer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[+son]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impliziert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können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wir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bei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den [+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vok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Segmenten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auf die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Spezifikation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[+son]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verzichten</a:t>
            </a:r>
            <a:r>
              <a:rPr lang="en-US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.</a:t>
            </a:r>
          </a:p>
        </p:txBody>
      </p:sp>
      <p:cxnSp>
        <p:nvCxnSpPr>
          <p:cNvPr id="46085" name="Gerade Verbindung 7">
            <a:extLst>
              <a:ext uri="{FF2B5EF4-FFF2-40B4-BE49-F238E27FC236}">
                <a16:creationId xmlns:a16="http://schemas.microsoft.com/office/drawing/2014/main" id="{6067F1C6-430B-564F-86F4-FDA3D6B23E0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96000" y="2636838"/>
            <a:ext cx="158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6" name="Gerade Verbindung 26">
            <a:extLst>
              <a:ext uri="{FF2B5EF4-FFF2-40B4-BE49-F238E27FC236}">
                <a16:creationId xmlns:a16="http://schemas.microsoft.com/office/drawing/2014/main" id="{D207FF17-AB39-1641-A701-BF5A4D42AEED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6345238" y="3459956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87" name="Geschweifte Klammer links 33">
            <a:extLst>
              <a:ext uri="{FF2B5EF4-FFF2-40B4-BE49-F238E27FC236}">
                <a16:creationId xmlns:a16="http://schemas.microsoft.com/office/drawing/2014/main" id="{5396107D-0D1E-AD48-B561-E5A6EA93B5C5}"/>
              </a:ext>
            </a:extLst>
          </p:cNvPr>
          <p:cNvSpPr>
            <a:spLocks/>
          </p:cNvSpPr>
          <p:nvPr/>
        </p:nvSpPr>
        <p:spPr bwMode="auto">
          <a:xfrm>
            <a:off x="5664200" y="836613"/>
            <a:ext cx="46038" cy="677862"/>
          </a:xfrm>
          <a:prstGeom prst="leftBrace">
            <a:avLst>
              <a:gd name="adj1" fmla="val 824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  <p:sp>
        <p:nvSpPr>
          <p:cNvPr id="46088" name="Geschweifte Klammer rechts 34">
            <a:extLst>
              <a:ext uri="{FF2B5EF4-FFF2-40B4-BE49-F238E27FC236}">
                <a16:creationId xmlns:a16="http://schemas.microsoft.com/office/drawing/2014/main" id="{43D82E4E-3F10-8C45-AAD0-3B583FDE2128}"/>
              </a:ext>
            </a:extLst>
          </p:cNvPr>
          <p:cNvSpPr>
            <a:spLocks/>
          </p:cNvSpPr>
          <p:nvPr/>
        </p:nvSpPr>
        <p:spPr bwMode="auto">
          <a:xfrm>
            <a:off x="6527800" y="836613"/>
            <a:ext cx="46038" cy="673100"/>
          </a:xfrm>
          <a:prstGeom prst="rightBrace">
            <a:avLst>
              <a:gd name="adj1" fmla="val 825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  <p:cxnSp>
        <p:nvCxnSpPr>
          <p:cNvPr id="46089" name="Gerade Verbindung 7">
            <a:extLst>
              <a:ext uri="{FF2B5EF4-FFF2-40B4-BE49-F238E27FC236}">
                <a16:creationId xmlns:a16="http://schemas.microsoft.com/office/drawing/2014/main" id="{A79BF72E-A687-A247-82F3-668FD3CD0D7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96000" y="1628776"/>
            <a:ext cx="15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90" name="Gerade Verbindung 10">
            <a:extLst>
              <a:ext uri="{FF2B5EF4-FFF2-40B4-BE49-F238E27FC236}">
                <a16:creationId xmlns:a16="http://schemas.microsoft.com/office/drawing/2014/main" id="{9580AE39-272C-7148-9830-4F08AF47EE2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363369" y="3536951"/>
            <a:ext cx="64770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91" name="Gerade Verbindung 10">
            <a:extLst>
              <a:ext uri="{FF2B5EF4-FFF2-40B4-BE49-F238E27FC236}">
                <a16:creationId xmlns:a16="http://schemas.microsoft.com/office/drawing/2014/main" id="{195D7322-982A-A249-8098-E4782CB914F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215921" y="352123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92" name="Gerade Verbindung 10">
            <a:extLst>
              <a:ext uri="{FF2B5EF4-FFF2-40B4-BE49-F238E27FC236}">
                <a16:creationId xmlns:a16="http://schemas.microsoft.com/office/drawing/2014/main" id="{3281281F-FBE7-9946-A3BF-D78EED10FDC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464049" y="3518694"/>
            <a:ext cx="1512888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93" name="Gerade Verbindung 26">
            <a:extLst>
              <a:ext uri="{FF2B5EF4-FFF2-40B4-BE49-F238E27FC236}">
                <a16:creationId xmlns:a16="http://schemas.microsoft.com/office/drawing/2014/main" id="{485F1096-2F7C-DD41-A4EE-CD96D4094DCE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594475" y="3413528"/>
            <a:ext cx="2016125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263748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Datumsplatzhalter 3">
            <a:extLst>
              <a:ext uri="{FF2B5EF4-FFF2-40B4-BE49-F238E27FC236}">
                <a16:creationId xmlns:a16="http://schemas.microsoft.com/office/drawing/2014/main" id="{1CEF776C-B01E-A141-9995-1DFDF52A925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51A4759-335A-D148-8C7A-8249D0D1911E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48130" name="Foliennummernplatzhalter 5">
            <a:extLst>
              <a:ext uri="{FF2B5EF4-FFF2-40B4-BE49-F238E27FC236}">
                <a16:creationId xmlns:a16="http://schemas.microsoft.com/office/drawing/2014/main" id="{D5EC8C22-35DE-164F-AF70-C1D909B0C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DC23D59-CF77-144C-9608-A781656C2F3B}" type="slidenum">
              <a:rPr lang="de-DE" altLang="en-US" sz="1400"/>
              <a:pPr>
                <a:spcBef>
                  <a:spcPct val="0"/>
                </a:spcBef>
              </a:pPr>
              <a:t>56</a:t>
            </a:fld>
            <a:endParaRPr lang="de-DE" altLang="en-US" sz="1400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CF109D56-F3A8-5642-A006-F215FE12C5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8534400" cy="762000"/>
          </a:xfrm>
        </p:spPr>
        <p:txBody>
          <a:bodyPr>
            <a:normAutofit fontScale="90000"/>
          </a:bodyPr>
          <a:lstStyle/>
          <a:p>
            <a:br>
              <a:rPr lang="en-GB" altLang="en-US">
                <a:ea typeface="ＭＳ Ｐゴシック" panose="020B0600070205080204" pitchFamily="34" charset="-128"/>
              </a:rPr>
            </a:br>
            <a:br>
              <a:rPr lang="en-GB" altLang="en-US">
                <a:ea typeface="ＭＳ Ｐゴシック" panose="020B0600070205080204" pitchFamily="34" charset="-128"/>
              </a:rPr>
            </a:br>
            <a:r>
              <a:rPr lang="en-GB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Merkmalbaum für </a:t>
            </a:r>
            <a:r>
              <a:rPr lang="de-DE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[a</a:t>
            </a: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ɪ</a:t>
            </a:r>
            <a:r>
              <a:rPr lang="de-DE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̯] (phonetisch)</a:t>
            </a: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br>
              <a:rPr lang="de-DE" altLang="en-US">
                <a:ea typeface="ＭＳ Ｐゴシック" panose="020B0600070205080204" pitchFamily="34" charset="-128"/>
              </a:rPr>
            </a:br>
            <a:br>
              <a:rPr lang="en-GB" altLang="en-US">
                <a:ea typeface="ＭＳ Ｐゴシック" panose="020B0600070205080204" pitchFamily="34" charset="-128"/>
              </a:rPr>
            </a:b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155DD979-D347-9A44-92D5-2247B55116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762000"/>
            <a:ext cx="8534400" cy="5257800"/>
          </a:xfrm>
        </p:spPr>
        <p:txBody>
          <a:bodyPr>
            <a:normAutofit fontScale="92500" lnSpcReduction="10000"/>
          </a:bodyPr>
          <a:lstStyle/>
          <a:p>
            <a:pPr marL="533400" indent="-533400" algn="ctr"/>
            <a:r>
              <a:rPr lang="en-US" altLang="en-US" sz="2200">
                <a:solidFill>
                  <a:srgbClr val="000000"/>
                </a:solidFill>
                <a:ea typeface="ＭＳ Ｐゴシック" panose="020B0600070205080204" pitchFamily="34" charset="-128"/>
              </a:rPr>
              <a:t>-kons</a:t>
            </a:r>
          </a:p>
          <a:p>
            <a:pPr marL="533400" indent="-533400" algn="ctr"/>
            <a:r>
              <a:rPr lang="en-US" altLang="en-US" sz="2200">
                <a:solidFill>
                  <a:srgbClr val="000000"/>
                </a:solidFill>
                <a:ea typeface="ＭＳ Ｐゴシック" panose="020B0600070205080204" pitchFamily="34" charset="-128"/>
              </a:rPr>
              <a:t>+vok</a:t>
            </a:r>
          </a:p>
          <a:p>
            <a:pPr marL="533400" indent="-533400" algn="ctr"/>
            <a:endParaRPr lang="en-US" altLang="en-US" sz="220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 algn="ctr"/>
            <a:endParaRPr lang="en-US" altLang="en-US" sz="220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 algn="ctr"/>
            <a:r>
              <a:rPr lang="en-US" altLang="en-US" sz="2200">
                <a:solidFill>
                  <a:srgbClr val="000000"/>
                </a:solidFill>
                <a:ea typeface="ＭＳ Ｐゴシック" panose="020B0600070205080204" pitchFamily="34" charset="-128"/>
              </a:rPr>
              <a:t> SL</a:t>
            </a:r>
          </a:p>
          <a:p>
            <a:pPr marL="533400" indent="-533400" algn="ctr"/>
            <a:endParaRPr lang="en-US" altLang="en-US" sz="220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/>
            <a:r>
              <a:rPr lang="en-US" altLang="en-US" sz="220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                             	</a:t>
            </a:r>
          </a:p>
          <a:p>
            <a:pPr marL="533400" indent="-533400"/>
            <a:r>
              <a:rPr lang="en-US" altLang="en-US" sz="220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                      </a:t>
            </a:r>
          </a:p>
          <a:p>
            <a:pPr marL="533400" indent="-533400"/>
            <a:r>
              <a:rPr lang="en-US" altLang="en-US" sz="2200">
                <a:solidFill>
                  <a:srgbClr val="000000"/>
                </a:solidFill>
                <a:ea typeface="ＭＳ Ｐゴシック" panose="020B0600070205080204" pitchFamily="34" charset="-128"/>
              </a:rPr>
              <a:t>			  	  V-Spez                 V-Spez                                            </a:t>
            </a:r>
          </a:p>
          <a:p>
            <a:pPr marL="533400" indent="-533400"/>
            <a:r>
              <a:rPr lang="en-US" altLang="en-US" sz="2200">
                <a:solidFill>
                  <a:srgbClr val="000000"/>
                </a:solidFill>
                <a:ea typeface="ＭＳ Ｐゴシック" panose="020B0600070205080204" pitchFamily="34" charset="-128"/>
              </a:rPr>
              <a:t>				       |           	               </a:t>
            </a:r>
          </a:p>
          <a:p>
            <a:pPr marL="533400" indent="-533400"/>
            <a:r>
              <a:rPr lang="en-US" altLang="en-US" sz="220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                 [tief] [-hoch] [-hinten]	 [+hoch][-hinten] 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400">
                <a:solidFill>
                  <a:srgbClr val="000000"/>
                </a:solidFill>
                <a:ea typeface="ＭＳ Ｐゴシック" panose="020B0600070205080204" pitchFamily="34" charset="-128"/>
              </a:rPr>
              <a:t>[tief] kommt zuerst, [tief] impliziert [-hoch], dann kommt [+hoch]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400">
                <a:solidFill>
                  <a:srgbClr val="000000"/>
                </a:solidFill>
                <a:ea typeface="ＭＳ Ｐゴシック" panose="020B0600070205080204" pitchFamily="34" charset="-128"/>
              </a:rPr>
              <a:t>[+hinten] kommt in der ersten Position, [-hinten] kommt in der zweiten Position</a:t>
            </a:r>
          </a:p>
        </p:txBody>
      </p:sp>
      <p:cxnSp>
        <p:nvCxnSpPr>
          <p:cNvPr id="48133" name="Gerade Verbindung 26">
            <a:extLst>
              <a:ext uri="{FF2B5EF4-FFF2-40B4-BE49-F238E27FC236}">
                <a16:creationId xmlns:a16="http://schemas.microsoft.com/office/drawing/2014/main" id="{7D7A1390-5D13-E04B-B09F-CC608A2154C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240464" y="2708276"/>
            <a:ext cx="719137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34" name="Geschweifte Klammer links 33">
            <a:extLst>
              <a:ext uri="{FF2B5EF4-FFF2-40B4-BE49-F238E27FC236}">
                <a16:creationId xmlns:a16="http://schemas.microsoft.com/office/drawing/2014/main" id="{44BB5140-84E3-7343-B74A-11C1BE8C0C7F}"/>
              </a:ext>
            </a:extLst>
          </p:cNvPr>
          <p:cNvSpPr>
            <a:spLocks/>
          </p:cNvSpPr>
          <p:nvPr/>
        </p:nvSpPr>
        <p:spPr bwMode="auto">
          <a:xfrm>
            <a:off x="5600700" y="908051"/>
            <a:ext cx="109538" cy="606425"/>
          </a:xfrm>
          <a:prstGeom prst="leftBrace">
            <a:avLst>
              <a:gd name="adj1" fmla="val 827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  <p:sp>
        <p:nvSpPr>
          <p:cNvPr id="48135" name="Geschweifte Klammer rechts 34">
            <a:extLst>
              <a:ext uri="{FF2B5EF4-FFF2-40B4-BE49-F238E27FC236}">
                <a16:creationId xmlns:a16="http://schemas.microsoft.com/office/drawing/2014/main" id="{299F961B-BEED-CF4C-9777-C3B28909D58C}"/>
              </a:ext>
            </a:extLst>
          </p:cNvPr>
          <p:cNvSpPr>
            <a:spLocks/>
          </p:cNvSpPr>
          <p:nvPr/>
        </p:nvSpPr>
        <p:spPr bwMode="auto">
          <a:xfrm>
            <a:off x="6619876" y="908051"/>
            <a:ext cx="123825" cy="606425"/>
          </a:xfrm>
          <a:prstGeom prst="rightBrace">
            <a:avLst>
              <a:gd name="adj1" fmla="val 829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  <p:cxnSp>
        <p:nvCxnSpPr>
          <p:cNvPr id="48136" name="Gerade Verbindung 7">
            <a:extLst>
              <a:ext uri="{FF2B5EF4-FFF2-40B4-BE49-F238E27FC236}">
                <a16:creationId xmlns:a16="http://schemas.microsoft.com/office/drawing/2014/main" id="{75E759CA-4AD0-6349-84C8-F8D5B71968A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96000" y="1628776"/>
            <a:ext cx="15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37" name="Gerade Verbindung 10">
            <a:extLst>
              <a:ext uri="{FF2B5EF4-FFF2-40B4-BE49-F238E27FC236}">
                <a16:creationId xmlns:a16="http://schemas.microsoft.com/office/drawing/2014/main" id="{929354DB-03E6-3343-9835-B06A892224F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367214" y="4149725"/>
            <a:ext cx="720725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38" name="Gerade Verbindung 10">
            <a:extLst>
              <a:ext uri="{FF2B5EF4-FFF2-40B4-BE49-F238E27FC236}">
                <a16:creationId xmlns:a16="http://schemas.microsoft.com/office/drawing/2014/main" id="{F2C37CD9-E48E-6746-97B1-21C02E8645C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600701" y="2860676"/>
            <a:ext cx="576263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39" name="Gerade Verbindung 10">
            <a:extLst>
              <a:ext uri="{FF2B5EF4-FFF2-40B4-BE49-F238E27FC236}">
                <a16:creationId xmlns:a16="http://schemas.microsoft.com/office/drawing/2014/main" id="{C71EC7E4-66FC-1B4C-96E5-888877860D0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743700" y="4076700"/>
            <a:ext cx="4318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40" name="Gerade Verbindung 10">
            <a:extLst>
              <a:ext uri="{FF2B5EF4-FFF2-40B4-BE49-F238E27FC236}">
                <a16:creationId xmlns:a16="http://schemas.microsoft.com/office/drawing/2014/main" id="{9BCBD087-5FE3-0E4B-B185-B4EB4ACE3C7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175501" y="4076701"/>
            <a:ext cx="5048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41" name="Gerade Verbindung 10">
            <a:extLst>
              <a:ext uri="{FF2B5EF4-FFF2-40B4-BE49-F238E27FC236}">
                <a16:creationId xmlns:a16="http://schemas.microsoft.com/office/drawing/2014/main" id="{5537D674-7A29-4340-B302-3256D3326FC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303839" y="4149726"/>
            <a:ext cx="504825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730832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Datumsplatzhalter 3">
            <a:extLst>
              <a:ext uri="{FF2B5EF4-FFF2-40B4-BE49-F238E27FC236}">
                <a16:creationId xmlns:a16="http://schemas.microsoft.com/office/drawing/2014/main" id="{1235D9E8-763D-C848-ADAF-3A8915CCED4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967EE83-19A4-4644-9E2F-0BFD1217F691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50178" name="Foliennummernplatzhalter 5">
            <a:extLst>
              <a:ext uri="{FF2B5EF4-FFF2-40B4-BE49-F238E27FC236}">
                <a16:creationId xmlns:a16="http://schemas.microsoft.com/office/drawing/2014/main" id="{CBEBF962-5ABE-0643-B508-42D36BF88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F976084-A87A-C64B-B5D7-C996342F2010}" type="slidenum">
              <a:rPr lang="de-DE" altLang="en-US" sz="1400"/>
              <a:pPr>
                <a:spcBef>
                  <a:spcPct val="0"/>
                </a:spcBef>
              </a:pPr>
              <a:t>57</a:t>
            </a:fld>
            <a:endParaRPr lang="de-DE" altLang="en-US" sz="140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6C055497-A6CC-0048-BC47-6F09019B2F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90600"/>
          </a:xfrm>
        </p:spPr>
        <p:txBody>
          <a:bodyPr/>
          <a:lstStyle/>
          <a:p>
            <a:r>
              <a:rPr lang="en-GB" altLang="en-US">
                <a:ea typeface="ＭＳ Ｐゴシック" panose="020B0600070205080204" pitchFamily="34" charset="-128"/>
              </a:rPr>
              <a:t>Klassen- und Merkmalknoten</a:t>
            </a:r>
          </a:p>
        </p:txBody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F47C6D7C-A761-7A40-852E-D1EB1FA3D3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600200"/>
            <a:ext cx="8534400" cy="4419600"/>
          </a:xfrm>
        </p:spPr>
        <p:txBody>
          <a:bodyPr/>
          <a:lstStyle/>
          <a:p>
            <a:pPr marL="514350" indent="-514350">
              <a:buFontTx/>
              <a:buAutoNum type="arabicPeriod"/>
              <a:defRPr/>
            </a:pPr>
            <a:r>
              <a:rPr lang="en-GB" altLang="x-none" dirty="0" err="1"/>
              <a:t>Im</a:t>
            </a:r>
            <a:r>
              <a:rPr lang="en-GB" altLang="x-none" dirty="0"/>
              <a:t> </a:t>
            </a:r>
            <a:r>
              <a:rPr lang="en-GB" altLang="x-none" dirty="0" err="1"/>
              <a:t>Wurzelknoten</a:t>
            </a:r>
            <a:r>
              <a:rPr lang="en-GB" altLang="x-none" dirty="0"/>
              <a:t> </a:t>
            </a:r>
            <a:r>
              <a:rPr lang="en-GB" altLang="x-none" dirty="0" err="1"/>
              <a:t>sind</a:t>
            </a:r>
            <a:r>
              <a:rPr lang="en-GB" altLang="x-none" dirty="0"/>
              <a:t> die </a:t>
            </a:r>
            <a:r>
              <a:rPr lang="en-GB" altLang="x-none" dirty="0" err="1"/>
              <a:t>Oberklassenmerkmale</a:t>
            </a:r>
            <a:r>
              <a:rPr lang="en-GB" altLang="x-none" dirty="0"/>
              <a:t> </a:t>
            </a:r>
            <a:r>
              <a:rPr lang="en-GB" altLang="x-none" dirty="0" err="1"/>
              <a:t>repräsentiert</a:t>
            </a:r>
            <a:r>
              <a:rPr lang="en-GB" altLang="x-none" dirty="0"/>
              <a:t>.</a:t>
            </a:r>
          </a:p>
          <a:p>
            <a:pPr marL="514350" indent="-514350">
              <a:buFontTx/>
              <a:buAutoNum type="arabicPeriod"/>
              <a:defRPr/>
            </a:pPr>
            <a:r>
              <a:rPr lang="en-GB" altLang="x-none" dirty="0" err="1"/>
              <a:t>Abhängige</a:t>
            </a:r>
            <a:r>
              <a:rPr lang="en-GB" altLang="x-none" dirty="0"/>
              <a:t> </a:t>
            </a:r>
            <a:r>
              <a:rPr lang="en-GB" altLang="x-none" dirty="0" err="1"/>
              <a:t>Merkmale</a:t>
            </a:r>
            <a:r>
              <a:rPr lang="en-GB" altLang="x-none" dirty="0"/>
              <a:t> </a:t>
            </a:r>
            <a:r>
              <a:rPr lang="en-GB" altLang="x-none" dirty="0" err="1"/>
              <a:t>sind</a:t>
            </a:r>
            <a:r>
              <a:rPr lang="en-GB" altLang="x-none" dirty="0"/>
              <a:t> </a:t>
            </a:r>
            <a:r>
              <a:rPr lang="en-GB" altLang="x-none" dirty="0" err="1"/>
              <a:t>welche</a:t>
            </a:r>
            <a:r>
              <a:rPr lang="en-GB" altLang="x-none" dirty="0"/>
              <a:t>, die von </a:t>
            </a:r>
            <a:r>
              <a:rPr lang="en-GB" altLang="x-none" dirty="0" err="1"/>
              <a:t>dominierenden</a:t>
            </a:r>
            <a:r>
              <a:rPr lang="en-GB" altLang="x-none" dirty="0"/>
              <a:t> </a:t>
            </a:r>
            <a:r>
              <a:rPr lang="en-GB" altLang="x-none" dirty="0" err="1"/>
              <a:t>Merkmalen</a:t>
            </a:r>
            <a:r>
              <a:rPr lang="en-GB" altLang="x-none" dirty="0"/>
              <a:t> </a:t>
            </a:r>
            <a:r>
              <a:rPr lang="en-GB" altLang="x-none" dirty="0" err="1"/>
              <a:t>oder</a:t>
            </a:r>
            <a:r>
              <a:rPr lang="en-GB" altLang="x-none" dirty="0"/>
              <a:t> </a:t>
            </a:r>
            <a:r>
              <a:rPr lang="en-GB" altLang="x-none" dirty="0" err="1"/>
              <a:t>Klassenknoten</a:t>
            </a:r>
            <a:r>
              <a:rPr lang="en-GB" altLang="x-none" dirty="0"/>
              <a:t> </a:t>
            </a:r>
            <a:r>
              <a:rPr lang="en-GB" altLang="x-none" dirty="0" err="1"/>
              <a:t>abhängen</a:t>
            </a:r>
            <a:r>
              <a:rPr lang="en-GB" altLang="x-none" dirty="0"/>
              <a:t>.</a:t>
            </a:r>
          </a:p>
          <a:p>
            <a:pPr marL="514350" indent="-514350">
              <a:buFontTx/>
              <a:buAutoNum type="arabicPeriod"/>
              <a:defRPr/>
            </a:pPr>
            <a:r>
              <a:rPr lang="en-GB" altLang="x-none" dirty="0" err="1"/>
              <a:t>Klassenknoten</a:t>
            </a:r>
            <a:r>
              <a:rPr lang="en-GB" altLang="x-none" dirty="0"/>
              <a:t> </a:t>
            </a:r>
            <a:r>
              <a:rPr lang="en-GB" altLang="x-none" dirty="0" err="1"/>
              <a:t>sind</a:t>
            </a:r>
            <a:r>
              <a:rPr lang="en-GB" altLang="x-none" dirty="0"/>
              <a:t> </a:t>
            </a:r>
            <a:r>
              <a:rPr lang="en-GB" altLang="x-none" dirty="0" err="1"/>
              <a:t>keine</a:t>
            </a:r>
            <a:r>
              <a:rPr lang="en-GB" altLang="x-none" dirty="0"/>
              <a:t> </a:t>
            </a:r>
            <a:r>
              <a:rPr lang="en-GB" altLang="x-none" dirty="0" err="1"/>
              <a:t>Merkmale</a:t>
            </a:r>
            <a:r>
              <a:rPr lang="en-GB" altLang="x-none" dirty="0"/>
              <a:t> </a:t>
            </a:r>
            <a:r>
              <a:rPr lang="en-GB" altLang="x-none" dirty="0" err="1"/>
              <a:t>sondern</a:t>
            </a:r>
            <a:r>
              <a:rPr lang="en-GB" altLang="x-none" dirty="0"/>
              <a:t> </a:t>
            </a:r>
            <a:r>
              <a:rPr lang="en-GB" altLang="x-none" dirty="0" err="1"/>
              <a:t>sie</a:t>
            </a:r>
            <a:r>
              <a:rPr lang="en-GB" altLang="x-none" dirty="0"/>
              <a:t> </a:t>
            </a:r>
            <a:r>
              <a:rPr lang="en-GB" altLang="x-none" dirty="0" err="1"/>
              <a:t>gruppieren</a:t>
            </a:r>
            <a:r>
              <a:rPr lang="en-GB" altLang="x-none" dirty="0"/>
              <a:t> </a:t>
            </a:r>
            <a:r>
              <a:rPr lang="en-GB" altLang="x-none" dirty="0" err="1"/>
              <a:t>Merkmale</a:t>
            </a:r>
            <a:r>
              <a:rPr lang="en-GB" altLang="x-none" dirty="0"/>
              <a:t>. </a:t>
            </a:r>
            <a:r>
              <a:rPr lang="en-GB" altLang="x-none" dirty="0" err="1"/>
              <a:t>Sie</a:t>
            </a:r>
            <a:r>
              <a:rPr lang="en-GB" altLang="x-none" dirty="0"/>
              <a:t> </a:t>
            </a:r>
            <a:r>
              <a:rPr lang="en-GB" altLang="x-none" dirty="0" err="1"/>
              <a:t>stehen</a:t>
            </a:r>
            <a:r>
              <a:rPr lang="en-GB" altLang="x-none" dirty="0"/>
              <a:t> </a:t>
            </a:r>
            <a:r>
              <a:rPr lang="en-GB" altLang="x-none" dirty="0" err="1"/>
              <a:t>für</a:t>
            </a:r>
            <a:r>
              <a:rPr lang="en-GB" altLang="x-none" dirty="0"/>
              <a:t> Klassen von </a:t>
            </a:r>
            <a:r>
              <a:rPr lang="en-GB" altLang="x-none" dirty="0" err="1"/>
              <a:t>Merkmalen</a:t>
            </a:r>
            <a:r>
              <a:rPr lang="en-GB" altLang="x-none" dirty="0"/>
              <a:t>. </a:t>
            </a:r>
            <a:r>
              <a:rPr lang="en-GB" altLang="x-none" dirty="0" err="1"/>
              <a:t>Wenn</a:t>
            </a:r>
            <a:r>
              <a:rPr lang="en-GB" altLang="x-none" dirty="0"/>
              <a:t> </a:t>
            </a:r>
            <a:r>
              <a:rPr lang="en-GB" altLang="x-none" dirty="0" err="1"/>
              <a:t>eine</a:t>
            </a:r>
            <a:r>
              <a:rPr lang="en-GB" altLang="x-none" dirty="0"/>
              <a:t> Regel </a:t>
            </a:r>
            <a:r>
              <a:rPr lang="en-GB" altLang="x-none" dirty="0" err="1"/>
              <a:t>Bezug</a:t>
            </a:r>
            <a:r>
              <a:rPr lang="en-GB" altLang="x-none" dirty="0"/>
              <a:t> auf </a:t>
            </a:r>
            <a:r>
              <a:rPr lang="en-GB" altLang="x-none" dirty="0" err="1"/>
              <a:t>einen</a:t>
            </a:r>
            <a:r>
              <a:rPr lang="en-GB" altLang="x-none" dirty="0"/>
              <a:t> </a:t>
            </a:r>
            <a:r>
              <a:rPr lang="en-GB" altLang="x-none" dirty="0" err="1"/>
              <a:t>Klassenknoten</a:t>
            </a:r>
            <a:r>
              <a:rPr lang="en-GB" altLang="x-none" dirty="0"/>
              <a:t> </a:t>
            </a:r>
            <a:r>
              <a:rPr lang="en-GB" altLang="x-none" dirty="0" err="1"/>
              <a:t>nimmt</a:t>
            </a:r>
            <a:r>
              <a:rPr lang="en-GB" altLang="x-none" dirty="0"/>
              <a:t>, </a:t>
            </a:r>
            <a:r>
              <a:rPr lang="en-GB" altLang="x-none" dirty="0" err="1"/>
              <a:t>sind</a:t>
            </a:r>
            <a:r>
              <a:rPr lang="en-GB" altLang="x-none" dirty="0"/>
              <a:t> </a:t>
            </a:r>
            <a:r>
              <a:rPr lang="en-GB" altLang="x-none" dirty="0" err="1"/>
              <a:t>alle</a:t>
            </a:r>
            <a:r>
              <a:rPr lang="en-GB" altLang="x-none" dirty="0"/>
              <a:t> </a:t>
            </a:r>
            <a:r>
              <a:rPr lang="en-GB" altLang="x-none" dirty="0" err="1"/>
              <a:t>abhängige</a:t>
            </a:r>
            <a:r>
              <a:rPr lang="en-GB" altLang="x-none" dirty="0"/>
              <a:t> </a:t>
            </a:r>
            <a:r>
              <a:rPr lang="en-GB" altLang="x-none" dirty="0" err="1"/>
              <a:t>Merkmale</a:t>
            </a:r>
            <a:r>
              <a:rPr lang="en-GB" altLang="x-none" dirty="0"/>
              <a:t> </a:t>
            </a:r>
            <a:r>
              <a:rPr lang="en-GB" altLang="x-none" dirty="0" err="1"/>
              <a:t>betroffen</a:t>
            </a:r>
            <a:r>
              <a:rPr lang="en-GB" altLang="x-none" dirty="0"/>
              <a:t>.</a:t>
            </a:r>
          </a:p>
          <a:p>
            <a:pPr marL="514350" indent="-514350">
              <a:buFontTx/>
              <a:buAutoNum type="arabicPeriod"/>
              <a:defRPr/>
            </a:pPr>
            <a:endParaRPr lang="en-GB" altLang="x-none" dirty="0"/>
          </a:p>
          <a:p>
            <a:pPr marL="514350" indent="-514350">
              <a:buFontTx/>
              <a:buAutoNum type="arabicPeriod"/>
              <a:defRPr/>
            </a:pPr>
            <a:endParaRPr lang="en-GB" altLang="x-none" dirty="0"/>
          </a:p>
          <a:p>
            <a:pPr>
              <a:defRPr/>
            </a:pPr>
            <a:endParaRPr lang="en-GB" altLang="x-none" dirty="0"/>
          </a:p>
        </p:txBody>
      </p:sp>
    </p:spTree>
    <p:extLst>
      <p:ext uri="{BB962C8B-B14F-4D97-AF65-F5344CB8AC3E}">
        <p14:creationId xmlns:p14="http://schemas.microsoft.com/office/powerpoint/2010/main" val="24029601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Datumsplatzhalter 3">
            <a:extLst>
              <a:ext uri="{FF2B5EF4-FFF2-40B4-BE49-F238E27FC236}">
                <a16:creationId xmlns:a16="http://schemas.microsoft.com/office/drawing/2014/main" id="{C25F5114-B293-C74D-99EA-7D18D699256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4C67652-9628-7B46-9DAE-488EDF341A1D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52226" name="Foliennummernplatzhalter 5">
            <a:extLst>
              <a:ext uri="{FF2B5EF4-FFF2-40B4-BE49-F238E27FC236}">
                <a16:creationId xmlns:a16="http://schemas.microsoft.com/office/drawing/2014/main" id="{87445C92-21FB-AF4C-AA02-7B32941A6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121106D-F4A3-324D-A008-982577F8805D}" type="slidenum">
              <a:rPr lang="de-DE" altLang="en-US" sz="1400"/>
              <a:pPr>
                <a:spcBef>
                  <a:spcPct val="0"/>
                </a:spcBef>
              </a:pPr>
              <a:t>58</a:t>
            </a:fld>
            <a:endParaRPr lang="de-DE" altLang="en-US" sz="1400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ABE35C42-BDC6-3047-95AD-F842F408E7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90600"/>
          </a:xfrm>
        </p:spPr>
        <p:txBody>
          <a:bodyPr/>
          <a:lstStyle/>
          <a:p>
            <a:r>
              <a:rPr lang="en-GB" altLang="en-US">
                <a:ea typeface="ＭＳ Ｐゴシック" panose="020B0600070205080204" pitchFamily="34" charset="-128"/>
              </a:rPr>
              <a:t>Knoten für Oberklassenmerkmale</a:t>
            </a:r>
          </a:p>
        </p:txBody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61F3A125-B31E-6747-80B4-6DF2A805E2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600200"/>
            <a:ext cx="8534400" cy="4419600"/>
          </a:xfrm>
        </p:spPr>
        <p:txBody>
          <a:bodyPr>
            <a:normAutofit/>
          </a:bodyPr>
          <a:lstStyle/>
          <a:p>
            <a:r>
              <a:rPr lang="en-GB" altLang="en-US" dirty="0">
                <a:ea typeface="ＭＳ Ｐゴシック" panose="020B0600070205080204" pitchFamily="34" charset="-128"/>
              </a:rPr>
              <a:t>Die </a:t>
            </a:r>
            <a:r>
              <a:rPr lang="en-GB" altLang="en-US" dirty="0" err="1">
                <a:ea typeface="ＭＳ Ｐゴシック" panose="020B0600070205080204" pitchFamily="34" charset="-128"/>
              </a:rPr>
              <a:t>Oberklassenmerkmale</a:t>
            </a:r>
            <a:r>
              <a:rPr lang="en-GB" altLang="en-US" dirty="0">
                <a:ea typeface="ＭＳ Ｐゴシック" panose="020B0600070205080204" pitchFamily="34" charset="-128"/>
              </a:rPr>
              <a:t> des </a:t>
            </a:r>
            <a:r>
              <a:rPr lang="en-GB" altLang="en-US" dirty="0" err="1">
                <a:ea typeface="ＭＳ Ｐゴシック" panose="020B0600070205080204" pitchFamily="34" charset="-128"/>
              </a:rPr>
              <a:t>Wurzelknotens</a:t>
            </a:r>
            <a:r>
              <a:rPr lang="en-GB" altLang="en-US" dirty="0">
                <a:ea typeface="ＭＳ Ｐゴシック" panose="020B0600070205080204" pitchFamily="34" charset="-128"/>
              </a:rPr>
              <a:t> </a:t>
            </a:r>
            <a:r>
              <a:rPr lang="en-GB" altLang="en-US" dirty="0" err="1">
                <a:ea typeface="ＭＳ Ｐゴシック" panose="020B0600070205080204" pitchFamily="34" charset="-128"/>
              </a:rPr>
              <a:t>definieren</a:t>
            </a:r>
            <a:r>
              <a:rPr lang="en-GB" altLang="en-US" dirty="0">
                <a:ea typeface="ＭＳ Ｐゴシック" panose="020B0600070205080204" pitchFamily="34" charset="-128"/>
              </a:rPr>
              <a:t>, </a:t>
            </a:r>
            <a:r>
              <a:rPr lang="en-GB" altLang="en-US" dirty="0" err="1">
                <a:ea typeface="ＭＳ Ｐゴシック" panose="020B0600070205080204" pitchFamily="34" charset="-128"/>
              </a:rPr>
              <a:t>ob</a:t>
            </a:r>
            <a:r>
              <a:rPr lang="en-GB" altLang="en-US" dirty="0">
                <a:ea typeface="ＭＳ Ｐゴシック" panose="020B0600070205080204" pitchFamily="34" charset="-128"/>
              </a:rPr>
              <a:t> die </a:t>
            </a:r>
            <a:r>
              <a:rPr lang="en-GB" altLang="en-US" dirty="0" err="1">
                <a:ea typeface="ＭＳ Ｐゴシック" panose="020B0600070205080204" pitchFamily="34" charset="-128"/>
              </a:rPr>
              <a:t>Segmente</a:t>
            </a:r>
            <a:r>
              <a:rPr lang="en-GB" altLang="en-US" dirty="0">
                <a:ea typeface="ＭＳ Ｐゴシック" panose="020B0600070205080204" pitchFamily="34" charset="-128"/>
              </a:rPr>
              <a:t> </a:t>
            </a:r>
            <a:r>
              <a:rPr lang="en-GB" altLang="en-US" dirty="0" err="1">
                <a:ea typeface="ＭＳ Ｐゴシック" panose="020B0600070205080204" pitchFamily="34" charset="-128"/>
              </a:rPr>
              <a:t>Vokale</a:t>
            </a:r>
            <a:r>
              <a:rPr lang="en-GB" altLang="en-US" dirty="0">
                <a:ea typeface="ＭＳ Ｐゴシック" panose="020B0600070205080204" pitchFamily="34" charset="-128"/>
              </a:rPr>
              <a:t>, </a:t>
            </a:r>
            <a:r>
              <a:rPr lang="en-GB" altLang="en-US" dirty="0" err="1">
                <a:ea typeface="ＭＳ Ｐゴシック" panose="020B0600070205080204" pitchFamily="34" charset="-128"/>
              </a:rPr>
              <a:t>Gleitlaute</a:t>
            </a:r>
            <a:r>
              <a:rPr lang="en-GB" altLang="en-US" dirty="0">
                <a:ea typeface="ＭＳ Ｐゴシック" panose="020B0600070205080204" pitchFamily="34" charset="-128"/>
              </a:rPr>
              <a:t> </a:t>
            </a:r>
            <a:r>
              <a:rPr lang="en-GB" altLang="en-US" dirty="0" err="1">
                <a:ea typeface="ＭＳ Ｐゴシック" panose="020B0600070205080204" pitchFamily="34" charset="-128"/>
              </a:rPr>
              <a:t>oder</a:t>
            </a:r>
            <a:r>
              <a:rPr lang="en-GB" altLang="en-US" dirty="0">
                <a:ea typeface="ＭＳ Ｐゴシック" panose="020B0600070205080204" pitchFamily="34" charset="-128"/>
              </a:rPr>
              <a:t> </a:t>
            </a:r>
            <a:r>
              <a:rPr lang="en-GB" altLang="en-US" dirty="0" err="1">
                <a:ea typeface="ＭＳ Ｐゴシック" panose="020B0600070205080204" pitchFamily="34" charset="-128"/>
              </a:rPr>
              <a:t>Konsonanten</a:t>
            </a:r>
            <a:r>
              <a:rPr lang="en-GB" altLang="en-US" dirty="0">
                <a:ea typeface="ＭＳ Ｐゴシック" panose="020B0600070205080204" pitchFamily="34" charset="-128"/>
              </a:rPr>
              <a:t> </a:t>
            </a:r>
            <a:r>
              <a:rPr lang="en-GB" altLang="en-US" dirty="0" err="1">
                <a:ea typeface="ＭＳ Ｐゴシック" panose="020B0600070205080204" pitchFamily="34" charset="-128"/>
              </a:rPr>
              <a:t>sind</a:t>
            </a:r>
            <a:r>
              <a:rPr lang="en-GB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GB" altLang="en-US" dirty="0">
                <a:ea typeface="ＭＳ Ｐゴシック" panose="020B0600070205080204" pitchFamily="34" charset="-128"/>
              </a:rPr>
              <a:t>Die </a:t>
            </a:r>
            <a:r>
              <a:rPr lang="en-GB" altLang="en-US" dirty="0" err="1">
                <a:ea typeface="ＭＳ Ｐゴシック" panose="020B0600070205080204" pitchFamily="34" charset="-128"/>
              </a:rPr>
              <a:t>Oberklassenmerkmale</a:t>
            </a:r>
            <a:r>
              <a:rPr lang="en-GB" altLang="en-US" dirty="0">
                <a:ea typeface="ＭＳ Ｐゴシック" panose="020B0600070205080204" pitchFamily="34" charset="-128"/>
              </a:rPr>
              <a:t> </a:t>
            </a:r>
            <a:r>
              <a:rPr lang="en-GB" altLang="en-US" dirty="0" err="1">
                <a:ea typeface="ＭＳ Ｐゴシック" panose="020B0600070205080204" pitchFamily="34" charset="-128"/>
              </a:rPr>
              <a:t>sind</a:t>
            </a:r>
            <a:r>
              <a:rPr lang="en-GB" altLang="en-US" dirty="0">
                <a:ea typeface="ＭＳ Ｐゴシック" panose="020B0600070205080204" pitchFamily="34" charset="-128"/>
              </a:rPr>
              <a:t> </a:t>
            </a:r>
            <a:r>
              <a:rPr lang="en-GB" altLang="en-US" dirty="0" err="1">
                <a:ea typeface="ＭＳ Ｐゴシック" panose="020B0600070205080204" pitchFamily="34" charset="-128"/>
              </a:rPr>
              <a:t>insgesamt</a:t>
            </a:r>
            <a:r>
              <a:rPr lang="en-GB" altLang="en-US" dirty="0">
                <a:ea typeface="ＭＳ Ｐゴシック" panose="020B0600070205080204" pitchFamily="34" charset="-128"/>
              </a:rPr>
              <a:t> </a:t>
            </a:r>
            <a:r>
              <a:rPr lang="en-GB" altLang="en-US" dirty="0" err="1">
                <a:ea typeface="ＭＳ Ｐゴシック" panose="020B0600070205080204" pitchFamily="34" charset="-128"/>
              </a:rPr>
              <a:t>stabiler</a:t>
            </a:r>
            <a:r>
              <a:rPr lang="en-GB" altLang="en-US" dirty="0">
                <a:ea typeface="ＭＳ Ｐゴシック" panose="020B0600070205080204" pitchFamily="34" charset="-128"/>
              </a:rPr>
              <a:t> </a:t>
            </a:r>
            <a:r>
              <a:rPr lang="en-GB" altLang="en-US" dirty="0" err="1">
                <a:ea typeface="ＭＳ Ｐゴシック" panose="020B0600070205080204" pitchFamily="34" charset="-128"/>
              </a:rPr>
              <a:t>als</a:t>
            </a:r>
            <a:r>
              <a:rPr lang="en-GB" altLang="en-US" dirty="0">
                <a:ea typeface="ＭＳ Ｐゴシック" panose="020B0600070205080204" pitchFamily="34" charset="-128"/>
              </a:rPr>
              <a:t> die </a:t>
            </a:r>
            <a:r>
              <a:rPr lang="en-GB" altLang="en-US" dirty="0" err="1">
                <a:ea typeface="ＭＳ Ｐゴシック" panose="020B0600070205080204" pitchFamily="34" charset="-128"/>
              </a:rPr>
              <a:t>anderen</a:t>
            </a:r>
            <a:r>
              <a:rPr lang="en-GB" altLang="en-US" dirty="0">
                <a:ea typeface="ＭＳ Ｐゴシック" panose="020B0600070205080204" pitchFamily="34" charset="-128"/>
              </a:rPr>
              <a:t> </a:t>
            </a:r>
            <a:r>
              <a:rPr lang="en-GB" altLang="en-US" dirty="0" err="1">
                <a:ea typeface="ＭＳ Ｐゴシック" panose="020B0600070205080204" pitchFamily="34" charset="-128"/>
              </a:rPr>
              <a:t>Merkmale</a:t>
            </a:r>
            <a:r>
              <a:rPr lang="en-GB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GB" altLang="en-US" dirty="0">
                <a:ea typeface="ＭＳ Ｐゴシック" panose="020B0600070205080204" pitchFamily="34" charset="-128"/>
              </a:rPr>
              <a:t>Es </a:t>
            </a:r>
            <a:r>
              <a:rPr lang="en-GB" altLang="en-US" dirty="0" err="1">
                <a:ea typeface="ＭＳ Ｐゴシック" panose="020B0600070205080204" pitchFamily="34" charset="-128"/>
              </a:rPr>
              <a:t>können</a:t>
            </a:r>
            <a:r>
              <a:rPr lang="en-GB" altLang="en-US" dirty="0">
                <a:ea typeface="ＭＳ Ｐゴシック" panose="020B0600070205080204" pitchFamily="34" charset="-128"/>
              </a:rPr>
              <a:t> </a:t>
            </a:r>
            <a:r>
              <a:rPr lang="en-GB" altLang="en-US" dirty="0" err="1">
                <a:ea typeface="ＭＳ Ｐゴシック" panose="020B0600070205080204" pitchFamily="34" charset="-128"/>
              </a:rPr>
              <a:t>zwei</a:t>
            </a:r>
            <a:r>
              <a:rPr lang="en-GB" altLang="en-US" dirty="0">
                <a:ea typeface="ＭＳ Ｐゴシック" panose="020B0600070205080204" pitchFamily="34" charset="-128"/>
              </a:rPr>
              <a:t> </a:t>
            </a:r>
            <a:r>
              <a:rPr lang="en-GB" altLang="en-US" dirty="0" err="1">
                <a:ea typeface="ＭＳ Ｐゴシック" panose="020B0600070205080204" pitchFamily="34" charset="-128"/>
              </a:rPr>
              <a:t>Konsonanten</a:t>
            </a:r>
            <a:r>
              <a:rPr lang="en-GB" altLang="en-US" dirty="0">
                <a:ea typeface="ＭＳ Ｐゴシック" panose="020B0600070205080204" pitchFamily="34" charset="-128"/>
              </a:rPr>
              <a:t> </a:t>
            </a:r>
            <a:r>
              <a:rPr lang="en-GB" altLang="en-US" dirty="0" err="1">
                <a:ea typeface="ＭＳ Ｐゴシック" panose="020B0600070205080204" pitchFamily="34" charset="-128"/>
              </a:rPr>
              <a:t>oder</a:t>
            </a:r>
            <a:r>
              <a:rPr lang="en-GB" altLang="en-US" dirty="0">
                <a:ea typeface="ＭＳ Ｐゴシック" panose="020B0600070205080204" pitchFamily="34" charset="-128"/>
              </a:rPr>
              <a:t> </a:t>
            </a:r>
            <a:r>
              <a:rPr lang="en-GB" altLang="en-US" dirty="0" err="1">
                <a:ea typeface="ＭＳ Ｐゴシック" panose="020B0600070205080204" pitchFamily="34" charset="-128"/>
              </a:rPr>
              <a:t>zwei</a:t>
            </a:r>
            <a:r>
              <a:rPr lang="en-GB" altLang="en-US" dirty="0">
                <a:ea typeface="ＭＳ Ｐゴシック" panose="020B0600070205080204" pitchFamily="34" charset="-128"/>
              </a:rPr>
              <a:t> </a:t>
            </a:r>
            <a:r>
              <a:rPr lang="en-GB" altLang="en-US" dirty="0" err="1">
                <a:ea typeface="ＭＳ Ｐゴシック" panose="020B0600070205080204" pitchFamily="34" charset="-128"/>
              </a:rPr>
              <a:t>Vokale</a:t>
            </a:r>
            <a:r>
              <a:rPr lang="en-GB" altLang="en-US" dirty="0">
                <a:ea typeface="ＭＳ Ｐゴシック" panose="020B0600070205080204" pitchFamily="34" charset="-128"/>
              </a:rPr>
              <a:t> </a:t>
            </a:r>
            <a:r>
              <a:rPr lang="en-GB" altLang="en-US" dirty="0" err="1">
                <a:ea typeface="ＭＳ Ｐゴシック" panose="020B0600070205080204" pitchFamily="34" charset="-128"/>
              </a:rPr>
              <a:t>hintereinander</a:t>
            </a:r>
            <a:r>
              <a:rPr lang="en-GB" altLang="en-US" dirty="0">
                <a:ea typeface="ＭＳ Ｐゴシック" panose="020B0600070205080204" pitchFamily="34" charset="-128"/>
              </a:rPr>
              <a:t> </a:t>
            </a:r>
            <a:r>
              <a:rPr lang="en-GB" altLang="en-US" dirty="0" err="1">
                <a:ea typeface="ＭＳ Ｐゴシック" panose="020B0600070205080204" pitchFamily="34" charset="-128"/>
              </a:rPr>
              <a:t>kommen</a:t>
            </a:r>
            <a:r>
              <a:rPr lang="en-GB" altLang="en-US" dirty="0">
                <a:ea typeface="ＭＳ Ｐゴシック" panose="020B0600070205080204" pitchFamily="34" charset="-128"/>
              </a:rPr>
              <a:t>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13141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Datumsplatzhalter 3">
            <a:extLst>
              <a:ext uri="{FF2B5EF4-FFF2-40B4-BE49-F238E27FC236}">
                <a16:creationId xmlns:a16="http://schemas.microsoft.com/office/drawing/2014/main" id="{C6E10BEE-97C8-0745-B556-13AF216B47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174DF17-03F8-A046-A9C6-43E31089D9E0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54274" name="Foliennummernplatzhalter 5">
            <a:extLst>
              <a:ext uri="{FF2B5EF4-FFF2-40B4-BE49-F238E27FC236}">
                <a16:creationId xmlns:a16="http://schemas.microsoft.com/office/drawing/2014/main" id="{EE1C9C9F-F33A-7946-A5E9-FCAEF813E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1A4C54B-A563-0844-A9E2-D7A921E29125}" type="slidenum">
              <a:rPr lang="de-DE" altLang="en-US" sz="1400"/>
              <a:pPr>
                <a:spcBef>
                  <a:spcPct val="0"/>
                </a:spcBef>
              </a:pPr>
              <a:t>59</a:t>
            </a:fld>
            <a:endParaRPr lang="de-DE" altLang="en-US" sz="1400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50027B5F-4D7E-4346-9BF3-E61D6B311B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90600"/>
          </a:xfrm>
        </p:spPr>
        <p:txBody>
          <a:bodyPr/>
          <a:lstStyle/>
          <a:p>
            <a:r>
              <a:rPr lang="en-US" altLang="en-US">
                <a:solidFill>
                  <a:srgbClr val="000000"/>
                </a:solidFill>
                <a:ea typeface="ＭＳ Ｐゴシック" panose="020B0600070205080204" pitchFamily="34" charset="-128"/>
              </a:rPr>
              <a:t>Klassenknoten</a:t>
            </a:r>
            <a:endParaRPr lang="en-GB" altLang="en-US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3550D6E0-AB51-814B-BCD7-163C2055EF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524000"/>
            <a:ext cx="8534400" cy="4495800"/>
          </a:xfrm>
        </p:spPr>
        <p:txBody>
          <a:bodyPr/>
          <a:lstStyle/>
          <a:p>
            <a:pPr algn="just"/>
            <a:r>
              <a:rPr lang="en-US" altLang="en-US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	</a:t>
            </a:r>
            <a:endParaRPr lang="en-US" altLang="en-US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r>
              <a:rPr lang="en-US" altLang="en-US">
                <a:solidFill>
                  <a:srgbClr val="000000"/>
                </a:solidFill>
                <a:ea typeface="ＭＳ Ｐゴシック" panose="020B0600070205080204" pitchFamily="34" charset="-128"/>
              </a:rPr>
              <a:t>In der Merkmalgeometrie sind die einzelnen Merkmale unter Klassenknoten gruppiert: </a:t>
            </a:r>
          </a:p>
          <a:p>
            <a:endParaRPr lang="en-US" altLang="en-US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r>
              <a:rPr lang="en-US" altLang="en-US">
                <a:solidFill>
                  <a:srgbClr val="000000"/>
                </a:solidFill>
                <a:ea typeface="ＭＳ Ｐゴシック" panose="020B0600070205080204" pitchFamily="34" charset="-128"/>
              </a:rPr>
              <a:t>Klassenknoten:</a:t>
            </a:r>
          </a:p>
          <a:p>
            <a:r>
              <a:rPr lang="en-US" altLang="en-US">
                <a:solidFill>
                  <a:srgbClr val="000000"/>
                </a:solidFill>
                <a:ea typeface="ＭＳ Ｐゴシック" panose="020B0600070205080204" pitchFamily="34" charset="-128"/>
              </a:rPr>
              <a:t>Laryngal, Supralaryngal, C-Artik, V-Spezifikationen.</a:t>
            </a:r>
          </a:p>
          <a:p>
            <a:endParaRPr lang="en-US" altLang="en-US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r>
              <a:rPr lang="en-US" altLang="en-US">
                <a:solidFill>
                  <a:srgbClr val="000000"/>
                </a:solidFill>
                <a:ea typeface="ＭＳ Ｐゴシック" panose="020B0600070205080204" pitchFamily="34" charset="-128"/>
              </a:rPr>
              <a:t>Klassenknoten sind immer primativ, nie binär.</a:t>
            </a:r>
          </a:p>
          <a:p>
            <a:pPr algn="just"/>
            <a:endParaRPr lang="en-US" altLang="en-US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pPr algn="just"/>
            <a:endParaRPr lang="en-GB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0956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Date Placeholder 3">
            <a:extLst>
              <a:ext uri="{FF2B5EF4-FFF2-40B4-BE49-F238E27FC236}">
                <a16:creationId xmlns:a16="http://schemas.microsoft.com/office/drawing/2014/main" id="{00E9C2C3-956B-0945-9B7D-588C8FD6BF8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9A23456-4783-AE40-8728-C3BD8CC8E124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21506" name="Slide Number Placeholder 5">
            <a:extLst>
              <a:ext uri="{FF2B5EF4-FFF2-40B4-BE49-F238E27FC236}">
                <a16:creationId xmlns:a16="http://schemas.microsoft.com/office/drawing/2014/main" id="{0087F226-0B3B-A044-AC3E-99C1AB17E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6A2EFE9-DABB-6249-8D9E-5D19CD41D70A}" type="slidenum">
              <a:rPr lang="de-DE" altLang="en-US" sz="1400"/>
              <a:pPr>
                <a:spcBef>
                  <a:spcPct val="0"/>
                </a:spcBef>
              </a:pPr>
              <a:t>6</a:t>
            </a:fld>
            <a:endParaRPr lang="de-DE" altLang="en-US" sz="140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CF86FAC8-8E79-6A49-A72E-79B99F8FD1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V="1">
            <a:off x="1828800" y="381000"/>
            <a:ext cx="8534400" cy="457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>
                <a:cs typeface="+mj-cs"/>
              </a:rPr>
              <a:t>   </a:t>
            </a: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5B3A7AFB-6AAE-B946-9A86-308CD403F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09934" y="685800"/>
            <a:ext cx="9505666" cy="5334000"/>
          </a:xfrm>
        </p:spPr>
        <p:txBody>
          <a:bodyPr>
            <a:normAutofit/>
          </a:bodyPr>
          <a:lstStyle/>
          <a:p>
            <a:pPr algn="just">
              <a:tabLst>
                <a:tab pos="2098675" algn="l"/>
                <a:tab pos="2670175" algn="l"/>
                <a:tab pos="3044825" algn="l"/>
                <a:tab pos="3616325" algn="l"/>
                <a:tab pos="4003675" algn="l"/>
                <a:tab pos="4665663" algn="l"/>
                <a:tab pos="5235575" algn="l"/>
                <a:tab pos="5715000" algn="l"/>
                <a:tab pos="6091238" algn="l"/>
                <a:tab pos="6673850" algn="l"/>
                <a:tab pos="7140575" algn="l"/>
                <a:tab pos="7813675" algn="l"/>
              </a:tabLst>
            </a:pPr>
            <a:r>
              <a:rPr lang="de-DE" altLang="en-US" dirty="0">
                <a:solidFill>
                  <a:srgbClr val="FF0000"/>
                </a:solidFill>
              </a:rPr>
              <a:t>Welche andere Prozesse haben wir schon gesehen, die sich mit Hilfe von einem Merkmal ausdrücken lassen? </a:t>
            </a:r>
            <a:endParaRPr lang="en-US" altLang="en-US" dirty="0">
              <a:solidFill>
                <a:srgbClr val="FF0000"/>
              </a:solidFill>
            </a:endParaRPr>
          </a:p>
          <a:p>
            <a:pPr algn="just">
              <a:tabLst>
                <a:tab pos="2098675" algn="l"/>
                <a:tab pos="2670175" algn="l"/>
                <a:tab pos="3044825" algn="l"/>
                <a:tab pos="3616325" algn="l"/>
                <a:tab pos="4003675" algn="l"/>
                <a:tab pos="4665663" algn="l"/>
                <a:tab pos="5235575" algn="l"/>
                <a:tab pos="5715000" algn="l"/>
                <a:tab pos="6091238" algn="l"/>
                <a:tab pos="6673850" algn="l"/>
                <a:tab pos="7140575" algn="l"/>
                <a:tab pos="7813675" algn="l"/>
              </a:tabLst>
            </a:pPr>
            <a:endParaRPr lang="en-US" altLang="en-US" dirty="0">
              <a:solidFill>
                <a:srgbClr val="000000"/>
              </a:solidFill>
              <a:latin typeface="Palatino" pitchFamily="2" charset="77"/>
            </a:endParaRPr>
          </a:p>
          <a:p>
            <a:pPr algn="just">
              <a:tabLst>
                <a:tab pos="2098675" algn="l"/>
                <a:tab pos="2670175" algn="l"/>
                <a:tab pos="3044825" algn="l"/>
                <a:tab pos="3616325" algn="l"/>
                <a:tab pos="4003675" algn="l"/>
                <a:tab pos="4665663" algn="l"/>
                <a:tab pos="5235575" algn="l"/>
                <a:tab pos="5715000" algn="l"/>
                <a:tab pos="6091238" algn="l"/>
                <a:tab pos="6673850" algn="l"/>
                <a:tab pos="7140575" algn="l"/>
                <a:tab pos="7813675" algn="l"/>
              </a:tabLst>
            </a:pPr>
            <a:r>
              <a:rPr lang="en-US" altLang="en-US" dirty="0">
                <a:solidFill>
                  <a:srgbClr val="000000"/>
                </a:solidFill>
                <a:latin typeface="Palatino" pitchFamily="2" charset="77"/>
              </a:rPr>
              <a:t>	</a:t>
            </a:r>
          </a:p>
          <a:p>
            <a:pPr algn="just">
              <a:tabLst>
                <a:tab pos="2098675" algn="l"/>
                <a:tab pos="2670175" algn="l"/>
                <a:tab pos="3044825" algn="l"/>
                <a:tab pos="3616325" algn="l"/>
                <a:tab pos="4003675" algn="l"/>
                <a:tab pos="4665663" algn="l"/>
                <a:tab pos="5235575" algn="l"/>
                <a:tab pos="5715000" algn="l"/>
                <a:tab pos="6091238" algn="l"/>
                <a:tab pos="6673850" algn="l"/>
                <a:tab pos="7140575" algn="l"/>
                <a:tab pos="7813675" algn="l"/>
              </a:tabLst>
            </a:pPr>
            <a:endParaRPr lang="en-US" altLang="en-US" dirty="0">
              <a:solidFill>
                <a:srgbClr val="000000"/>
              </a:solidFill>
              <a:latin typeface="Palatino" pitchFamily="2" charset="77"/>
            </a:endParaRPr>
          </a:p>
          <a:p>
            <a:pPr algn="just">
              <a:tabLst>
                <a:tab pos="2098675" algn="l"/>
                <a:tab pos="2670175" algn="l"/>
                <a:tab pos="3044825" algn="l"/>
                <a:tab pos="3616325" algn="l"/>
                <a:tab pos="4003675" algn="l"/>
                <a:tab pos="4665663" algn="l"/>
                <a:tab pos="5235575" algn="l"/>
                <a:tab pos="5715000" algn="l"/>
                <a:tab pos="6091238" algn="l"/>
                <a:tab pos="6673850" algn="l"/>
                <a:tab pos="7140575" algn="l"/>
                <a:tab pos="7813675" algn="l"/>
              </a:tabLst>
            </a:pPr>
            <a:endParaRPr lang="en-GB" altLang="en-US" dirty="0">
              <a:latin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560562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Datumsplatzhalter 3">
            <a:extLst>
              <a:ext uri="{FF2B5EF4-FFF2-40B4-BE49-F238E27FC236}">
                <a16:creationId xmlns:a16="http://schemas.microsoft.com/office/drawing/2014/main" id="{BAF60C5A-2874-064F-A2AB-ACBA9FB6380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75E5D31-BE2E-2F49-8EBD-E15607B3FB9E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56322" name="Foliennummernplatzhalter 5">
            <a:extLst>
              <a:ext uri="{FF2B5EF4-FFF2-40B4-BE49-F238E27FC236}">
                <a16:creationId xmlns:a16="http://schemas.microsoft.com/office/drawing/2014/main" id="{F1CFB164-A97F-CF4A-901D-C3F60F9AD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7565F0F-80A8-D540-9479-B6D7E6859323}" type="slidenum">
              <a:rPr lang="de-DE" altLang="en-US" sz="1400"/>
              <a:pPr>
                <a:spcBef>
                  <a:spcPct val="0"/>
                </a:spcBef>
              </a:pPr>
              <a:t>60</a:t>
            </a:fld>
            <a:endParaRPr lang="de-DE" altLang="en-US" sz="1400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BF885C4D-CBDE-2B44-B925-11BD0E2F96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76200"/>
          </a:xfrm>
        </p:spPr>
        <p:txBody>
          <a:bodyPr>
            <a:normAutofit fontScale="90000"/>
          </a:bodyPr>
          <a:lstStyle/>
          <a:p>
            <a:r>
              <a:rPr lang="en-GB" altLang="en-US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264C8972-56D4-2B48-9A2B-922A7A1EB6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685800"/>
            <a:ext cx="8534400" cy="5334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Klassenknoten verhalten sich wie Merkmalen, was heißt, dass sie sich an phonologischen Prozesse beteiligen: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	Tilgung (Abkoppelung von Merkmalen),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	Assimilation (Streuung von Merkmalen),  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Prozesse, die Klassenknoten betreffen, sollten genauso einfach sein wie diejenigen, die Merkmale betreffen. </a:t>
            </a:r>
            <a:endParaRPr lang="en-GB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53458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Datumsplatzhalter 3">
            <a:extLst>
              <a:ext uri="{FF2B5EF4-FFF2-40B4-BE49-F238E27FC236}">
                <a16:creationId xmlns:a16="http://schemas.microsoft.com/office/drawing/2014/main" id="{71E9C17B-543C-DD47-8452-D7557B3A836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8D81299-F138-4549-9EA4-5A0861D735AF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58370" name="Foliennummernplatzhalter 5">
            <a:extLst>
              <a:ext uri="{FF2B5EF4-FFF2-40B4-BE49-F238E27FC236}">
                <a16:creationId xmlns:a16="http://schemas.microsoft.com/office/drawing/2014/main" id="{5BB59EE1-215E-CA44-B910-88C01A798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503453-764B-B34D-83BE-D6B17652DC84}" type="slidenum">
              <a:rPr lang="de-DE" altLang="en-US" sz="1400"/>
              <a:pPr>
                <a:spcBef>
                  <a:spcPct val="0"/>
                </a:spcBef>
              </a:pPr>
              <a:t>61</a:t>
            </a:fld>
            <a:endParaRPr lang="de-DE" altLang="en-US" sz="1400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4D6B38A0-F28E-BE47-86CD-B69C8E13CF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76200"/>
          </a:xfrm>
        </p:spPr>
        <p:txBody>
          <a:bodyPr>
            <a:normAutofit fontScale="90000"/>
          </a:bodyPr>
          <a:lstStyle/>
          <a:p>
            <a:r>
              <a:rPr lang="en-GB" altLang="en-US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A4228163-CC2D-1D41-BDAD-B7C9725EAE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685800"/>
            <a:ext cx="8534400" cy="53340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Einfache Prozesse wie Assimilation sollten auf einfache Weise repräsentiert werden, und komplexe Prozesse auf entsprechend komplexe Weise.</a:t>
            </a:r>
          </a:p>
          <a:p>
            <a:pPr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Kann man zeigen, dass die Annahme von Klassenknoten die Repräsentation der phonologischen Prozesse vereinfacht?</a:t>
            </a:r>
          </a:p>
          <a:p>
            <a:pPr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Die Antwort ist eindeutig ja.</a:t>
            </a:r>
            <a:endParaRPr lang="en-GB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0161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Datumsplatzhalter 3">
            <a:extLst>
              <a:ext uri="{FF2B5EF4-FFF2-40B4-BE49-F238E27FC236}">
                <a16:creationId xmlns:a16="http://schemas.microsoft.com/office/drawing/2014/main" id="{1CB65920-54C9-784B-ABEB-5E86366B0A5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46E9A89-1471-5348-A1E9-4776CEFC8D9D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60418" name="Foliennummernplatzhalter 5">
            <a:extLst>
              <a:ext uri="{FF2B5EF4-FFF2-40B4-BE49-F238E27FC236}">
                <a16:creationId xmlns:a16="http://schemas.microsoft.com/office/drawing/2014/main" id="{B2F10D01-4844-1245-B220-709E63023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293B326-317D-144B-ADAB-59E42CCE866D}" type="slidenum">
              <a:rPr lang="de-DE" altLang="en-US" sz="1400"/>
              <a:pPr>
                <a:spcBef>
                  <a:spcPct val="0"/>
                </a:spcBef>
              </a:pPr>
              <a:t>62</a:t>
            </a:fld>
            <a:endParaRPr lang="de-DE" altLang="en-US" sz="1400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05D3733E-DFF9-0040-BEF5-BD20501D2D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90600"/>
          </a:xfrm>
        </p:spPr>
        <p:txBody>
          <a:bodyPr/>
          <a:lstStyle/>
          <a:p>
            <a:r>
              <a:rPr lang="en-US" altLang="en-US">
                <a:solidFill>
                  <a:srgbClr val="000000"/>
                </a:solidFill>
                <a:ea typeface="ＭＳ Ｐゴシック" panose="020B0600070205080204" pitchFamily="34" charset="-128"/>
              </a:rPr>
              <a:t>Laryngal</a:t>
            </a:r>
            <a:endParaRPr lang="en-GB" altLang="en-US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70ACF9EB-CD44-3847-B7B9-42413742D6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524000"/>
            <a:ext cx="8534400" cy="4495800"/>
          </a:xfrm>
        </p:spPr>
        <p:txBody>
          <a:bodyPr/>
          <a:lstStyle/>
          <a:p>
            <a:pPr algn="just"/>
            <a:r>
              <a:rPr lang="de-DE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 vielen Sprachen, wie z.B. im Deutschen und im Koreanischen, werden die laryngalen Merkmale neutralisiert: </a:t>
            </a:r>
          </a:p>
          <a:p>
            <a:r>
              <a:rPr lang="de-DE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Stimmhafte, aspirierte und glottalisierte Segmente werden zu neutralen (stimmlosen, unaspirierten und nicht-glottalisierten) Segmenten. </a:t>
            </a:r>
          </a:p>
          <a:p>
            <a:r>
              <a:rPr lang="de-DE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Die Neutralisierung ist leicht erfasst:</a:t>
            </a:r>
          </a:p>
          <a:p>
            <a:r>
              <a:rPr lang="de-DE" altLang="en-US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Tilgung</a:t>
            </a:r>
            <a:r>
              <a:rPr lang="de-DE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der Assoziationslinie des Klassenknotens, d.h. Abkoppelungsprozess des laryngalen Knotens.</a:t>
            </a:r>
            <a:endParaRPr lang="en-US" altLang="en-US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pPr algn="just"/>
            <a:endParaRPr lang="en-GB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1523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Datumsplatzhalter 3">
            <a:extLst>
              <a:ext uri="{FF2B5EF4-FFF2-40B4-BE49-F238E27FC236}">
                <a16:creationId xmlns:a16="http://schemas.microsoft.com/office/drawing/2014/main" id="{A04C1448-CC77-EE4F-8B50-81CDBD21B12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687D781-F49C-D74D-A15A-CB08C9D5EEAA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62466" name="Foliennummernplatzhalter 5">
            <a:extLst>
              <a:ext uri="{FF2B5EF4-FFF2-40B4-BE49-F238E27FC236}">
                <a16:creationId xmlns:a16="http://schemas.microsoft.com/office/drawing/2014/main" id="{A7245F91-993E-0F49-862B-4263438E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F6A9D3C-C673-9241-9FE8-A46454433282}" type="slidenum">
              <a:rPr lang="de-DE" altLang="en-US" sz="1400"/>
              <a:pPr>
                <a:spcBef>
                  <a:spcPct val="0"/>
                </a:spcBef>
              </a:pPr>
              <a:t>63</a:t>
            </a:fld>
            <a:endParaRPr lang="de-DE" altLang="en-US" sz="1400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396CA486-857B-6E41-986B-A0CFD6E76B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76200"/>
          </a:xfrm>
        </p:spPr>
        <p:txBody>
          <a:bodyPr>
            <a:normAutofit fontScale="90000"/>
          </a:bodyPr>
          <a:lstStyle/>
          <a:p>
            <a:r>
              <a:rPr lang="en-GB" altLang="en-US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A11EC7C2-F934-FD4F-B86E-BB66C2E47F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685800"/>
            <a:ext cx="8534400" cy="5334000"/>
          </a:xfrm>
        </p:spPr>
        <p:txBody>
          <a:bodyPr>
            <a:normAutofit lnSpcReduction="10000"/>
          </a:bodyPr>
          <a:lstStyle/>
          <a:p>
            <a:pPr algn="just"/>
            <a:r>
              <a:rPr lang="de-DE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Auslautverhärtung</a:t>
            </a:r>
          </a:p>
          <a:p>
            <a:pPr algn="just"/>
            <a:endParaRPr lang="de-DE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r>
              <a:rPr lang="de-DE" altLang="en-US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lösen [z]			Wege [g]</a:t>
            </a:r>
          </a:p>
          <a:p>
            <a:pPr algn="just"/>
            <a:r>
              <a:rPr lang="de-DE" altLang="en-US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los [s]				Weg [k]</a:t>
            </a:r>
          </a:p>
          <a:p>
            <a:pPr algn="just"/>
            <a:r>
              <a:rPr lang="de-DE" altLang="en-US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</a:p>
          <a:p>
            <a:pPr algn="just"/>
            <a:r>
              <a:rPr lang="de-DE" altLang="en-US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Kind, Kinder</a:t>
            </a:r>
          </a:p>
          <a:p>
            <a:pPr algn="just"/>
            <a:r>
              <a:rPr lang="de-DE" altLang="en-US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Lob, loben</a:t>
            </a:r>
          </a:p>
          <a:p>
            <a:pPr algn="just"/>
            <a:r>
              <a:rPr lang="de-DE" altLang="en-US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brav, brave</a:t>
            </a:r>
          </a:p>
          <a:p>
            <a:pPr algn="just"/>
            <a:r>
              <a:rPr lang="de-DE" altLang="en-US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Etc.</a:t>
            </a:r>
            <a:endParaRPr lang="de-DE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r>
              <a:rPr lang="de-DE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pPr algn="just"/>
            <a:r>
              <a:rPr lang="en-US" altLang="en-US">
                <a:ea typeface="ＭＳ Ｐゴシック" panose="020B0600070205080204" pitchFamily="34" charset="-128"/>
              </a:rPr>
              <a:t> </a:t>
            </a:r>
            <a:endParaRPr lang="en-GB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7970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Datumsplatzhalter 3">
            <a:extLst>
              <a:ext uri="{FF2B5EF4-FFF2-40B4-BE49-F238E27FC236}">
                <a16:creationId xmlns:a16="http://schemas.microsoft.com/office/drawing/2014/main" id="{7DE902FC-33A6-F34A-A21F-562DCC9F3A1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A7AD57B-8224-1A4A-92F8-6E7612567638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64514" name="Foliennummernplatzhalter 5">
            <a:extLst>
              <a:ext uri="{FF2B5EF4-FFF2-40B4-BE49-F238E27FC236}">
                <a16:creationId xmlns:a16="http://schemas.microsoft.com/office/drawing/2014/main" id="{27FBBF1A-60AA-194F-8065-EEC92C3F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FABC009-712E-1646-9CA6-4CAE70BE36FC}" type="slidenum">
              <a:rPr lang="de-DE" altLang="en-US" sz="1400"/>
              <a:pPr>
                <a:spcBef>
                  <a:spcPct val="0"/>
                </a:spcBef>
              </a:pPr>
              <a:t>64</a:t>
            </a:fld>
            <a:endParaRPr lang="de-DE" altLang="en-US" sz="140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762C8B35-837D-3642-9BE0-F126A741C9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8534400" cy="762000"/>
          </a:xfrm>
        </p:spPr>
        <p:txBody>
          <a:bodyPr/>
          <a:lstStyle/>
          <a:p>
            <a:r>
              <a:rPr lang="en-GB" altLang="en-US">
                <a:ea typeface="ＭＳ Ｐゴシック" panose="020B0600070205080204" pitchFamily="34" charset="-128"/>
              </a:rPr>
              <a:t>ALV als Neutralisierung</a:t>
            </a:r>
          </a:p>
        </p:txBody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4283A0CA-92C5-3B47-B38C-9B354A4783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762000"/>
            <a:ext cx="8534400" cy="5257800"/>
          </a:xfrm>
        </p:spPr>
        <p:txBody>
          <a:bodyPr/>
          <a:lstStyle/>
          <a:p>
            <a:pPr marL="533400" indent="-533400" algn="ctr"/>
            <a:r>
              <a:rPr lang="en-GB" altLang="en-US" sz="2200" dirty="0">
                <a:ea typeface="ＭＳ Ｐゴシック" panose="020B0600070205080204" pitchFamily="34" charset="-128"/>
              </a:rPr>
              <a:t>+</a:t>
            </a:r>
            <a:r>
              <a:rPr lang="en-GB" altLang="en-US" sz="2200" dirty="0" err="1">
                <a:ea typeface="ＭＳ Ｐゴシック" panose="020B0600070205080204" pitchFamily="34" charset="-128"/>
              </a:rPr>
              <a:t>kons</a:t>
            </a:r>
            <a:endParaRPr lang="en-GB" altLang="en-US" sz="2200" dirty="0">
              <a:ea typeface="ＭＳ Ｐゴシック" panose="020B0600070205080204" pitchFamily="34" charset="-128"/>
            </a:endParaRPr>
          </a:p>
          <a:p>
            <a:pPr marL="533400" indent="-533400" algn="ctr"/>
            <a:r>
              <a:rPr lang="en-GB" altLang="en-US" sz="2200" dirty="0">
                <a:ea typeface="ＭＳ Ｐゴシック" panose="020B0600070205080204" pitchFamily="34" charset="-128"/>
              </a:rPr>
              <a:t>-</a:t>
            </a:r>
            <a:r>
              <a:rPr lang="en-GB" altLang="en-US" sz="2200" dirty="0" err="1">
                <a:ea typeface="ＭＳ Ｐゴシック" panose="020B0600070205080204" pitchFamily="34" charset="-128"/>
              </a:rPr>
              <a:t>vok</a:t>
            </a:r>
            <a:endParaRPr lang="en-GB" altLang="en-US" sz="2200" dirty="0">
              <a:ea typeface="ＭＳ Ｐゴシック" panose="020B0600070205080204" pitchFamily="34" charset="-128"/>
            </a:endParaRPr>
          </a:p>
          <a:p>
            <a:pPr marL="533400" indent="-533400" algn="ctr"/>
            <a:r>
              <a:rPr lang="en-GB" altLang="en-US" sz="2200" dirty="0">
                <a:ea typeface="ＭＳ Ｐゴシック" panose="020B0600070205080204" pitchFamily="34" charset="-128"/>
              </a:rPr>
              <a:t>-son</a:t>
            </a:r>
          </a:p>
          <a:p>
            <a:pPr marL="533400" indent="-533400"/>
            <a:r>
              <a:rPr lang="en-GB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				          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=</a:t>
            </a:r>
          </a:p>
          <a:p>
            <a:pPr marL="533400" indent="-533400" algn="ctr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		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Laryngal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                       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Supralaryngal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</a:t>
            </a:r>
          </a:p>
          <a:p>
            <a:pPr marL="533400" indent="-533400" algn="ctr"/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                  [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stimmhaft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                                      C-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Artik</a:t>
            </a:r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                                           </a:t>
            </a:r>
          </a:p>
          <a:p>
            <a:pPr marL="533400" indent="-533400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							           …</a:t>
            </a:r>
          </a:p>
          <a:p>
            <a:pPr marL="533400" indent="-533400" algn="ctr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										         </a:t>
            </a:r>
          </a:p>
          <a:p>
            <a:pPr marL="533400" indent="-533400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                                               		       [±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kont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 </a:t>
            </a:r>
          </a:p>
        </p:txBody>
      </p:sp>
      <p:cxnSp>
        <p:nvCxnSpPr>
          <p:cNvPr id="64517" name="Gerade Verbindung 6">
            <a:extLst>
              <a:ext uri="{FF2B5EF4-FFF2-40B4-BE49-F238E27FC236}">
                <a16:creationId xmlns:a16="http://schemas.microsoft.com/office/drawing/2014/main" id="{F9FC040A-CC19-CB41-AFA1-3F7337C76CF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872038" y="2060575"/>
            <a:ext cx="850900" cy="509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518" name="Gerade Verbindung 11">
            <a:extLst>
              <a:ext uri="{FF2B5EF4-FFF2-40B4-BE49-F238E27FC236}">
                <a16:creationId xmlns:a16="http://schemas.microsoft.com/office/drawing/2014/main" id="{C71B339F-1489-8D44-ADF8-CA15D598EA5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527800" y="1916114"/>
            <a:ext cx="1231900" cy="509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519" name="Gerade Verbindung 28">
            <a:extLst>
              <a:ext uri="{FF2B5EF4-FFF2-40B4-BE49-F238E27FC236}">
                <a16:creationId xmlns:a16="http://schemas.microsoft.com/office/drawing/2014/main" id="{7D4326D7-CBD1-8145-B290-43130D0F6EC7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8066882" y="3979070"/>
            <a:ext cx="3810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520" name="Geschweifte Klammer links 33">
            <a:extLst>
              <a:ext uri="{FF2B5EF4-FFF2-40B4-BE49-F238E27FC236}">
                <a16:creationId xmlns:a16="http://schemas.microsoft.com/office/drawing/2014/main" id="{7AB47093-4E42-1A4C-9F70-038E184EAD75}"/>
              </a:ext>
            </a:extLst>
          </p:cNvPr>
          <p:cNvSpPr>
            <a:spLocks/>
          </p:cNvSpPr>
          <p:nvPr/>
        </p:nvSpPr>
        <p:spPr bwMode="auto">
          <a:xfrm>
            <a:off x="5519739" y="762000"/>
            <a:ext cx="71437" cy="1011238"/>
          </a:xfrm>
          <a:prstGeom prst="leftBrace">
            <a:avLst>
              <a:gd name="adj1" fmla="val 82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  <p:cxnSp>
        <p:nvCxnSpPr>
          <p:cNvPr id="64521" name="Gerade Verbindung 35">
            <a:extLst>
              <a:ext uri="{FF2B5EF4-FFF2-40B4-BE49-F238E27FC236}">
                <a16:creationId xmlns:a16="http://schemas.microsoft.com/office/drawing/2014/main" id="{304064F5-A436-924F-BB05-0A9F3AD41B6D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378417" y="3567907"/>
            <a:ext cx="3810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522" name="Gerade Verbindung 35">
            <a:extLst>
              <a:ext uri="{FF2B5EF4-FFF2-40B4-BE49-F238E27FC236}">
                <a16:creationId xmlns:a16="http://schemas.microsoft.com/office/drawing/2014/main" id="{AE0632FD-88BE-8940-B33D-0531419111B4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8066882" y="3452019"/>
            <a:ext cx="3810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523" name="Geschweifte Klammer rechts 34">
            <a:extLst>
              <a:ext uri="{FF2B5EF4-FFF2-40B4-BE49-F238E27FC236}">
                <a16:creationId xmlns:a16="http://schemas.microsoft.com/office/drawing/2014/main" id="{FF0255A0-E703-A544-B545-B0F41CCA6AA0}"/>
              </a:ext>
            </a:extLst>
          </p:cNvPr>
          <p:cNvSpPr>
            <a:spLocks/>
          </p:cNvSpPr>
          <p:nvPr/>
        </p:nvSpPr>
        <p:spPr bwMode="auto">
          <a:xfrm>
            <a:off x="6527800" y="836614"/>
            <a:ext cx="46038" cy="936625"/>
          </a:xfrm>
          <a:prstGeom prst="rightBrace">
            <a:avLst>
              <a:gd name="adj1" fmla="val 819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  <p:cxnSp>
        <p:nvCxnSpPr>
          <p:cNvPr id="64524" name="Gerade Verbindung 35">
            <a:extLst>
              <a:ext uri="{FF2B5EF4-FFF2-40B4-BE49-F238E27FC236}">
                <a16:creationId xmlns:a16="http://schemas.microsoft.com/office/drawing/2014/main" id="{CBD900E6-7B18-D24A-A80D-E30A3C82C094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8066882" y="4622007"/>
            <a:ext cx="3810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575031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Datumsplatzhalter 3">
            <a:extLst>
              <a:ext uri="{FF2B5EF4-FFF2-40B4-BE49-F238E27FC236}">
                <a16:creationId xmlns:a16="http://schemas.microsoft.com/office/drawing/2014/main" id="{CE436F96-4CCA-D64B-986D-A3C2CA54487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8C72D95-7C52-F742-BEE8-238DCA93EDC0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66562" name="Foliennummernplatzhalter 5">
            <a:extLst>
              <a:ext uri="{FF2B5EF4-FFF2-40B4-BE49-F238E27FC236}">
                <a16:creationId xmlns:a16="http://schemas.microsoft.com/office/drawing/2014/main" id="{B67A9063-F722-114E-937E-772DA63AB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946E1AF-E102-F942-9E23-F47A9CE81E01}" type="slidenum">
              <a:rPr lang="de-DE" altLang="en-US" sz="1400"/>
              <a:pPr>
                <a:spcBef>
                  <a:spcPct val="0"/>
                </a:spcBef>
              </a:pPr>
              <a:t>65</a:t>
            </a:fld>
            <a:endParaRPr lang="de-DE" altLang="en-US" sz="140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67CB74B6-2EE2-4C4E-97F5-B02C2CC54A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8534400" cy="762000"/>
          </a:xfrm>
        </p:spPr>
        <p:txBody>
          <a:bodyPr/>
          <a:lstStyle/>
          <a:p>
            <a:r>
              <a:rPr lang="en-GB" altLang="en-US">
                <a:ea typeface="ＭＳ Ｐゴシック" panose="020B0600070205080204" pitchFamily="34" charset="-128"/>
              </a:rPr>
              <a:t>ALV als Neutralisierung</a:t>
            </a:r>
          </a:p>
        </p:txBody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EFEDAB34-88E3-C74E-8D12-9DC2A32083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762000"/>
            <a:ext cx="8534400" cy="5257800"/>
          </a:xfrm>
        </p:spPr>
        <p:txBody>
          <a:bodyPr>
            <a:normAutofit fontScale="92500" lnSpcReduction="20000"/>
          </a:bodyPr>
          <a:lstStyle/>
          <a:p>
            <a:pPr marL="533400" indent="-533400" algn="ctr"/>
            <a:r>
              <a:rPr lang="en-GB" altLang="en-US" sz="2200" dirty="0">
                <a:ea typeface="ＭＳ Ｐゴシック" panose="020B0600070205080204" pitchFamily="34" charset="-128"/>
              </a:rPr>
              <a:t>+</a:t>
            </a:r>
            <a:r>
              <a:rPr lang="en-GB" altLang="en-US" sz="2200" dirty="0" err="1">
                <a:ea typeface="ＭＳ Ｐゴシック" panose="020B0600070205080204" pitchFamily="34" charset="-128"/>
              </a:rPr>
              <a:t>kons</a:t>
            </a:r>
            <a:endParaRPr lang="en-GB" altLang="en-US" sz="2200" dirty="0">
              <a:ea typeface="ＭＳ Ｐゴシック" panose="020B0600070205080204" pitchFamily="34" charset="-128"/>
            </a:endParaRPr>
          </a:p>
          <a:p>
            <a:pPr marL="533400" indent="-533400" algn="ctr"/>
            <a:r>
              <a:rPr lang="en-GB" altLang="en-US" sz="2200" dirty="0">
                <a:ea typeface="ＭＳ Ｐゴシック" panose="020B0600070205080204" pitchFamily="34" charset="-128"/>
              </a:rPr>
              <a:t>-</a:t>
            </a:r>
            <a:r>
              <a:rPr lang="en-GB" altLang="en-US" sz="2200" dirty="0" err="1">
                <a:ea typeface="ＭＳ Ｐゴシック" panose="020B0600070205080204" pitchFamily="34" charset="-128"/>
              </a:rPr>
              <a:t>vok</a:t>
            </a:r>
            <a:endParaRPr lang="en-GB" altLang="en-US" sz="2200" dirty="0">
              <a:ea typeface="ＭＳ Ｐゴシック" panose="020B0600070205080204" pitchFamily="34" charset="-128"/>
            </a:endParaRPr>
          </a:p>
          <a:p>
            <a:pPr marL="533400" indent="-533400" algn="ctr"/>
            <a:r>
              <a:rPr lang="en-GB" altLang="en-US" sz="2200" dirty="0">
                <a:ea typeface="ＭＳ Ｐゴシック" panose="020B0600070205080204" pitchFamily="34" charset="-128"/>
              </a:rPr>
              <a:t>-son</a:t>
            </a:r>
          </a:p>
          <a:p>
            <a:pPr marL="533400" indent="-533400" algn="ctr"/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                                 </a:t>
            </a:r>
          </a:p>
          <a:p>
            <a:pPr marL="533400" indent="-533400" algn="ctr"/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Supralaryngal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</a:t>
            </a:r>
          </a:p>
          <a:p>
            <a:pPr marL="533400" indent="-533400" algn="ctr"/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					 C-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Artik</a:t>
            </a:r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                                           </a:t>
            </a:r>
          </a:p>
          <a:p>
            <a:pPr marL="533400" indent="-533400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					      …</a:t>
            </a:r>
          </a:p>
          <a:p>
            <a:pPr marL="533400" indent="-533400" algn="ctr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|</a:t>
            </a:r>
          </a:p>
          <a:p>
            <a:pPr marL="533400" indent="-533400"/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                                             [±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kont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</a:t>
            </a:r>
          </a:p>
          <a:p>
            <a:pPr marL="533400" indent="-533400"/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14288" indent="-14288"/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Ergebnis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der 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Abkoppelung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des 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laryngalen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Klassenknotens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: 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stimmlose</a:t>
            </a:r>
            <a:r>
              <a:rPr lang="en-US" altLang="en-US" sz="2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Obstruenten</a:t>
            </a:r>
            <a:endParaRPr lang="en-US" altLang="en-US" sz="22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cxnSp>
        <p:nvCxnSpPr>
          <p:cNvPr id="66565" name="Gerade Verbindung 11">
            <a:extLst>
              <a:ext uri="{FF2B5EF4-FFF2-40B4-BE49-F238E27FC236}">
                <a16:creationId xmlns:a16="http://schemas.microsoft.com/office/drawing/2014/main" id="{CF6D2D4E-1833-834C-9286-B1BCD94FD54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167438" y="1916114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6566" name="Gerade Verbindung 28">
            <a:extLst>
              <a:ext uri="{FF2B5EF4-FFF2-40B4-BE49-F238E27FC236}">
                <a16:creationId xmlns:a16="http://schemas.microsoft.com/office/drawing/2014/main" id="{11AA1DED-5ADC-5F45-ABB1-60F632BDC044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5967635" y="3740944"/>
            <a:ext cx="3810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567" name="Geschweifte Klammer links 33">
            <a:extLst>
              <a:ext uri="{FF2B5EF4-FFF2-40B4-BE49-F238E27FC236}">
                <a16:creationId xmlns:a16="http://schemas.microsoft.com/office/drawing/2014/main" id="{0E1D2F32-B9F0-824A-8463-B4E4F1A2379F}"/>
              </a:ext>
            </a:extLst>
          </p:cNvPr>
          <p:cNvSpPr>
            <a:spLocks/>
          </p:cNvSpPr>
          <p:nvPr/>
        </p:nvSpPr>
        <p:spPr bwMode="auto">
          <a:xfrm>
            <a:off x="5572125" y="981076"/>
            <a:ext cx="46038" cy="792163"/>
          </a:xfrm>
          <a:prstGeom prst="leftBrace">
            <a:avLst>
              <a:gd name="adj1" fmla="val 812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  <p:cxnSp>
        <p:nvCxnSpPr>
          <p:cNvPr id="66568" name="Gerade Verbindung 35">
            <a:extLst>
              <a:ext uri="{FF2B5EF4-FFF2-40B4-BE49-F238E27FC236}">
                <a16:creationId xmlns:a16="http://schemas.microsoft.com/office/drawing/2014/main" id="{9C64DF05-0055-4E46-9676-E7F7D8E84A5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5977732" y="2991645"/>
            <a:ext cx="3810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569" name="Geschweifte Klammer rechts 34">
            <a:extLst>
              <a:ext uri="{FF2B5EF4-FFF2-40B4-BE49-F238E27FC236}">
                <a16:creationId xmlns:a16="http://schemas.microsoft.com/office/drawing/2014/main" id="{51FA6082-BF47-504B-AC94-912C473AF081}"/>
              </a:ext>
            </a:extLst>
          </p:cNvPr>
          <p:cNvSpPr>
            <a:spLocks/>
          </p:cNvSpPr>
          <p:nvPr/>
        </p:nvSpPr>
        <p:spPr bwMode="auto">
          <a:xfrm>
            <a:off x="6527800" y="981076"/>
            <a:ext cx="46038" cy="792163"/>
          </a:xfrm>
          <a:prstGeom prst="rightBrace">
            <a:avLst>
              <a:gd name="adj1" fmla="val 812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</p:spTree>
    <p:extLst>
      <p:ext uri="{BB962C8B-B14F-4D97-AF65-F5344CB8AC3E}">
        <p14:creationId xmlns:p14="http://schemas.microsoft.com/office/powerpoint/2010/main" val="29968869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Datumsplatzhalter 3">
            <a:extLst>
              <a:ext uri="{FF2B5EF4-FFF2-40B4-BE49-F238E27FC236}">
                <a16:creationId xmlns:a16="http://schemas.microsoft.com/office/drawing/2014/main" id="{5D3A7A0B-E7FD-E341-B9EF-399F9D88978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3A6C138-B46B-3543-9FB8-FB719BA6F6A5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68610" name="Foliennummernplatzhalter 5">
            <a:extLst>
              <a:ext uri="{FF2B5EF4-FFF2-40B4-BE49-F238E27FC236}">
                <a16:creationId xmlns:a16="http://schemas.microsoft.com/office/drawing/2014/main" id="{31F12441-134A-4E40-8892-A2379DCB1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BB5B16D-5879-3141-B73E-4FCDBD52E569}" type="slidenum">
              <a:rPr lang="de-DE" altLang="en-US" sz="1400"/>
              <a:pPr>
                <a:spcBef>
                  <a:spcPct val="0"/>
                </a:spcBef>
              </a:pPr>
              <a:t>66</a:t>
            </a:fld>
            <a:endParaRPr lang="de-DE" altLang="en-US" sz="1400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04CA9F62-0142-F74D-8598-878DCC399B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76200"/>
          </a:xfrm>
        </p:spPr>
        <p:txBody>
          <a:bodyPr>
            <a:normAutofit fontScale="90000"/>
          </a:bodyPr>
          <a:lstStyle/>
          <a:p>
            <a:r>
              <a:rPr lang="en-GB" altLang="en-US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E528DF44-927A-EF4A-8C8C-8E1BD424AC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685800"/>
            <a:ext cx="8534400" cy="5334000"/>
          </a:xfrm>
        </p:spPr>
        <p:txBody>
          <a:bodyPr>
            <a:normAutofit lnSpcReduction="10000"/>
          </a:bodyPr>
          <a:lstStyle/>
          <a:p>
            <a:r>
              <a:rPr lang="en-GB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Assimilation</a:t>
            </a:r>
            <a:r>
              <a:rPr lang="en-GB" altLang="en-US">
                <a:ea typeface="ＭＳ Ｐゴシック" panose="020B0600070205080204" pitchFamily="34" charset="-128"/>
              </a:rPr>
              <a:t> im Englischen Plural</a:t>
            </a:r>
          </a:p>
          <a:p>
            <a:r>
              <a:rPr lang="de-DE" altLang="en-US">
                <a:ea typeface="ＭＳ Ｐゴシック" panose="020B0600070205080204" pitchFamily="34" charset="-128"/>
              </a:rPr>
              <a:t>k</a:t>
            </a:r>
            <a:r>
              <a:rPr lang="en-US" altLang="en-US">
                <a:ea typeface="ＭＳ Ｐゴシック" panose="020B0600070205080204" pitchFamily="34" charset="-128"/>
              </a:rPr>
              <a:t>æ</a:t>
            </a:r>
            <a:r>
              <a:rPr lang="de-DE" altLang="en-US">
                <a:ea typeface="ＭＳ Ｐゴシック" panose="020B0600070205080204" pitchFamily="34" charset="-128"/>
              </a:rPr>
              <a:t>ps 	</a:t>
            </a:r>
            <a:r>
              <a:rPr lang="de-DE" altLang="de-DE">
                <a:ea typeface="ＭＳ Ｐゴシック" panose="020B0600070205080204" pitchFamily="34" charset="-128"/>
              </a:rPr>
              <a:t>‘</a:t>
            </a:r>
            <a:r>
              <a:rPr lang="de-DE" altLang="ja-JP">
                <a:ea typeface="ＭＳ Ｐゴシック" panose="020B0600070205080204" pitchFamily="34" charset="-128"/>
              </a:rPr>
              <a:t>caps</a:t>
            </a:r>
            <a:r>
              <a:rPr lang="de-DE" altLang="de-DE">
                <a:ea typeface="ＭＳ Ｐゴシック" panose="020B0600070205080204" pitchFamily="34" charset="-128"/>
              </a:rPr>
              <a:t>’</a:t>
            </a:r>
            <a:r>
              <a:rPr lang="de-DE" altLang="ja-JP">
                <a:ea typeface="ＭＳ Ｐゴシック" panose="020B0600070205080204" pitchFamily="34" charset="-128"/>
              </a:rPr>
              <a:t> 	k</a:t>
            </a:r>
            <a:r>
              <a:rPr lang="en-US" altLang="ja-JP">
                <a:ea typeface="ＭＳ Ｐゴシック" panose="020B0600070205080204" pitchFamily="34" charset="-128"/>
              </a:rPr>
              <a:t>æ</a:t>
            </a:r>
            <a:r>
              <a:rPr lang="de-DE" altLang="ja-JP">
                <a:ea typeface="ＭＳ Ｐゴシック" panose="020B0600070205080204" pitchFamily="34" charset="-128"/>
              </a:rPr>
              <a:t>bz 	</a:t>
            </a:r>
            <a:r>
              <a:rPr lang="de-DE" altLang="de-DE">
                <a:ea typeface="ＭＳ Ｐゴシック" panose="020B0600070205080204" pitchFamily="34" charset="-128"/>
              </a:rPr>
              <a:t>‘</a:t>
            </a:r>
            <a:r>
              <a:rPr lang="de-DE" altLang="ja-JP">
                <a:ea typeface="ＭＳ Ｐゴシック" panose="020B0600070205080204" pitchFamily="34" charset="-128"/>
              </a:rPr>
              <a:t>cabs</a:t>
            </a:r>
            <a:r>
              <a:rPr lang="de-DE" altLang="de-DE">
                <a:ea typeface="ＭＳ Ｐゴシック" panose="020B0600070205080204" pitchFamily="34" charset="-128"/>
              </a:rPr>
              <a:t>’</a:t>
            </a:r>
            <a:r>
              <a:rPr lang="de-DE" altLang="ja-JP">
                <a:ea typeface="ＭＳ Ｐゴシック" panose="020B0600070205080204" pitchFamily="34" charset="-128"/>
              </a:rPr>
              <a:t> 	kl</a:t>
            </a:r>
            <a:r>
              <a:rPr lang="en-US" altLang="ja-JP">
                <a:ea typeface="ＭＳ Ｐゴシック" panose="020B0600070205080204" pitchFamily="34" charset="-128"/>
              </a:rPr>
              <a:t>æ</a:t>
            </a:r>
            <a:r>
              <a:rPr lang="de-DE" altLang="ja-JP">
                <a:ea typeface="ＭＳ Ｐゴシック" panose="020B0600070205080204" pitchFamily="34" charset="-128"/>
              </a:rPr>
              <a:t>mz </a:t>
            </a:r>
            <a:r>
              <a:rPr lang="de-DE" altLang="de-DE">
                <a:ea typeface="ＭＳ Ｐゴシック" panose="020B0600070205080204" pitchFamily="34" charset="-128"/>
              </a:rPr>
              <a:t>‘</a:t>
            </a:r>
            <a:r>
              <a:rPr lang="de-DE" altLang="ja-JP">
                <a:ea typeface="ＭＳ Ｐゴシック" panose="020B0600070205080204" pitchFamily="34" charset="-128"/>
              </a:rPr>
              <a:t>clams</a:t>
            </a:r>
            <a:r>
              <a:rPr lang="de-DE" altLang="de-DE">
                <a:ea typeface="ＭＳ Ｐゴシック" panose="020B0600070205080204" pitchFamily="34" charset="-128"/>
              </a:rPr>
              <a:t>’</a:t>
            </a:r>
            <a:endParaRPr lang="de-DE" altLang="ja-JP">
              <a:ea typeface="ＭＳ Ｐゴシック" panose="020B0600070205080204" pitchFamily="34" charset="-128"/>
            </a:endParaRPr>
          </a:p>
          <a:p>
            <a:r>
              <a:rPr lang="de-DE" altLang="en-US">
                <a:ea typeface="ＭＳ Ｐゴシック" panose="020B0600070205080204" pitchFamily="34" charset="-128"/>
              </a:rPr>
              <a:t>k</a:t>
            </a:r>
            <a:r>
              <a:rPr lang="en-US" altLang="en-US">
                <a:ea typeface="ＭＳ Ｐゴシック" panose="020B0600070205080204" pitchFamily="34" charset="-128"/>
              </a:rPr>
              <a:t>æ</a:t>
            </a:r>
            <a:r>
              <a:rPr lang="de-DE" altLang="en-US">
                <a:ea typeface="ＭＳ Ｐゴシック" panose="020B0600070205080204" pitchFamily="34" charset="-128"/>
              </a:rPr>
              <a:t>ts 	</a:t>
            </a:r>
            <a:r>
              <a:rPr lang="de-DE" altLang="de-DE">
                <a:ea typeface="ＭＳ Ｐゴシック" panose="020B0600070205080204" pitchFamily="34" charset="-128"/>
              </a:rPr>
              <a:t>‘</a:t>
            </a:r>
            <a:r>
              <a:rPr lang="de-DE" altLang="ja-JP">
                <a:ea typeface="ＭＳ Ｐゴシック" panose="020B0600070205080204" pitchFamily="34" charset="-128"/>
              </a:rPr>
              <a:t>cats</a:t>
            </a:r>
            <a:r>
              <a:rPr lang="de-DE" altLang="de-DE">
                <a:ea typeface="ＭＳ Ｐゴシック" panose="020B0600070205080204" pitchFamily="34" charset="-128"/>
              </a:rPr>
              <a:t>’</a:t>
            </a:r>
            <a:r>
              <a:rPr lang="de-DE" altLang="ja-JP">
                <a:ea typeface="ＭＳ Ｐゴシック" panose="020B0600070205080204" pitchFamily="34" charset="-128"/>
              </a:rPr>
              <a:t> 		k</a:t>
            </a:r>
            <a:r>
              <a:rPr lang="en-US" altLang="ja-JP">
                <a:ea typeface="ＭＳ Ｐゴシック" panose="020B0600070205080204" pitchFamily="34" charset="-128"/>
              </a:rPr>
              <a:t>æ</a:t>
            </a:r>
            <a:r>
              <a:rPr lang="de-DE" altLang="ja-JP">
                <a:ea typeface="ＭＳ Ｐゴシック" panose="020B0600070205080204" pitchFamily="34" charset="-128"/>
              </a:rPr>
              <a:t>dz 	</a:t>
            </a:r>
            <a:r>
              <a:rPr lang="de-DE" altLang="de-DE">
                <a:ea typeface="ＭＳ Ｐゴシック" panose="020B0600070205080204" pitchFamily="34" charset="-128"/>
              </a:rPr>
              <a:t>‘</a:t>
            </a:r>
            <a:r>
              <a:rPr lang="de-DE" altLang="ja-JP">
                <a:ea typeface="ＭＳ Ｐゴシック" panose="020B0600070205080204" pitchFamily="34" charset="-128"/>
              </a:rPr>
              <a:t>cads</a:t>
            </a:r>
            <a:r>
              <a:rPr lang="de-DE" altLang="de-DE">
                <a:ea typeface="ＭＳ Ｐゴシック" panose="020B0600070205080204" pitchFamily="34" charset="-128"/>
              </a:rPr>
              <a:t>’</a:t>
            </a:r>
            <a:r>
              <a:rPr lang="de-DE" altLang="ja-JP">
                <a:ea typeface="ＭＳ Ｐゴシック" panose="020B0600070205080204" pitchFamily="34" charset="-128"/>
              </a:rPr>
              <a:t> 	k</a:t>
            </a:r>
            <a:r>
              <a:rPr lang="en-US" altLang="ja-JP">
                <a:ea typeface="ＭＳ Ｐゴシック" panose="020B0600070205080204" pitchFamily="34" charset="-128"/>
              </a:rPr>
              <a:t>æ</a:t>
            </a:r>
            <a:r>
              <a:rPr lang="de-DE" altLang="ja-JP">
                <a:ea typeface="ＭＳ Ｐゴシック" panose="020B0600070205080204" pitchFamily="34" charset="-128"/>
              </a:rPr>
              <a:t>nz 	 </a:t>
            </a:r>
            <a:r>
              <a:rPr lang="de-DE" altLang="de-DE">
                <a:ea typeface="ＭＳ Ｐゴシック" panose="020B0600070205080204" pitchFamily="34" charset="-128"/>
              </a:rPr>
              <a:t>‘</a:t>
            </a:r>
            <a:r>
              <a:rPr lang="de-DE" altLang="ja-JP">
                <a:ea typeface="ＭＳ Ｐゴシック" panose="020B0600070205080204" pitchFamily="34" charset="-128"/>
              </a:rPr>
              <a:t>cans</a:t>
            </a:r>
            <a:r>
              <a:rPr lang="de-DE" altLang="de-DE">
                <a:ea typeface="ＭＳ Ｐゴシック" panose="020B0600070205080204" pitchFamily="34" charset="-128"/>
              </a:rPr>
              <a:t>’</a:t>
            </a:r>
            <a:endParaRPr lang="de-DE" altLang="ja-JP">
              <a:ea typeface="ＭＳ Ｐゴシック" panose="020B0600070205080204" pitchFamily="34" charset="-128"/>
            </a:endParaRPr>
          </a:p>
          <a:p>
            <a:r>
              <a:rPr lang="de-DE" altLang="en-US">
                <a:ea typeface="ＭＳ Ｐゴシック" panose="020B0600070205080204" pitchFamily="34" charset="-128"/>
              </a:rPr>
              <a:t>kaks 	</a:t>
            </a:r>
            <a:r>
              <a:rPr lang="de-DE" altLang="de-DE">
                <a:ea typeface="ＭＳ Ｐゴシック" panose="020B0600070205080204" pitchFamily="34" charset="-128"/>
              </a:rPr>
              <a:t>‘</a:t>
            </a:r>
            <a:r>
              <a:rPr lang="de-DE" altLang="ja-JP">
                <a:ea typeface="ＭＳ Ｐゴシック" panose="020B0600070205080204" pitchFamily="34" charset="-128"/>
              </a:rPr>
              <a:t>cocks</a:t>
            </a:r>
            <a:r>
              <a:rPr lang="de-DE" altLang="de-DE">
                <a:ea typeface="ＭＳ Ｐゴシック" panose="020B0600070205080204" pitchFamily="34" charset="-128"/>
              </a:rPr>
              <a:t>’</a:t>
            </a:r>
            <a:r>
              <a:rPr lang="de-DE" altLang="ja-JP">
                <a:ea typeface="ＭＳ Ｐゴシック" panose="020B0600070205080204" pitchFamily="34" charset="-128"/>
              </a:rPr>
              <a:t> 	kagz 	</a:t>
            </a:r>
            <a:r>
              <a:rPr lang="de-DE" altLang="de-DE">
                <a:ea typeface="ＭＳ Ｐゴシック" panose="020B0600070205080204" pitchFamily="34" charset="-128"/>
              </a:rPr>
              <a:t>‘</a:t>
            </a:r>
            <a:r>
              <a:rPr lang="de-DE" altLang="ja-JP">
                <a:ea typeface="ＭＳ Ｐゴシック" panose="020B0600070205080204" pitchFamily="34" charset="-128"/>
              </a:rPr>
              <a:t>cogs</a:t>
            </a:r>
            <a:r>
              <a:rPr lang="de-DE" altLang="de-DE">
                <a:ea typeface="ＭＳ Ｐゴシック" panose="020B0600070205080204" pitchFamily="34" charset="-128"/>
              </a:rPr>
              <a:t>’</a:t>
            </a:r>
            <a:r>
              <a:rPr lang="de-DE" altLang="ja-JP">
                <a:ea typeface="ＭＳ Ｐゴシック" panose="020B0600070205080204" pitchFamily="34" charset="-128"/>
              </a:rPr>
              <a:t>		 karz 	</a:t>
            </a:r>
            <a:r>
              <a:rPr lang="de-DE" altLang="de-DE">
                <a:ea typeface="ＭＳ Ｐゴシック" panose="020B0600070205080204" pitchFamily="34" charset="-128"/>
              </a:rPr>
              <a:t>‘</a:t>
            </a:r>
            <a:r>
              <a:rPr lang="de-DE" altLang="ja-JP">
                <a:ea typeface="ＭＳ Ｐゴシック" panose="020B0600070205080204" pitchFamily="34" charset="-128"/>
              </a:rPr>
              <a:t>cars</a:t>
            </a:r>
            <a:r>
              <a:rPr lang="de-DE" altLang="de-DE">
                <a:ea typeface="ＭＳ Ｐゴシック" panose="020B0600070205080204" pitchFamily="34" charset="-128"/>
              </a:rPr>
              <a:t>’</a:t>
            </a:r>
            <a:endParaRPr lang="de-DE" altLang="ja-JP">
              <a:ea typeface="ＭＳ Ｐゴシック" panose="020B0600070205080204" pitchFamily="34" charset="-128"/>
            </a:endParaRPr>
          </a:p>
          <a:p>
            <a:r>
              <a:rPr lang="de-DE" altLang="en-US">
                <a:ea typeface="ＭＳ Ｐゴシック" panose="020B0600070205080204" pitchFamily="34" charset="-128"/>
              </a:rPr>
              <a:t>pruwfs </a:t>
            </a:r>
            <a:r>
              <a:rPr lang="de-DE" altLang="de-DE">
                <a:ea typeface="ＭＳ Ｐゴシック" panose="020B0600070205080204" pitchFamily="34" charset="-128"/>
              </a:rPr>
              <a:t>‘</a:t>
            </a:r>
            <a:r>
              <a:rPr lang="de-DE" altLang="ja-JP">
                <a:ea typeface="ＭＳ Ｐゴシック" panose="020B0600070205080204" pitchFamily="34" charset="-128"/>
              </a:rPr>
              <a:t>proofs</a:t>
            </a:r>
            <a:r>
              <a:rPr lang="de-DE" altLang="de-DE">
                <a:ea typeface="ＭＳ Ｐゴシック" panose="020B0600070205080204" pitchFamily="34" charset="-128"/>
              </a:rPr>
              <a:t>’</a:t>
            </a:r>
            <a:r>
              <a:rPr lang="de-DE" altLang="ja-JP">
                <a:ea typeface="ＭＳ Ｐゴシック" panose="020B0600070205080204" pitchFamily="34" charset="-128"/>
              </a:rPr>
              <a:t> 	h</a:t>
            </a:r>
            <a:r>
              <a:rPr lang="en-US" altLang="ja-JP">
                <a:ea typeface="ＭＳ Ｐゴシック" panose="020B0600070205080204" pitchFamily="34" charset="-128"/>
              </a:rPr>
              <a:t>ʊ</a:t>
            </a:r>
            <a:r>
              <a:rPr lang="de-DE" altLang="ja-JP">
                <a:ea typeface="ＭＳ Ｐゴシック" panose="020B0600070205080204" pitchFamily="34" charset="-128"/>
              </a:rPr>
              <a:t>vz 	</a:t>
            </a:r>
            <a:r>
              <a:rPr lang="de-DE" altLang="de-DE">
                <a:ea typeface="ＭＳ Ｐゴシック" panose="020B0600070205080204" pitchFamily="34" charset="-128"/>
              </a:rPr>
              <a:t>‘</a:t>
            </a:r>
            <a:r>
              <a:rPr lang="de-DE" altLang="ja-JP">
                <a:ea typeface="ＭＳ Ｐゴシック" panose="020B0600070205080204" pitchFamily="34" charset="-128"/>
              </a:rPr>
              <a:t>hooves</a:t>
            </a:r>
            <a:r>
              <a:rPr lang="de-DE" altLang="de-DE">
                <a:ea typeface="ＭＳ Ｐゴシック" panose="020B0600070205080204" pitchFamily="34" charset="-128"/>
              </a:rPr>
              <a:t>’</a:t>
            </a:r>
            <a:r>
              <a:rPr lang="de-DE" altLang="ja-JP">
                <a:ea typeface="ＭＳ Ｐゴシック" panose="020B0600070205080204" pitchFamily="34" charset="-128"/>
              </a:rPr>
              <a:t> 	g</a:t>
            </a:r>
            <a:r>
              <a:rPr lang="en-US" altLang="ja-JP">
                <a:ea typeface="ＭＳ Ｐゴシック" panose="020B0600070205080204" pitchFamily="34" charset="-128"/>
              </a:rPr>
              <a:t>ʌ</a:t>
            </a:r>
            <a:r>
              <a:rPr lang="de-DE" altLang="ja-JP">
                <a:ea typeface="ＭＳ Ｐゴシック" panose="020B0600070205080204" pitchFamily="34" charset="-128"/>
              </a:rPr>
              <a:t>lz 	</a:t>
            </a:r>
            <a:r>
              <a:rPr lang="de-DE" altLang="de-DE">
                <a:ea typeface="ＭＳ Ｐゴシック" panose="020B0600070205080204" pitchFamily="34" charset="-128"/>
              </a:rPr>
              <a:t>‘</a:t>
            </a:r>
            <a:r>
              <a:rPr lang="de-DE" altLang="ja-JP">
                <a:ea typeface="ＭＳ Ｐゴシック" panose="020B0600070205080204" pitchFamily="34" charset="-128"/>
              </a:rPr>
              <a:t>gulls</a:t>
            </a:r>
            <a:r>
              <a:rPr lang="de-DE" altLang="de-DE">
                <a:ea typeface="ＭＳ Ｐゴシック" panose="020B0600070205080204" pitchFamily="34" charset="-128"/>
              </a:rPr>
              <a:t>’</a:t>
            </a:r>
            <a:endParaRPr lang="de-DE" altLang="ja-JP">
              <a:ea typeface="ＭＳ Ｐゴシック" panose="020B0600070205080204" pitchFamily="34" charset="-128"/>
            </a:endParaRPr>
          </a:p>
          <a:p>
            <a:r>
              <a:rPr lang="de-DE" altLang="en-US">
                <a:ea typeface="ＭＳ Ｐゴシック" panose="020B0600070205080204" pitchFamily="34" charset="-128"/>
              </a:rPr>
              <a:t> und in der 3. sg. Präsenz </a:t>
            </a:r>
          </a:p>
          <a:p>
            <a:r>
              <a:rPr lang="de-DE" altLang="en-US">
                <a:ea typeface="ＭＳ Ｐゴシック" panose="020B0600070205080204" pitchFamily="34" charset="-128"/>
              </a:rPr>
              <a:t>sl</a:t>
            </a:r>
            <a:r>
              <a:rPr lang="en-US" altLang="en-US">
                <a:ea typeface="ＭＳ Ｐゴシック" panose="020B0600070205080204" pitchFamily="34" charset="-128"/>
              </a:rPr>
              <a:t>æ</a:t>
            </a:r>
            <a:r>
              <a:rPr lang="de-DE" altLang="en-US">
                <a:ea typeface="ＭＳ Ｐゴシック" panose="020B0600070205080204" pitchFamily="34" charset="-128"/>
              </a:rPr>
              <a:t>ps 	</a:t>
            </a:r>
            <a:r>
              <a:rPr lang="de-DE" altLang="de-DE">
                <a:ea typeface="ＭＳ Ｐゴシック" panose="020B0600070205080204" pitchFamily="34" charset="-128"/>
              </a:rPr>
              <a:t>‘</a:t>
            </a:r>
            <a:r>
              <a:rPr lang="de-DE" altLang="ja-JP">
                <a:ea typeface="ＭＳ Ｐゴシック" panose="020B0600070205080204" pitchFamily="34" charset="-128"/>
              </a:rPr>
              <a:t>slaps</a:t>
            </a:r>
            <a:r>
              <a:rPr lang="de-DE" altLang="de-DE">
                <a:ea typeface="ＭＳ Ｐゴシック" panose="020B0600070205080204" pitchFamily="34" charset="-128"/>
              </a:rPr>
              <a:t>’</a:t>
            </a:r>
            <a:r>
              <a:rPr lang="de-DE" altLang="ja-JP">
                <a:ea typeface="ＭＳ Ｐゴシック" panose="020B0600070205080204" pitchFamily="34" charset="-128"/>
              </a:rPr>
              <a:t> 	st</a:t>
            </a:r>
            <a:r>
              <a:rPr lang="en-US" altLang="ja-JP">
                <a:ea typeface="ＭＳ Ｐゴシック" panose="020B0600070205080204" pitchFamily="34" charset="-128"/>
              </a:rPr>
              <a:t>æ</a:t>
            </a:r>
            <a:r>
              <a:rPr lang="de-DE" altLang="ja-JP">
                <a:ea typeface="ＭＳ Ｐゴシック" panose="020B0600070205080204" pitchFamily="34" charset="-128"/>
              </a:rPr>
              <a:t>bz 	</a:t>
            </a:r>
            <a:r>
              <a:rPr lang="de-DE" altLang="de-DE">
                <a:ea typeface="ＭＳ Ｐゴシック" panose="020B0600070205080204" pitchFamily="34" charset="-128"/>
              </a:rPr>
              <a:t>‘</a:t>
            </a:r>
            <a:r>
              <a:rPr lang="de-DE" altLang="ja-JP">
                <a:ea typeface="ＭＳ Ｐゴシック" panose="020B0600070205080204" pitchFamily="34" charset="-128"/>
              </a:rPr>
              <a:t>stabs</a:t>
            </a:r>
            <a:r>
              <a:rPr lang="de-DE" altLang="de-DE">
                <a:ea typeface="ＭＳ Ｐゴシック" panose="020B0600070205080204" pitchFamily="34" charset="-128"/>
              </a:rPr>
              <a:t>’</a:t>
            </a:r>
            <a:r>
              <a:rPr lang="de-DE" altLang="ja-JP">
                <a:ea typeface="ＭＳ Ｐゴシック" panose="020B0600070205080204" pitchFamily="34" charset="-128"/>
              </a:rPr>
              <a:t> 	sl</a:t>
            </a:r>
            <a:r>
              <a:rPr lang="en-US" altLang="ja-JP">
                <a:ea typeface="ＭＳ Ｐゴシック" panose="020B0600070205080204" pitchFamily="34" charset="-128"/>
              </a:rPr>
              <a:t>æ</a:t>
            </a:r>
            <a:r>
              <a:rPr lang="de-DE" altLang="ja-JP">
                <a:ea typeface="ＭＳ Ｐゴシック" panose="020B0600070205080204" pitchFamily="34" charset="-128"/>
              </a:rPr>
              <a:t>mz </a:t>
            </a:r>
            <a:r>
              <a:rPr lang="de-DE" altLang="de-DE">
                <a:ea typeface="ＭＳ Ｐゴシック" panose="020B0600070205080204" pitchFamily="34" charset="-128"/>
              </a:rPr>
              <a:t>‘</a:t>
            </a:r>
            <a:r>
              <a:rPr lang="de-DE" altLang="ja-JP">
                <a:ea typeface="ＭＳ Ｐゴシック" panose="020B0600070205080204" pitchFamily="34" charset="-128"/>
              </a:rPr>
              <a:t>slams</a:t>
            </a:r>
            <a:r>
              <a:rPr lang="de-DE" altLang="de-DE">
                <a:ea typeface="ＭＳ Ｐゴシック" panose="020B0600070205080204" pitchFamily="34" charset="-128"/>
              </a:rPr>
              <a:t>’</a:t>
            </a:r>
            <a:endParaRPr lang="de-DE" altLang="ja-JP">
              <a:ea typeface="ＭＳ Ｐゴシック" panose="020B0600070205080204" pitchFamily="34" charset="-128"/>
            </a:endParaRPr>
          </a:p>
          <a:p>
            <a:r>
              <a:rPr lang="de-DE" altLang="en-US">
                <a:ea typeface="ＭＳ Ｐゴシック" panose="020B0600070205080204" pitchFamily="34" charset="-128"/>
              </a:rPr>
              <a:t>h</a:t>
            </a:r>
            <a:r>
              <a:rPr lang="en-US" altLang="en-US">
                <a:ea typeface="ＭＳ Ｐゴシック" panose="020B0600070205080204" pitchFamily="34" charset="-128"/>
              </a:rPr>
              <a:t>ɪ</a:t>
            </a:r>
            <a:r>
              <a:rPr lang="de-DE" altLang="en-US">
                <a:ea typeface="ＭＳ Ｐゴシック" panose="020B0600070205080204" pitchFamily="34" charset="-128"/>
              </a:rPr>
              <a:t>ts 	</a:t>
            </a:r>
            <a:r>
              <a:rPr lang="de-DE" altLang="de-DE">
                <a:ea typeface="ＭＳ Ｐゴシック" panose="020B0600070205080204" pitchFamily="34" charset="-128"/>
              </a:rPr>
              <a:t>‘</a:t>
            </a:r>
            <a:r>
              <a:rPr lang="de-DE" altLang="ja-JP">
                <a:ea typeface="ＭＳ Ｐゴシック" panose="020B0600070205080204" pitchFamily="34" charset="-128"/>
              </a:rPr>
              <a:t>hits</a:t>
            </a:r>
            <a:r>
              <a:rPr lang="de-DE" altLang="de-DE">
                <a:ea typeface="ＭＳ Ｐゴシック" panose="020B0600070205080204" pitchFamily="34" charset="-128"/>
              </a:rPr>
              <a:t>’</a:t>
            </a:r>
            <a:r>
              <a:rPr lang="de-DE" altLang="ja-JP">
                <a:ea typeface="ＭＳ Ｐゴシック" panose="020B0600070205080204" pitchFamily="34" charset="-128"/>
              </a:rPr>
              <a:t> 		ha</a:t>
            </a:r>
            <a:r>
              <a:rPr lang="en-US" altLang="ja-JP">
                <a:ea typeface="ＭＳ Ｐゴシック" panose="020B0600070205080204" pitchFamily="34" charset="-128"/>
              </a:rPr>
              <a:t>ɪ</a:t>
            </a:r>
            <a:r>
              <a:rPr lang="de-DE" altLang="ja-JP">
                <a:ea typeface="ＭＳ Ｐゴシック" panose="020B0600070205080204" pitchFamily="34" charset="-128"/>
              </a:rPr>
              <a:t>dz </a:t>
            </a:r>
            <a:r>
              <a:rPr lang="de-DE" altLang="de-DE">
                <a:ea typeface="ＭＳ Ｐゴシック" panose="020B0600070205080204" pitchFamily="34" charset="-128"/>
              </a:rPr>
              <a:t>‘</a:t>
            </a:r>
            <a:r>
              <a:rPr lang="de-DE" altLang="ja-JP">
                <a:ea typeface="ＭＳ Ｐゴシック" panose="020B0600070205080204" pitchFamily="34" charset="-128"/>
              </a:rPr>
              <a:t>hides</a:t>
            </a:r>
            <a:r>
              <a:rPr lang="de-DE" altLang="de-DE">
                <a:ea typeface="ＭＳ Ｐゴシック" panose="020B0600070205080204" pitchFamily="34" charset="-128"/>
              </a:rPr>
              <a:t>’</a:t>
            </a:r>
            <a:r>
              <a:rPr lang="de-DE" altLang="ja-JP">
                <a:ea typeface="ＭＳ Ｐゴシック" panose="020B0600070205080204" pitchFamily="34" charset="-128"/>
              </a:rPr>
              <a:t> 	k</a:t>
            </a:r>
            <a:r>
              <a:rPr lang="en-US" altLang="ja-JP">
                <a:ea typeface="ＭＳ Ｐゴシック" panose="020B0600070205080204" pitchFamily="34" charset="-128"/>
              </a:rPr>
              <a:t>æ</a:t>
            </a:r>
            <a:r>
              <a:rPr lang="de-DE" altLang="ja-JP">
                <a:ea typeface="ＭＳ Ｐゴシック" panose="020B0600070205080204" pitchFamily="34" charset="-128"/>
              </a:rPr>
              <a:t>nz 	</a:t>
            </a:r>
            <a:r>
              <a:rPr lang="de-DE" altLang="de-DE">
                <a:ea typeface="ＭＳ Ｐゴシック" panose="020B0600070205080204" pitchFamily="34" charset="-128"/>
              </a:rPr>
              <a:t>‘</a:t>
            </a:r>
            <a:r>
              <a:rPr lang="de-DE" altLang="ja-JP">
                <a:ea typeface="ＭＳ Ｐゴシック" panose="020B0600070205080204" pitchFamily="34" charset="-128"/>
              </a:rPr>
              <a:t>cans</a:t>
            </a:r>
            <a:r>
              <a:rPr lang="de-DE" altLang="de-DE">
                <a:ea typeface="ＭＳ Ｐゴシック" panose="020B0600070205080204" pitchFamily="34" charset="-128"/>
              </a:rPr>
              <a:t>’</a:t>
            </a:r>
            <a:endParaRPr lang="de-DE" altLang="ja-JP">
              <a:ea typeface="ＭＳ Ｐゴシック" panose="020B0600070205080204" pitchFamily="34" charset="-128"/>
            </a:endParaRPr>
          </a:p>
          <a:p>
            <a:r>
              <a:rPr lang="de-DE" altLang="en-US">
                <a:ea typeface="ＭＳ Ｐゴシック" panose="020B0600070205080204" pitchFamily="34" charset="-128"/>
              </a:rPr>
              <a:t>powks </a:t>
            </a:r>
            <a:r>
              <a:rPr lang="de-DE" altLang="de-DE">
                <a:ea typeface="ＭＳ Ｐゴシック" panose="020B0600070205080204" pitchFamily="34" charset="-128"/>
              </a:rPr>
              <a:t>‘</a:t>
            </a:r>
            <a:r>
              <a:rPr lang="de-DE" altLang="ja-JP">
                <a:ea typeface="ＭＳ Ｐゴシック" panose="020B0600070205080204" pitchFamily="34" charset="-128"/>
              </a:rPr>
              <a:t>pokes</a:t>
            </a:r>
            <a:r>
              <a:rPr lang="de-DE" altLang="de-DE">
                <a:ea typeface="ＭＳ Ｐゴシック" panose="020B0600070205080204" pitchFamily="34" charset="-128"/>
              </a:rPr>
              <a:t>’</a:t>
            </a:r>
            <a:r>
              <a:rPr lang="de-DE" altLang="ja-JP">
                <a:ea typeface="ＭＳ Ｐゴシック" panose="020B0600070205080204" pitchFamily="34" charset="-128"/>
              </a:rPr>
              <a:t> 	d</a:t>
            </a:r>
            <a:r>
              <a:rPr lang="en-US" altLang="ja-JP">
                <a:ea typeface="ＭＳ Ｐゴシック" panose="020B0600070205080204" pitchFamily="34" charset="-128"/>
              </a:rPr>
              <a:t>ɪ</a:t>
            </a:r>
            <a:r>
              <a:rPr lang="de-DE" altLang="ja-JP">
                <a:ea typeface="ＭＳ Ｐゴシック" panose="020B0600070205080204" pitchFamily="34" charset="-128"/>
              </a:rPr>
              <a:t>gz 	</a:t>
            </a:r>
            <a:r>
              <a:rPr lang="de-DE" altLang="de-DE">
                <a:ea typeface="ＭＳ Ｐゴシック" panose="020B0600070205080204" pitchFamily="34" charset="-128"/>
              </a:rPr>
              <a:t>‘</a:t>
            </a:r>
            <a:r>
              <a:rPr lang="de-DE" altLang="ja-JP">
                <a:ea typeface="ＭＳ Ｐゴシック" panose="020B0600070205080204" pitchFamily="34" charset="-128"/>
              </a:rPr>
              <a:t>digs</a:t>
            </a:r>
            <a:r>
              <a:rPr lang="de-DE" altLang="de-DE">
                <a:ea typeface="ＭＳ Ｐゴシック" panose="020B0600070205080204" pitchFamily="34" charset="-128"/>
              </a:rPr>
              <a:t>’</a:t>
            </a:r>
            <a:r>
              <a:rPr lang="de-DE" altLang="ja-JP">
                <a:ea typeface="ＭＳ Ｐゴシック" panose="020B0600070205080204" pitchFamily="34" charset="-128"/>
              </a:rPr>
              <a:t> 	h</a:t>
            </a:r>
            <a:r>
              <a:rPr lang="en-US" altLang="ja-JP">
                <a:ea typeface="ＭＳ Ｐゴシック" panose="020B0600070205080204" pitchFamily="34" charset="-128"/>
              </a:rPr>
              <a:t>æŋ</a:t>
            </a:r>
            <a:r>
              <a:rPr lang="de-DE" altLang="ja-JP">
                <a:ea typeface="ＭＳ Ｐゴシック" panose="020B0600070205080204" pitchFamily="34" charset="-128"/>
              </a:rPr>
              <a:t>z 	</a:t>
            </a:r>
            <a:r>
              <a:rPr lang="de-DE" altLang="de-DE">
                <a:ea typeface="ＭＳ Ｐゴシック" panose="020B0600070205080204" pitchFamily="34" charset="-128"/>
              </a:rPr>
              <a:t>‘</a:t>
            </a:r>
            <a:r>
              <a:rPr lang="de-DE" altLang="ja-JP">
                <a:ea typeface="ＭＳ Ｐゴシック" panose="020B0600070205080204" pitchFamily="34" charset="-128"/>
              </a:rPr>
              <a:t>hangs</a:t>
            </a:r>
          </a:p>
          <a:p>
            <a:r>
              <a:rPr lang="de-DE" altLang="en-US">
                <a:ea typeface="ＭＳ Ｐゴシック" panose="020B0600070205080204" pitchFamily="34" charset="-128"/>
              </a:rPr>
              <a:t>l</a:t>
            </a:r>
            <a:r>
              <a:rPr lang="en-US" altLang="en-US">
                <a:ea typeface="ＭＳ Ｐゴシック" panose="020B0600070205080204" pitchFamily="34" charset="-128"/>
              </a:rPr>
              <a:t>æ</a:t>
            </a:r>
            <a:r>
              <a:rPr lang="de-DE" altLang="en-US">
                <a:ea typeface="ＭＳ Ｐゴシック" panose="020B0600070205080204" pitchFamily="34" charset="-128"/>
              </a:rPr>
              <a:t>fs 	</a:t>
            </a:r>
            <a:r>
              <a:rPr lang="de-DE" altLang="de-DE">
                <a:ea typeface="ＭＳ Ｐゴシック" panose="020B0600070205080204" pitchFamily="34" charset="-128"/>
              </a:rPr>
              <a:t>‘</a:t>
            </a:r>
            <a:r>
              <a:rPr lang="de-DE" altLang="ja-JP">
                <a:ea typeface="ＭＳ Ｐゴシック" panose="020B0600070205080204" pitchFamily="34" charset="-128"/>
              </a:rPr>
              <a:t>laughs</a:t>
            </a:r>
            <a:r>
              <a:rPr lang="de-DE" altLang="de-DE">
                <a:ea typeface="ＭＳ Ｐゴシック" panose="020B0600070205080204" pitchFamily="34" charset="-128"/>
              </a:rPr>
              <a:t>’</a:t>
            </a:r>
            <a:r>
              <a:rPr lang="de-DE" altLang="ja-JP">
                <a:ea typeface="ＭＳ Ｐゴシック" panose="020B0600070205080204" pitchFamily="34" charset="-128"/>
              </a:rPr>
              <a:t> 	</a:t>
            </a:r>
            <a:r>
              <a:rPr lang="en-US" altLang="ja-JP">
                <a:ea typeface="ＭＳ Ｐゴシック" panose="020B0600070205080204" pitchFamily="34" charset="-128"/>
              </a:rPr>
              <a:t>θ</a:t>
            </a:r>
            <a:r>
              <a:rPr lang="de-DE" altLang="ja-JP">
                <a:ea typeface="ＭＳ Ｐゴシック" panose="020B0600070205080204" pitchFamily="34" charset="-128"/>
              </a:rPr>
              <a:t>ra</a:t>
            </a:r>
            <a:r>
              <a:rPr lang="en-US" altLang="ja-JP">
                <a:ea typeface="ＭＳ Ｐゴシック" panose="020B0600070205080204" pitchFamily="34" charset="-128"/>
              </a:rPr>
              <a:t>ɪ</a:t>
            </a:r>
            <a:r>
              <a:rPr lang="de-DE" altLang="ja-JP">
                <a:ea typeface="ＭＳ Ｐゴシック" panose="020B0600070205080204" pitchFamily="34" charset="-128"/>
              </a:rPr>
              <a:t>vz </a:t>
            </a:r>
            <a:r>
              <a:rPr lang="de-DE" altLang="de-DE">
                <a:ea typeface="ＭＳ Ｐゴシック" panose="020B0600070205080204" pitchFamily="34" charset="-128"/>
              </a:rPr>
              <a:t>‘</a:t>
            </a:r>
            <a:r>
              <a:rPr lang="de-DE" altLang="ja-JP">
                <a:ea typeface="ＭＳ Ｐゴシック" panose="020B0600070205080204" pitchFamily="34" charset="-128"/>
              </a:rPr>
              <a:t>thrives</a:t>
            </a:r>
            <a:r>
              <a:rPr lang="de-DE" altLang="de-DE">
                <a:ea typeface="ＭＳ Ｐゴシック" panose="020B0600070205080204" pitchFamily="34" charset="-128"/>
              </a:rPr>
              <a:t>’</a:t>
            </a:r>
            <a:r>
              <a:rPr lang="de-DE" altLang="ja-JP">
                <a:ea typeface="ＭＳ Ｐゴシック" panose="020B0600070205080204" pitchFamily="34" charset="-128"/>
              </a:rPr>
              <a:t> 	hi:lz 	</a:t>
            </a:r>
            <a:r>
              <a:rPr lang="de-DE" altLang="de-DE">
                <a:ea typeface="ＭＳ Ｐゴシック" panose="020B0600070205080204" pitchFamily="34" charset="-128"/>
              </a:rPr>
              <a:t>‘</a:t>
            </a:r>
            <a:r>
              <a:rPr lang="de-DE" altLang="ja-JP">
                <a:ea typeface="ＭＳ Ｐゴシック" panose="020B0600070205080204" pitchFamily="34" charset="-128"/>
              </a:rPr>
              <a:t>heals</a:t>
            </a:r>
            <a:r>
              <a:rPr lang="de-DE" altLang="de-DE">
                <a:ea typeface="ＭＳ Ｐゴシック" panose="020B0600070205080204" pitchFamily="34" charset="-128"/>
              </a:rPr>
              <a:t>’</a:t>
            </a:r>
            <a:endParaRPr lang="de-DE" altLang="ja-JP">
              <a:ea typeface="ＭＳ Ｐゴシック" panose="020B0600070205080204" pitchFamily="34" charset="-128"/>
            </a:endParaRPr>
          </a:p>
          <a:p>
            <a:r>
              <a:rPr lang="en-GB" altLang="en-US">
                <a:ea typeface="ＭＳ Ｐゴシック" panose="020B0600070205080204" pitchFamily="34" charset="-128"/>
              </a:rPr>
              <a:t> </a:t>
            </a:r>
            <a:endParaRPr lang="de-DE" altLang="en-US">
              <a:ea typeface="ＭＳ Ｐゴシック" panose="020B0600070205080204" pitchFamily="34" charset="-128"/>
            </a:endParaRPr>
          </a:p>
          <a:p>
            <a:endParaRPr lang="en-GB" altLang="en-US">
              <a:latin typeface="Palatino" pitchFamily="2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35330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Datumsplatzhalter 3">
            <a:extLst>
              <a:ext uri="{FF2B5EF4-FFF2-40B4-BE49-F238E27FC236}">
                <a16:creationId xmlns:a16="http://schemas.microsoft.com/office/drawing/2014/main" id="{37C62866-DC22-4143-B85C-93AE8D29A63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F1FE418-5667-FE45-992B-111491204F71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70658" name="Foliennummernplatzhalter 5">
            <a:extLst>
              <a:ext uri="{FF2B5EF4-FFF2-40B4-BE49-F238E27FC236}">
                <a16:creationId xmlns:a16="http://schemas.microsoft.com/office/drawing/2014/main" id="{3C1CA044-3B47-0A4C-B9B5-E1A562003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F1834C1-978F-8648-ADA6-92A00D527881}" type="slidenum">
              <a:rPr lang="de-DE" altLang="en-US" sz="1400"/>
              <a:pPr>
                <a:spcBef>
                  <a:spcPct val="0"/>
                </a:spcBef>
              </a:pPr>
              <a:t>67</a:t>
            </a:fld>
            <a:endParaRPr lang="de-DE" altLang="en-US" sz="1400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F377A38D-629D-7549-A5B4-89FCB61359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76200"/>
          </a:xfrm>
        </p:spPr>
        <p:txBody>
          <a:bodyPr>
            <a:normAutofit fontScale="90000"/>
          </a:bodyPr>
          <a:lstStyle/>
          <a:p>
            <a:r>
              <a:rPr lang="en-GB" altLang="en-US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B26117CF-5C87-1243-9F58-2B0026091F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685800"/>
            <a:ext cx="8534400" cy="5334000"/>
          </a:xfrm>
        </p:spPr>
        <p:txBody>
          <a:bodyPr>
            <a:normAutofit lnSpcReduction="10000"/>
          </a:bodyPr>
          <a:lstStyle/>
          <a:p>
            <a:r>
              <a:rPr lang="en-GB" altLang="en-US">
                <a:ea typeface="ＭＳ Ｐゴシック" panose="020B0600070205080204" pitchFamily="34" charset="-128"/>
              </a:rPr>
              <a:t>Laryngaler Knoten ist ein Klassenknoten: </a:t>
            </a:r>
            <a:r>
              <a:rPr lang="en-GB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Assimilation</a:t>
            </a:r>
            <a:r>
              <a:rPr lang="en-GB" altLang="en-US">
                <a:ea typeface="ＭＳ Ｐゴシック" panose="020B0600070205080204" pitchFamily="34" charset="-128"/>
              </a:rPr>
              <a:t> wird mit Hilfe von Streuung eines Merkmals repräsentiert</a:t>
            </a:r>
          </a:p>
          <a:p>
            <a:pPr algn="just">
              <a:lnSpc>
                <a:spcPct val="128000"/>
              </a:lnSpc>
            </a:pPr>
            <a:endParaRPr lang="en-US" altLang="en-US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r>
              <a:rPr lang="en-US" altLang="en-US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	</a:t>
            </a:r>
            <a:r>
              <a:rPr lang="en-US" altLang="en-US">
                <a:solidFill>
                  <a:srgbClr val="000000"/>
                </a:solidFill>
                <a:ea typeface="ＭＳ Ｐゴシック" panose="020B0600070205080204" pitchFamily="34" charset="-128"/>
              </a:rPr>
              <a:t>pat  +   S 	dog   +  S</a:t>
            </a:r>
          </a:p>
          <a:p>
            <a:pPr algn="just">
              <a:lnSpc>
                <a:spcPct val="128000"/>
              </a:lnSpc>
            </a:pPr>
            <a:endParaRPr lang="en-US" altLang="en-US" b="1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r>
              <a:rPr lang="en-US" altLang="en-US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[– stimm]	 [+ stimm]</a:t>
            </a:r>
          </a:p>
          <a:p>
            <a:pPr algn="just">
              <a:lnSpc>
                <a:spcPct val="128000"/>
              </a:lnSpc>
            </a:pPr>
            <a:endParaRPr lang="en-US" altLang="en-US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Assimilation</a:t>
            </a:r>
            <a:r>
              <a:rPr lang="en-US" altLang="en-US">
                <a:solidFill>
                  <a:srgbClr val="000000"/>
                </a:solidFill>
                <a:ea typeface="ＭＳ Ｐゴシック" panose="020B0600070205080204" pitchFamily="34" charset="-128"/>
              </a:rPr>
              <a:t> im Englischen: [stimmhaft] ist betroffen. Es könnte aber auch der Klassenknoten sein, der </a:t>
            </a:r>
            <a:r>
              <a:rPr lang="ja-JP" altLang="en-US">
                <a:solidFill>
                  <a:srgbClr val="000000"/>
                </a:solidFill>
                <a:ea typeface="ＭＳ Ｐゴシック" panose="020B0600070205080204" pitchFamily="34" charset="-128"/>
              </a:rPr>
              <a:t>‘</a:t>
            </a:r>
            <a:r>
              <a:rPr lang="en-US" altLang="ja-JP">
                <a:solidFill>
                  <a:srgbClr val="000000"/>
                </a:solidFill>
                <a:ea typeface="ＭＳ Ｐゴシック" panose="020B0600070205080204" pitchFamily="34" charset="-128"/>
              </a:rPr>
              <a:t>streut</a:t>
            </a:r>
            <a:r>
              <a:rPr lang="ja-JP" altLang="en-US">
                <a:solidFill>
                  <a:srgbClr val="000000"/>
                </a:solidFill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solidFill>
                  <a:srgbClr val="000000"/>
                </a:solidFill>
                <a:ea typeface="ＭＳ Ｐゴシック" panose="020B0600070205080204" pitchFamily="34" charset="-128"/>
              </a:rPr>
              <a:t> (also assimiliert).</a:t>
            </a:r>
            <a:endParaRPr lang="en-GB" altLang="ja-JP">
              <a:ea typeface="ＭＳ Ｐゴシック" panose="020B0600070205080204" pitchFamily="34" charset="-128"/>
            </a:endParaRPr>
          </a:p>
          <a:p>
            <a:endParaRPr lang="en-GB" altLang="en-US"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sp>
        <p:nvSpPr>
          <p:cNvPr id="70661" name="Line 4">
            <a:extLst>
              <a:ext uri="{FF2B5EF4-FFF2-40B4-BE49-F238E27FC236}">
                <a16:creationId xmlns:a16="http://schemas.microsoft.com/office/drawing/2014/main" id="{46B268E6-7A06-104B-8509-BABFB12512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7713" y="2924175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0662" name="Line 5">
            <a:extLst>
              <a:ext uri="{FF2B5EF4-FFF2-40B4-BE49-F238E27FC236}">
                <a16:creationId xmlns:a16="http://schemas.microsoft.com/office/drawing/2014/main" id="{1C4EA0AF-9983-F041-B623-FFEFA12A58A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9375" y="292417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0663" name="Line 6">
            <a:extLst>
              <a:ext uri="{FF2B5EF4-FFF2-40B4-BE49-F238E27FC236}">
                <a16:creationId xmlns:a16="http://schemas.microsoft.com/office/drawing/2014/main" id="{2458BCC7-635A-1B47-9635-B1258DFB75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87713" y="2852738"/>
            <a:ext cx="457200" cy="762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0664" name="Line 7">
            <a:extLst>
              <a:ext uri="{FF2B5EF4-FFF2-40B4-BE49-F238E27FC236}">
                <a16:creationId xmlns:a16="http://schemas.microsoft.com/office/drawing/2014/main" id="{7A9E5056-C73B-D242-96F6-4F842609F7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2400" y="2852738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2123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Datumsplatzhalter 3">
            <a:extLst>
              <a:ext uri="{FF2B5EF4-FFF2-40B4-BE49-F238E27FC236}">
                <a16:creationId xmlns:a16="http://schemas.microsoft.com/office/drawing/2014/main" id="{301B8FFB-181D-7746-BF3F-DC509884D57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44AEF1E-5F9C-7141-AC67-7D71305055AA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72706" name="Foliennummernplatzhalter 5">
            <a:extLst>
              <a:ext uri="{FF2B5EF4-FFF2-40B4-BE49-F238E27FC236}">
                <a16:creationId xmlns:a16="http://schemas.microsoft.com/office/drawing/2014/main" id="{5B99BB5D-C914-A648-BB55-2619C8C07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41DE00D-3896-9D49-9A16-BD2AA456A144}" type="slidenum">
              <a:rPr lang="de-DE" altLang="en-US" sz="1400"/>
              <a:pPr>
                <a:spcBef>
                  <a:spcPct val="0"/>
                </a:spcBef>
              </a:pPr>
              <a:t>68</a:t>
            </a:fld>
            <a:endParaRPr lang="de-DE" altLang="en-US" sz="1400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ED60B727-C1AD-1347-A70A-966A5C0BA9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8534400" cy="762000"/>
          </a:xfrm>
        </p:spPr>
        <p:txBody>
          <a:bodyPr/>
          <a:lstStyle/>
          <a:p>
            <a:r>
              <a:rPr lang="en-GB" altLang="en-US">
                <a:ea typeface="ＭＳ Ｐゴシック" panose="020B0600070205080204" pitchFamily="34" charset="-128"/>
              </a:rPr>
              <a:t>Assimilation der Stimmhaftigkeit</a:t>
            </a:r>
          </a:p>
        </p:txBody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BFF6C801-82E4-894E-995F-01ACA0B43E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762000"/>
            <a:ext cx="8534400" cy="5257800"/>
          </a:xfrm>
        </p:spPr>
        <p:txBody>
          <a:bodyPr>
            <a:normAutofit fontScale="92500" lnSpcReduction="10000"/>
          </a:bodyPr>
          <a:lstStyle/>
          <a:p>
            <a:pPr marL="533400" indent="-533400"/>
            <a:r>
              <a:rPr lang="en-GB" altLang="en-US" sz="2200">
                <a:ea typeface="ＭＳ Ｐゴシック" panose="020B0600070205080204" pitchFamily="34" charset="-128"/>
              </a:rPr>
              <a:t>                +kons				+kons</a:t>
            </a:r>
          </a:p>
          <a:p>
            <a:pPr marL="533400" indent="-533400"/>
            <a:r>
              <a:rPr lang="en-GB" altLang="en-US" sz="2200">
                <a:ea typeface="ＭＳ Ｐゴシック" panose="020B0600070205080204" pitchFamily="34" charset="-128"/>
              </a:rPr>
              <a:t>                 -vok				-vok</a:t>
            </a:r>
          </a:p>
          <a:p>
            <a:pPr marL="533400" indent="-533400"/>
            <a:r>
              <a:rPr lang="en-GB" altLang="en-US" sz="2200">
                <a:ea typeface="ＭＳ Ｐゴシック" panose="020B0600070205080204" pitchFamily="34" charset="-128"/>
              </a:rPr>
              <a:t>                   -son				-son</a:t>
            </a:r>
          </a:p>
          <a:p>
            <a:pPr marL="533400" indent="-533400" algn="ctr"/>
            <a:endParaRPr lang="en-US" altLang="en-US" sz="220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/>
            <a:endParaRPr lang="en-US" altLang="en-US" sz="220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/>
            <a:r>
              <a:rPr lang="en-US" altLang="en-US" sz="2200">
                <a:solidFill>
                  <a:srgbClr val="000000"/>
                </a:solidFill>
                <a:ea typeface="ＭＳ Ｐゴシック" panose="020B0600070205080204" pitchFamily="34" charset="-128"/>
              </a:rPr>
              <a:t>     SL                    L     			  SL</a:t>
            </a:r>
          </a:p>
          <a:p>
            <a:pPr marL="533400" indent="-533400"/>
            <a:endParaRPr lang="en-US" altLang="en-US" sz="220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/>
            <a:r>
              <a:rPr lang="en-US" altLang="en-US" sz="2200">
                <a:solidFill>
                  <a:srgbClr val="000000"/>
                </a:solidFill>
                <a:ea typeface="ＭＳ Ｐゴシック" panose="020B0600070205080204" pitchFamily="34" charset="-128"/>
              </a:rPr>
              <a:t>C-Artik					C-Artik</a:t>
            </a:r>
          </a:p>
          <a:p>
            <a:pPr marL="533400" indent="-533400"/>
            <a:r>
              <a:rPr lang="en-US" altLang="en-US" sz="220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                                           </a:t>
            </a:r>
          </a:p>
          <a:p>
            <a:pPr marL="533400" indent="-533400"/>
            <a:r>
              <a:rPr lang="en-US" altLang="en-US" sz="2200">
                <a:solidFill>
                  <a:srgbClr val="000000"/>
                </a:solidFill>
                <a:ea typeface="ＭＳ Ｐゴシック" panose="020B0600070205080204" pitchFamily="34" charset="-128"/>
              </a:rPr>
              <a:t>Dorsal		[-stimmhaft] 		Koronal</a:t>
            </a:r>
          </a:p>
          <a:p>
            <a:pPr marL="533400" indent="-533400"/>
            <a:r>
              <a:rPr lang="en-US" altLang="en-US" sz="2200">
                <a:solidFill>
                  <a:srgbClr val="000000"/>
                </a:solidFill>
                <a:ea typeface="ＭＳ Ｐゴシック" panose="020B0600070205080204" pitchFamily="34" charset="-128"/>
              </a:rPr>
              <a:t> 										</a:t>
            </a:r>
          </a:p>
          <a:p>
            <a:pPr marL="533400" indent="-533400"/>
            <a:r>
              <a:rPr lang="en-US" altLang="en-US" sz="2200">
                <a:solidFill>
                  <a:srgbClr val="000000"/>
                </a:solidFill>
                <a:ea typeface="ＭＳ Ｐゴシック" panose="020B0600070205080204" pitchFamily="34" charset="-128"/>
              </a:rPr>
              <a:t>[-kont]					[+kont]</a:t>
            </a:r>
          </a:p>
          <a:p>
            <a:pPr marL="533400" indent="-533400"/>
            <a:r>
              <a:rPr lang="en-US" altLang="en-US" sz="2200">
                <a:solidFill>
                  <a:srgbClr val="000000"/>
                </a:solidFill>
                <a:ea typeface="ＭＳ Ｐゴシック" panose="020B0600070205080204" pitchFamily="34" charset="-128"/>
              </a:rPr>
              <a:t>					</a:t>
            </a:r>
          </a:p>
          <a:p>
            <a:pPr marL="533400" indent="-533400"/>
            <a:r>
              <a:rPr lang="en-US" altLang="en-US" sz="2200">
                <a:solidFill>
                  <a:srgbClr val="000000"/>
                </a:solidFill>
                <a:ea typeface="ＭＳ Ｐゴシック" panose="020B0600070205080204" pitchFamily="34" charset="-128"/>
              </a:rPr>
              <a:t>				        dogs                                                       		</a:t>
            </a:r>
          </a:p>
        </p:txBody>
      </p:sp>
      <p:cxnSp>
        <p:nvCxnSpPr>
          <p:cNvPr id="72709" name="Gerade Verbindung 6">
            <a:extLst>
              <a:ext uri="{FF2B5EF4-FFF2-40B4-BE49-F238E27FC236}">
                <a16:creationId xmlns:a16="http://schemas.microsoft.com/office/drawing/2014/main" id="{6C5E9F23-67BF-8640-B2C4-CA62272A878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95551" y="1916114"/>
            <a:ext cx="936625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10" name="Gerade Verbindung 11">
            <a:extLst>
              <a:ext uri="{FF2B5EF4-FFF2-40B4-BE49-F238E27FC236}">
                <a16:creationId xmlns:a16="http://schemas.microsoft.com/office/drawing/2014/main" id="{E2990C5E-3004-5048-8475-AEFFEEB57AC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743700" y="1916114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11" name="Gerade Verbindung 28">
            <a:extLst>
              <a:ext uri="{FF2B5EF4-FFF2-40B4-BE49-F238E27FC236}">
                <a16:creationId xmlns:a16="http://schemas.microsoft.com/office/drawing/2014/main" id="{B11BC668-54EC-1B43-BBC9-58B6585DAFB0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2089944" y="3979069"/>
            <a:ext cx="381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2712" name="Geschweifte Klammer links 33">
            <a:extLst>
              <a:ext uri="{FF2B5EF4-FFF2-40B4-BE49-F238E27FC236}">
                <a16:creationId xmlns:a16="http://schemas.microsoft.com/office/drawing/2014/main" id="{78C1F3E9-842C-0F4A-95A4-11A8E0C4FBCB}"/>
              </a:ext>
            </a:extLst>
          </p:cNvPr>
          <p:cNvSpPr>
            <a:spLocks/>
          </p:cNvSpPr>
          <p:nvPr/>
        </p:nvSpPr>
        <p:spPr bwMode="auto">
          <a:xfrm>
            <a:off x="2855914" y="908051"/>
            <a:ext cx="71437" cy="792163"/>
          </a:xfrm>
          <a:prstGeom prst="leftBrace">
            <a:avLst>
              <a:gd name="adj1" fmla="val 82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  <p:cxnSp>
        <p:nvCxnSpPr>
          <p:cNvPr id="72713" name="Gerade Verbindung 35">
            <a:extLst>
              <a:ext uri="{FF2B5EF4-FFF2-40B4-BE49-F238E27FC236}">
                <a16:creationId xmlns:a16="http://schemas.microsoft.com/office/drawing/2014/main" id="{C2AA7BE8-23B0-2245-9B98-B62CEDA0BF7D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2161382" y="3258345"/>
            <a:ext cx="3810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14" name="Gerade Verbindung 35">
            <a:extLst>
              <a:ext uri="{FF2B5EF4-FFF2-40B4-BE49-F238E27FC236}">
                <a16:creationId xmlns:a16="http://schemas.microsoft.com/office/drawing/2014/main" id="{67492424-A5E4-F34F-9387-A82DB6316314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6553994" y="3186906"/>
            <a:ext cx="381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2715" name="Geschweifte Klammer rechts 34">
            <a:extLst>
              <a:ext uri="{FF2B5EF4-FFF2-40B4-BE49-F238E27FC236}">
                <a16:creationId xmlns:a16="http://schemas.microsoft.com/office/drawing/2014/main" id="{A3B3AFBE-1F7D-4043-9F42-60883DC49F48}"/>
              </a:ext>
            </a:extLst>
          </p:cNvPr>
          <p:cNvSpPr>
            <a:spLocks/>
          </p:cNvSpPr>
          <p:nvPr/>
        </p:nvSpPr>
        <p:spPr bwMode="auto">
          <a:xfrm>
            <a:off x="3863975" y="908050"/>
            <a:ext cx="46038" cy="865188"/>
          </a:xfrm>
          <a:prstGeom prst="rightBrace">
            <a:avLst>
              <a:gd name="adj1" fmla="val 826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  <p:sp>
        <p:nvSpPr>
          <p:cNvPr id="72716" name="Geschweifte Klammer links 33">
            <a:extLst>
              <a:ext uri="{FF2B5EF4-FFF2-40B4-BE49-F238E27FC236}">
                <a16:creationId xmlns:a16="http://schemas.microsoft.com/office/drawing/2014/main" id="{645F08B7-13A4-B34F-8925-741D1F6C56C7}"/>
              </a:ext>
            </a:extLst>
          </p:cNvPr>
          <p:cNvSpPr>
            <a:spLocks/>
          </p:cNvSpPr>
          <p:nvPr/>
        </p:nvSpPr>
        <p:spPr bwMode="auto">
          <a:xfrm flipH="1">
            <a:off x="7319963" y="908051"/>
            <a:ext cx="63500" cy="792163"/>
          </a:xfrm>
          <a:prstGeom prst="leftBrace">
            <a:avLst>
              <a:gd name="adj1" fmla="val 820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  <p:sp>
        <p:nvSpPr>
          <p:cNvPr id="72717" name="Geschweifte Klammer links 33">
            <a:extLst>
              <a:ext uri="{FF2B5EF4-FFF2-40B4-BE49-F238E27FC236}">
                <a16:creationId xmlns:a16="http://schemas.microsoft.com/office/drawing/2014/main" id="{3B129C7C-F3A3-D94E-853D-8850C8A1B2CE}"/>
              </a:ext>
            </a:extLst>
          </p:cNvPr>
          <p:cNvSpPr>
            <a:spLocks/>
          </p:cNvSpPr>
          <p:nvPr/>
        </p:nvSpPr>
        <p:spPr bwMode="auto">
          <a:xfrm>
            <a:off x="6337301" y="908051"/>
            <a:ext cx="119063" cy="792163"/>
          </a:xfrm>
          <a:prstGeom prst="leftBrace">
            <a:avLst>
              <a:gd name="adj1" fmla="val 819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  <p:cxnSp>
        <p:nvCxnSpPr>
          <p:cNvPr id="72718" name="Gerade Verbindung 6">
            <a:extLst>
              <a:ext uri="{FF2B5EF4-FFF2-40B4-BE49-F238E27FC236}">
                <a16:creationId xmlns:a16="http://schemas.microsoft.com/office/drawing/2014/main" id="{B8081161-4229-0B48-8173-CDFB00989E71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359151" y="1916114"/>
            <a:ext cx="576263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19" name="Gerade Verbindung 6">
            <a:extLst>
              <a:ext uri="{FF2B5EF4-FFF2-40B4-BE49-F238E27FC236}">
                <a16:creationId xmlns:a16="http://schemas.microsoft.com/office/drawing/2014/main" id="{465976CF-A844-ED4A-871C-79ECFACB335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079875" y="3141664"/>
            <a:ext cx="1270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20" name="Gerade Verbindung 6">
            <a:extLst>
              <a:ext uri="{FF2B5EF4-FFF2-40B4-BE49-F238E27FC236}">
                <a16:creationId xmlns:a16="http://schemas.microsoft.com/office/drawing/2014/main" id="{92E5E22E-A379-3D45-863E-1B7F10F34AF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295775" y="1916114"/>
            <a:ext cx="2376488" cy="7207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21" name="Gerade Verbindung 28">
            <a:extLst>
              <a:ext uri="{FF2B5EF4-FFF2-40B4-BE49-F238E27FC236}">
                <a16:creationId xmlns:a16="http://schemas.microsoft.com/office/drawing/2014/main" id="{4270F708-1FBC-C64E-AE35-C799D38323EE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6627019" y="4771231"/>
            <a:ext cx="381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22" name="Gerade Verbindung 28">
            <a:extLst>
              <a:ext uri="{FF2B5EF4-FFF2-40B4-BE49-F238E27FC236}">
                <a16:creationId xmlns:a16="http://schemas.microsoft.com/office/drawing/2014/main" id="{C81032DE-B629-7143-A9F0-38E248567ACD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6627019" y="3979069"/>
            <a:ext cx="381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23" name="Gerade Verbindung 28">
            <a:extLst>
              <a:ext uri="{FF2B5EF4-FFF2-40B4-BE49-F238E27FC236}">
                <a16:creationId xmlns:a16="http://schemas.microsoft.com/office/drawing/2014/main" id="{D779904B-04A0-6B45-88A9-D4981A889CEE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2089944" y="4698206"/>
            <a:ext cx="381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24163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Datumsplatzhalter 3">
            <a:extLst>
              <a:ext uri="{FF2B5EF4-FFF2-40B4-BE49-F238E27FC236}">
                <a16:creationId xmlns:a16="http://schemas.microsoft.com/office/drawing/2014/main" id="{E95CE35E-CA2B-5848-B000-D427D05E39C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2936A70-292E-0A42-B064-7F486D9CBC9A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74754" name="Foliennummernplatzhalter 5">
            <a:extLst>
              <a:ext uri="{FF2B5EF4-FFF2-40B4-BE49-F238E27FC236}">
                <a16:creationId xmlns:a16="http://schemas.microsoft.com/office/drawing/2014/main" id="{D36C0CB3-8273-8B43-9D1D-FB872530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1611172-ACD1-EA44-A733-28ED1944ED04}" type="slidenum">
              <a:rPr lang="de-DE" altLang="en-US" sz="1400"/>
              <a:pPr>
                <a:spcBef>
                  <a:spcPct val="0"/>
                </a:spcBef>
              </a:pPr>
              <a:t>69</a:t>
            </a:fld>
            <a:endParaRPr lang="de-DE" altLang="en-US" sz="1400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FA97A42F-AE04-FA4F-A6B4-E36DF1AF69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8534400" cy="762000"/>
          </a:xfrm>
        </p:spPr>
        <p:txBody>
          <a:bodyPr/>
          <a:lstStyle/>
          <a:p>
            <a:r>
              <a:rPr lang="en-GB" altLang="en-US">
                <a:ea typeface="ＭＳ Ｐゴシック" panose="020B0600070205080204" pitchFamily="34" charset="-128"/>
              </a:rPr>
              <a:t>Assimilation der Stimmhaftigkeit</a:t>
            </a:r>
          </a:p>
        </p:txBody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E3A3FF20-DDD8-D849-9110-C730F6F932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762000"/>
            <a:ext cx="8534400" cy="5257800"/>
          </a:xfrm>
        </p:spPr>
        <p:txBody>
          <a:bodyPr>
            <a:normAutofit fontScale="92500" lnSpcReduction="10000"/>
          </a:bodyPr>
          <a:lstStyle/>
          <a:p>
            <a:pPr marL="533400" indent="-533400"/>
            <a:r>
              <a:rPr lang="en-GB" altLang="en-US" sz="2200">
                <a:ea typeface="ＭＳ Ｐゴシック" panose="020B0600070205080204" pitchFamily="34" charset="-128"/>
              </a:rPr>
              <a:t>                +kons				+kons</a:t>
            </a:r>
          </a:p>
          <a:p>
            <a:pPr marL="533400" indent="-533400"/>
            <a:r>
              <a:rPr lang="en-GB" altLang="en-US" sz="2200">
                <a:ea typeface="ＭＳ Ｐゴシック" panose="020B0600070205080204" pitchFamily="34" charset="-128"/>
              </a:rPr>
              <a:t>                 -vok				-vok</a:t>
            </a:r>
          </a:p>
          <a:p>
            <a:pPr marL="533400" indent="-533400"/>
            <a:r>
              <a:rPr lang="en-GB" altLang="en-US" sz="2200">
                <a:ea typeface="ＭＳ Ｐゴシック" panose="020B0600070205080204" pitchFamily="34" charset="-128"/>
              </a:rPr>
              <a:t>                   -son				-son</a:t>
            </a:r>
          </a:p>
          <a:p>
            <a:pPr marL="533400" indent="-533400" algn="ctr"/>
            <a:endParaRPr lang="en-US" altLang="en-US" sz="220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/>
            <a:endParaRPr lang="en-US" altLang="en-US" sz="220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/>
            <a:r>
              <a:rPr lang="en-US" altLang="en-US" sz="2200">
                <a:solidFill>
                  <a:srgbClr val="000000"/>
                </a:solidFill>
                <a:ea typeface="ＭＳ Ｐゴシック" panose="020B0600070205080204" pitchFamily="34" charset="-128"/>
              </a:rPr>
              <a:t>     SL                    L     		    L	  SL</a:t>
            </a:r>
          </a:p>
          <a:p>
            <a:pPr marL="533400" indent="-533400"/>
            <a:endParaRPr lang="en-US" altLang="en-US" sz="220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533400" indent="-533400"/>
            <a:r>
              <a:rPr lang="en-US" altLang="en-US" sz="2200">
                <a:solidFill>
                  <a:srgbClr val="000000"/>
                </a:solidFill>
                <a:ea typeface="ＭＳ Ｐゴシック" panose="020B0600070205080204" pitchFamily="34" charset="-128"/>
              </a:rPr>
              <a:t>C-Artik					C-Artik</a:t>
            </a:r>
          </a:p>
          <a:p>
            <a:pPr marL="533400" indent="-533400"/>
            <a:r>
              <a:rPr lang="en-US" altLang="en-US" sz="220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                                           </a:t>
            </a:r>
          </a:p>
          <a:p>
            <a:pPr marL="533400" indent="-533400"/>
            <a:r>
              <a:rPr lang="en-US" altLang="en-US" sz="2200">
                <a:solidFill>
                  <a:srgbClr val="000000"/>
                </a:solidFill>
                <a:ea typeface="ＭＳ Ｐゴシック" panose="020B0600070205080204" pitchFamily="34" charset="-128"/>
              </a:rPr>
              <a:t>Dorsal		[-stimmhaft] 		Koronal</a:t>
            </a:r>
          </a:p>
          <a:p>
            <a:pPr marL="533400" indent="-533400"/>
            <a:r>
              <a:rPr lang="en-US" altLang="en-US" sz="2200">
                <a:solidFill>
                  <a:srgbClr val="000000"/>
                </a:solidFill>
                <a:ea typeface="ＭＳ Ｐゴシック" panose="020B0600070205080204" pitchFamily="34" charset="-128"/>
              </a:rPr>
              <a:t> 										</a:t>
            </a:r>
          </a:p>
          <a:p>
            <a:pPr marL="533400" indent="-533400"/>
            <a:r>
              <a:rPr lang="en-US" altLang="en-US" sz="2200">
                <a:solidFill>
                  <a:srgbClr val="000000"/>
                </a:solidFill>
                <a:ea typeface="ＭＳ Ｐゴシック" panose="020B0600070205080204" pitchFamily="34" charset="-128"/>
              </a:rPr>
              <a:t>[-kont]					[+kont]</a:t>
            </a:r>
          </a:p>
          <a:p>
            <a:pPr marL="533400" indent="-533400"/>
            <a:r>
              <a:rPr lang="en-US" altLang="en-US" sz="2200">
                <a:solidFill>
                  <a:srgbClr val="000000"/>
                </a:solidFill>
                <a:ea typeface="ＭＳ Ｐゴシック" panose="020B0600070205080204" pitchFamily="34" charset="-128"/>
              </a:rPr>
              <a:t>					</a:t>
            </a:r>
          </a:p>
          <a:p>
            <a:pPr marL="533400" indent="-533400"/>
            <a:r>
              <a:rPr lang="en-US" altLang="en-US" sz="2200">
                <a:solidFill>
                  <a:srgbClr val="000000"/>
                </a:solidFill>
                <a:ea typeface="ＭＳ Ｐゴシック" panose="020B0600070205080204" pitchFamily="34" charset="-128"/>
              </a:rPr>
              <a:t>				dogs                                                       		</a:t>
            </a:r>
          </a:p>
        </p:txBody>
      </p:sp>
      <p:cxnSp>
        <p:nvCxnSpPr>
          <p:cNvPr id="74757" name="Gerade Verbindung 6">
            <a:extLst>
              <a:ext uri="{FF2B5EF4-FFF2-40B4-BE49-F238E27FC236}">
                <a16:creationId xmlns:a16="http://schemas.microsoft.com/office/drawing/2014/main" id="{65F78742-785B-2546-AE01-56A71379887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95551" y="1916114"/>
            <a:ext cx="936625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758" name="Gerade Verbindung 11">
            <a:extLst>
              <a:ext uri="{FF2B5EF4-FFF2-40B4-BE49-F238E27FC236}">
                <a16:creationId xmlns:a16="http://schemas.microsoft.com/office/drawing/2014/main" id="{AB78BB26-25F0-944C-8F34-E094285F8BF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743700" y="1916114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759" name="Gerade Verbindung 28">
            <a:extLst>
              <a:ext uri="{FF2B5EF4-FFF2-40B4-BE49-F238E27FC236}">
                <a16:creationId xmlns:a16="http://schemas.microsoft.com/office/drawing/2014/main" id="{D60811EE-E3DF-4541-9717-E968FBD7D172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2089944" y="3979069"/>
            <a:ext cx="381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4760" name="Geschweifte Klammer links 33">
            <a:extLst>
              <a:ext uri="{FF2B5EF4-FFF2-40B4-BE49-F238E27FC236}">
                <a16:creationId xmlns:a16="http://schemas.microsoft.com/office/drawing/2014/main" id="{D0C1BCB5-7798-D941-BD1B-256413E99784}"/>
              </a:ext>
            </a:extLst>
          </p:cNvPr>
          <p:cNvSpPr>
            <a:spLocks/>
          </p:cNvSpPr>
          <p:nvPr/>
        </p:nvSpPr>
        <p:spPr bwMode="auto">
          <a:xfrm>
            <a:off x="2855914" y="908051"/>
            <a:ext cx="71437" cy="792163"/>
          </a:xfrm>
          <a:prstGeom prst="leftBrace">
            <a:avLst>
              <a:gd name="adj1" fmla="val 82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  <p:cxnSp>
        <p:nvCxnSpPr>
          <p:cNvPr id="74761" name="Gerade Verbindung 35">
            <a:extLst>
              <a:ext uri="{FF2B5EF4-FFF2-40B4-BE49-F238E27FC236}">
                <a16:creationId xmlns:a16="http://schemas.microsoft.com/office/drawing/2014/main" id="{9BC949EF-D26F-AD4F-B854-4909C14D24A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2161382" y="3258345"/>
            <a:ext cx="3810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762" name="Gerade Verbindung 35">
            <a:extLst>
              <a:ext uri="{FF2B5EF4-FFF2-40B4-BE49-F238E27FC236}">
                <a16:creationId xmlns:a16="http://schemas.microsoft.com/office/drawing/2014/main" id="{30D263CD-AF19-4648-A19D-FFC82F4180A0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6553994" y="3186906"/>
            <a:ext cx="381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4763" name="Geschweifte Klammer rechts 34">
            <a:extLst>
              <a:ext uri="{FF2B5EF4-FFF2-40B4-BE49-F238E27FC236}">
                <a16:creationId xmlns:a16="http://schemas.microsoft.com/office/drawing/2014/main" id="{02B7ADCB-9DB6-5A42-BFD7-D29D4848E878}"/>
              </a:ext>
            </a:extLst>
          </p:cNvPr>
          <p:cNvSpPr>
            <a:spLocks/>
          </p:cNvSpPr>
          <p:nvPr/>
        </p:nvSpPr>
        <p:spPr bwMode="auto">
          <a:xfrm>
            <a:off x="3863975" y="981076"/>
            <a:ext cx="46038" cy="792163"/>
          </a:xfrm>
          <a:prstGeom prst="rightBrace">
            <a:avLst>
              <a:gd name="adj1" fmla="val 820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  <p:sp>
        <p:nvSpPr>
          <p:cNvPr id="74764" name="Geschweifte Klammer links 33">
            <a:extLst>
              <a:ext uri="{FF2B5EF4-FFF2-40B4-BE49-F238E27FC236}">
                <a16:creationId xmlns:a16="http://schemas.microsoft.com/office/drawing/2014/main" id="{696042F1-66B4-1448-BDA0-197E8D2CAF7E}"/>
              </a:ext>
            </a:extLst>
          </p:cNvPr>
          <p:cNvSpPr>
            <a:spLocks/>
          </p:cNvSpPr>
          <p:nvPr/>
        </p:nvSpPr>
        <p:spPr bwMode="auto">
          <a:xfrm flipH="1">
            <a:off x="7319963" y="908051"/>
            <a:ext cx="63500" cy="792163"/>
          </a:xfrm>
          <a:prstGeom prst="leftBrace">
            <a:avLst>
              <a:gd name="adj1" fmla="val 820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  <p:sp>
        <p:nvSpPr>
          <p:cNvPr id="74765" name="Geschweifte Klammer links 33">
            <a:extLst>
              <a:ext uri="{FF2B5EF4-FFF2-40B4-BE49-F238E27FC236}">
                <a16:creationId xmlns:a16="http://schemas.microsoft.com/office/drawing/2014/main" id="{9C9DAEB0-F66F-C142-A17D-95E4B0F3FB3E}"/>
              </a:ext>
            </a:extLst>
          </p:cNvPr>
          <p:cNvSpPr>
            <a:spLocks/>
          </p:cNvSpPr>
          <p:nvPr/>
        </p:nvSpPr>
        <p:spPr bwMode="auto">
          <a:xfrm>
            <a:off x="6337301" y="908051"/>
            <a:ext cx="119063" cy="792163"/>
          </a:xfrm>
          <a:prstGeom prst="leftBrace">
            <a:avLst>
              <a:gd name="adj1" fmla="val 819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2400"/>
          </a:p>
        </p:txBody>
      </p:sp>
      <p:cxnSp>
        <p:nvCxnSpPr>
          <p:cNvPr id="74766" name="Gerade Verbindung 6">
            <a:extLst>
              <a:ext uri="{FF2B5EF4-FFF2-40B4-BE49-F238E27FC236}">
                <a16:creationId xmlns:a16="http://schemas.microsoft.com/office/drawing/2014/main" id="{FA9CDA51-1A01-8340-B4D1-BB37086EC16E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359151" y="1916114"/>
            <a:ext cx="576263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767" name="Gerade Verbindung 6">
            <a:extLst>
              <a:ext uri="{FF2B5EF4-FFF2-40B4-BE49-F238E27FC236}">
                <a16:creationId xmlns:a16="http://schemas.microsoft.com/office/drawing/2014/main" id="{3D7F54DB-09CA-7E43-857A-9B70E3C15EC4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079875" y="3141664"/>
            <a:ext cx="1270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768" name="Gerade Verbindung 6">
            <a:extLst>
              <a:ext uri="{FF2B5EF4-FFF2-40B4-BE49-F238E27FC236}">
                <a16:creationId xmlns:a16="http://schemas.microsoft.com/office/drawing/2014/main" id="{200DF108-803F-944C-B0C6-2048E6EB4D8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230689" y="3068639"/>
            <a:ext cx="1660525" cy="8651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769" name="Gerade Verbindung 28">
            <a:extLst>
              <a:ext uri="{FF2B5EF4-FFF2-40B4-BE49-F238E27FC236}">
                <a16:creationId xmlns:a16="http://schemas.microsoft.com/office/drawing/2014/main" id="{A5111C7C-D553-E745-9310-D03880A06E9F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6627019" y="4771231"/>
            <a:ext cx="381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770" name="Gerade Verbindung 28">
            <a:extLst>
              <a:ext uri="{FF2B5EF4-FFF2-40B4-BE49-F238E27FC236}">
                <a16:creationId xmlns:a16="http://schemas.microsoft.com/office/drawing/2014/main" id="{11EF62B8-9F36-C743-81F5-CDF8A546B417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6627019" y="3979069"/>
            <a:ext cx="381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771" name="Gerade Verbindung 28">
            <a:extLst>
              <a:ext uri="{FF2B5EF4-FFF2-40B4-BE49-F238E27FC236}">
                <a16:creationId xmlns:a16="http://schemas.microsoft.com/office/drawing/2014/main" id="{9A292D2E-5A67-5948-A409-617F5B8C6A01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2089944" y="4698206"/>
            <a:ext cx="381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772" name="Gerade Verbindung 6">
            <a:extLst>
              <a:ext uri="{FF2B5EF4-FFF2-40B4-BE49-F238E27FC236}">
                <a16:creationId xmlns:a16="http://schemas.microsoft.com/office/drawing/2014/main" id="{25A59908-8043-BA40-B6E8-E9209900BC0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24563" y="1916114"/>
            <a:ext cx="647700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643738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Date Placeholder 3">
            <a:extLst>
              <a:ext uri="{FF2B5EF4-FFF2-40B4-BE49-F238E27FC236}">
                <a16:creationId xmlns:a16="http://schemas.microsoft.com/office/drawing/2014/main" id="{643D5AEF-B3BE-5646-9880-5CC61C1DB7C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CC40F9-546E-2449-AC26-88AAE8E839EC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25602" name="Slide Number Placeholder 5">
            <a:extLst>
              <a:ext uri="{FF2B5EF4-FFF2-40B4-BE49-F238E27FC236}">
                <a16:creationId xmlns:a16="http://schemas.microsoft.com/office/drawing/2014/main" id="{DCC03D0C-C46A-CF49-BC46-56CF41D0E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939C132-8AC1-6D46-A60C-F15489296F96}" type="slidenum">
              <a:rPr lang="de-DE" altLang="en-US" sz="1400"/>
              <a:pPr>
                <a:spcBef>
                  <a:spcPct val="0"/>
                </a:spcBef>
              </a:pPr>
              <a:t>7</a:t>
            </a:fld>
            <a:endParaRPr lang="de-DE" altLang="en-US" sz="14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06A4F6EA-1D8B-FA48-A5EB-905C123B9E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9525000" cy="685800"/>
          </a:xfrm>
        </p:spPr>
        <p:txBody>
          <a:bodyPr>
            <a:normAutofit fontScale="90000"/>
          </a:bodyPr>
          <a:lstStyle/>
          <a:p>
            <a:r>
              <a:rPr lang="en-GB" altLang="en-US" dirty="0" err="1">
                <a:solidFill>
                  <a:schemeClr val="tx1"/>
                </a:solidFill>
              </a:rPr>
              <a:t>Merkmale</a:t>
            </a:r>
            <a:r>
              <a:rPr lang="en-GB" altLang="en-US" dirty="0">
                <a:solidFill>
                  <a:schemeClr val="tx1"/>
                </a:solidFill>
              </a:rPr>
              <a:t> </a:t>
            </a:r>
            <a:endParaRPr lang="en-GB" altLang="en-US" dirty="0"/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5F25F9AF-9AAD-2A42-8998-E020D61ED7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524000"/>
            <a:ext cx="9525000" cy="4495800"/>
          </a:xfrm>
        </p:spPr>
        <p:txBody>
          <a:bodyPr/>
          <a:lstStyle/>
          <a:p>
            <a:r>
              <a:rPr lang="en-US" altLang="en-US" dirty="0">
                <a:solidFill>
                  <a:srgbClr val="006666"/>
                </a:solidFill>
                <a:latin typeface="Times New Roman" panose="02020603050405020304" pitchFamily="18" charset="0"/>
              </a:rPr>
              <a:t>Chomsky &amp; Halle </a:t>
            </a:r>
          </a:p>
          <a:p>
            <a:r>
              <a:rPr lang="en-US" altLang="en-US" i="1" dirty="0">
                <a:solidFill>
                  <a:srgbClr val="006666"/>
                </a:solidFill>
                <a:latin typeface="Times New Roman" panose="02020603050405020304" pitchFamily="18" charset="0"/>
              </a:rPr>
              <a:t>The Sound Pattern of English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i="1" dirty="0">
                <a:latin typeface="Times New Roman" panose="02020603050405020304" pitchFamily="18" charset="0"/>
              </a:rPr>
              <a:t>(1968,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6666"/>
                </a:solidFill>
                <a:latin typeface="Times New Roman" panose="02020603050405020304" pitchFamily="18" charset="0"/>
              </a:rPr>
              <a:t>SPE</a:t>
            </a:r>
            <a:r>
              <a:rPr lang="en-US" altLang="en-US" dirty="0">
                <a:latin typeface="Times New Roman" panose="02020603050405020304" pitchFamily="18" charset="0"/>
              </a:rPr>
              <a:t>)</a:t>
            </a: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r>
              <a:rPr lang="en-US" altLang="en-US" dirty="0">
                <a:latin typeface="Times New Roman" panose="02020603050405020304" pitchFamily="18" charset="0"/>
              </a:rPr>
              <a:t>Chomsky &amp; Halle </a:t>
            </a:r>
            <a:r>
              <a:rPr lang="en-US" altLang="en-US" dirty="0" err="1">
                <a:latin typeface="Times New Roman" panose="02020603050405020304" pitchFamily="18" charset="0"/>
              </a:rPr>
              <a:t>haben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ein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Merkmalsystem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entwickelt</a:t>
            </a:r>
            <a:r>
              <a:rPr lang="en-US" altLang="en-US" dirty="0">
                <a:latin typeface="Times New Roman" panose="02020603050405020304" pitchFamily="18" charset="0"/>
              </a:rPr>
              <a:t>, das </a:t>
            </a:r>
            <a:r>
              <a:rPr lang="en-US" altLang="en-US" dirty="0" err="1">
                <a:latin typeface="Times New Roman" panose="02020603050405020304" pitchFamily="18" charset="0"/>
              </a:rPr>
              <a:t>heute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immer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noch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weitgehend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benutzt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wird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r>
              <a:rPr lang="en-US" altLang="en-US" dirty="0">
                <a:latin typeface="Times New Roman" panose="02020603050405020304" pitchFamily="18" charset="0"/>
              </a:rPr>
              <a:t>Was </a:t>
            </a:r>
            <a:r>
              <a:rPr lang="en-US" altLang="en-US" dirty="0" err="1">
                <a:latin typeface="Times New Roman" panose="02020603050405020304" pitchFamily="18" charset="0"/>
              </a:rPr>
              <a:t>aber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hier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benutzt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wird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</a:rPr>
              <a:t>ist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ein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eigenes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sparsames</a:t>
            </a:r>
            <a:r>
              <a:rPr lang="en-US" altLang="en-US" dirty="0">
                <a:latin typeface="Times New Roman" panose="02020603050405020304" pitchFamily="18" charset="0"/>
              </a:rPr>
              <a:t> System, das </a:t>
            </a:r>
            <a:r>
              <a:rPr lang="en-US" altLang="en-US" dirty="0" err="1">
                <a:latin typeface="Times New Roman" panose="02020603050405020304" pitchFamily="18" charset="0"/>
              </a:rPr>
              <a:t>für</a:t>
            </a:r>
            <a:r>
              <a:rPr lang="en-US" altLang="en-US" dirty="0">
                <a:latin typeface="Times New Roman" panose="02020603050405020304" pitchFamily="18" charset="0"/>
              </a:rPr>
              <a:t> das Deutsche </a:t>
            </a:r>
            <a:r>
              <a:rPr lang="en-US" altLang="en-US" dirty="0" err="1">
                <a:latin typeface="Times New Roman" panose="02020603050405020304" pitchFamily="18" charset="0"/>
              </a:rPr>
              <a:t>angepasst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ist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  <a:endParaRPr lang="en-GB" altLang="en-US" dirty="0">
              <a:latin typeface="Times New Roman" panose="02020603050405020304" pitchFamily="18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7FD723C-26FE-3244-B618-E7C80ED8F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3213" y="3746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7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Date Placeholder 3">
            <a:extLst>
              <a:ext uri="{FF2B5EF4-FFF2-40B4-BE49-F238E27FC236}">
                <a16:creationId xmlns:a16="http://schemas.microsoft.com/office/drawing/2014/main" id="{643D5AEF-B3BE-5646-9880-5CC61C1DB7C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CC40F9-546E-2449-AC26-88AAE8E839EC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25602" name="Slide Number Placeholder 5">
            <a:extLst>
              <a:ext uri="{FF2B5EF4-FFF2-40B4-BE49-F238E27FC236}">
                <a16:creationId xmlns:a16="http://schemas.microsoft.com/office/drawing/2014/main" id="{DCC03D0C-C46A-CF49-BC46-56CF41D0E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939C132-8AC1-6D46-A60C-F15489296F96}" type="slidenum">
              <a:rPr lang="de-DE" altLang="en-US" sz="1400"/>
              <a:pPr>
                <a:spcBef>
                  <a:spcPct val="0"/>
                </a:spcBef>
              </a:pPr>
              <a:t>8</a:t>
            </a:fld>
            <a:endParaRPr lang="de-DE" altLang="en-US" sz="14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06A4F6EA-1D8B-FA48-A5EB-905C123B9E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9525000" cy="685800"/>
          </a:xfrm>
        </p:spPr>
        <p:txBody>
          <a:bodyPr>
            <a:normAutofit fontScale="90000"/>
          </a:bodyPr>
          <a:lstStyle/>
          <a:p>
            <a:pPr marL="12700"/>
            <a:r>
              <a:rPr lang="en-GB" altLang="en-US" dirty="0" err="1">
                <a:solidFill>
                  <a:schemeClr val="tx1"/>
                </a:solidFill>
              </a:rPr>
              <a:t>Merkmale</a:t>
            </a:r>
            <a:r>
              <a:rPr lang="en-GB" altLang="en-US" dirty="0">
                <a:solidFill>
                  <a:schemeClr val="tx1"/>
                </a:solidFill>
              </a:rPr>
              <a:t> </a:t>
            </a:r>
            <a:endParaRPr lang="en-GB" altLang="en-US" dirty="0"/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5F25F9AF-9AAD-2A42-8998-E020D61ED7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524000"/>
            <a:ext cx="9525000" cy="4495800"/>
          </a:xfrm>
        </p:spPr>
        <p:txBody>
          <a:bodyPr/>
          <a:lstStyle/>
          <a:p>
            <a:r>
              <a:rPr lang="en-US" altLang="en-US" dirty="0" err="1">
                <a:latin typeface="Times New Roman" panose="02020603050405020304" pitchFamily="18" charset="0"/>
              </a:rPr>
              <a:t>Unterscheidende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Funktion</a:t>
            </a:r>
            <a:r>
              <a:rPr lang="en-US" altLang="en-US" dirty="0">
                <a:latin typeface="Times New Roman" panose="02020603050405020304" pitchFamily="18" charset="0"/>
              </a:rPr>
              <a:t> der </a:t>
            </a:r>
            <a:r>
              <a:rPr lang="en-US" altLang="en-US" dirty="0" err="1">
                <a:latin typeface="Times New Roman" panose="02020603050405020304" pitchFamily="18" charset="0"/>
              </a:rPr>
              <a:t>Merkmale</a:t>
            </a:r>
            <a:r>
              <a:rPr lang="en-US" altLang="en-US" dirty="0">
                <a:latin typeface="Times New Roman" panose="02020603050405020304" pitchFamily="18" charset="0"/>
              </a:rPr>
              <a:t>:</a:t>
            </a:r>
          </a:p>
          <a:p>
            <a:r>
              <a:rPr lang="en-US" altLang="en-US" dirty="0" err="1">
                <a:latin typeface="Times New Roman" panose="02020603050405020304" pitchFamily="18" charset="0"/>
              </a:rPr>
              <a:t>Idealerweise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ist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jedes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Phonem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eindeutig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mit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Hilfe</a:t>
            </a:r>
            <a:r>
              <a:rPr lang="en-US" altLang="en-US" dirty="0">
                <a:latin typeface="Times New Roman" panose="02020603050405020304" pitchFamily="18" charset="0"/>
              </a:rPr>
              <a:t> von </a:t>
            </a:r>
            <a:r>
              <a:rPr lang="en-US" altLang="en-US" dirty="0" err="1">
                <a:latin typeface="Times New Roman" panose="02020603050405020304" pitchFamily="18" charset="0"/>
              </a:rPr>
              <a:t>Merkmalen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charakterisiert</a:t>
            </a:r>
            <a:r>
              <a:rPr lang="en-US" altLang="en-US" dirty="0">
                <a:latin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</a:rPr>
              <a:t>keine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zwei</a:t>
            </a:r>
            <a:r>
              <a:rPr lang="en-US" altLang="en-US" dirty="0">
                <a:latin typeface="Times New Roman" panose="02020603050405020304" pitchFamily="18" charset="0"/>
              </a:rPr>
              <a:t> Phoneme </a:t>
            </a:r>
            <a:r>
              <a:rPr lang="en-US" altLang="en-US" dirty="0" err="1">
                <a:latin typeface="Times New Roman" panose="02020603050405020304" pitchFamily="18" charset="0"/>
              </a:rPr>
              <a:t>einer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Sprache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haben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genau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dieselben</a:t>
            </a:r>
            <a:r>
              <a:rPr lang="en-US" altLang="en-US" dirty="0">
                <a:latin typeface="Times New Roman" panose="02020603050405020304" pitchFamily="18" charset="0"/>
              </a:rPr>
              <a:t> Mengen von </a:t>
            </a:r>
            <a:r>
              <a:rPr lang="en-US" altLang="en-US" dirty="0" err="1">
                <a:latin typeface="Times New Roman" panose="02020603050405020304" pitchFamily="18" charset="0"/>
              </a:rPr>
              <a:t>Merkmalen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r>
              <a:rPr lang="en-US" altLang="en-US" dirty="0" err="1">
                <a:latin typeface="Times New Roman" panose="02020603050405020304" pitchFamily="18" charset="0"/>
              </a:rPr>
              <a:t>Gruppierende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Funktion</a:t>
            </a:r>
            <a:r>
              <a:rPr lang="en-US" altLang="en-US" dirty="0">
                <a:latin typeface="Times New Roman" panose="02020603050405020304" pitchFamily="18" charset="0"/>
              </a:rPr>
              <a:t> der </a:t>
            </a:r>
            <a:r>
              <a:rPr lang="en-US" altLang="en-US" dirty="0" err="1">
                <a:latin typeface="Times New Roman" panose="02020603050405020304" pitchFamily="18" charset="0"/>
              </a:rPr>
              <a:t>Merkmale</a:t>
            </a:r>
            <a:r>
              <a:rPr lang="en-US" altLang="en-US" dirty="0">
                <a:latin typeface="Times New Roman" panose="02020603050405020304" pitchFamily="18" charset="0"/>
              </a:rPr>
              <a:t>:</a:t>
            </a:r>
          </a:p>
          <a:p>
            <a:r>
              <a:rPr lang="en-US" altLang="en-US" dirty="0" err="1">
                <a:latin typeface="Times New Roman" panose="02020603050405020304" pitchFamily="18" charset="0"/>
              </a:rPr>
              <a:t>Merkmale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definieren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natürliche</a:t>
            </a:r>
            <a:r>
              <a:rPr lang="en-US" altLang="en-US" dirty="0">
                <a:latin typeface="Times New Roman" panose="02020603050405020304" pitchFamily="18" charset="0"/>
              </a:rPr>
              <a:t> Klassen von </a:t>
            </a:r>
            <a:r>
              <a:rPr lang="en-US" altLang="en-US" dirty="0" err="1">
                <a:latin typeface="Times New Roman" panose="02020603050405020304" pitchFamily="18" charset="0"/>
              </a:rPr>
              <a:t>Segmenten</a:t>
            </a:r>
            <a:r>
              <a:rPr lang="en-US" altLang="en-US" dirty="0">
                <a:latin typeface="Times New Roman" panose="02020603050405020304" pitchFamily="18" charset="0"/>
              </a:rPr>
              <a:t>, die </a:t>
            </a:r>
            <a:r>
              <a:rPr lang="en-US" altLang="en-US" dirty="0" err="1">
                <a:latin typeface="Times New Roman" panose="02020603050405020304" pitchFamily="18" charset="0"/>
              </a:rPr>
              <a:t>sich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hinsichtlich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Kategorien</a:t>
            </a:r>
            <a:r>
              <a:rPr lang="en-US" altLang="en-US" dirty="0">
                <a:latin typeface="Times New Roman" panose="02020603050405020304" pitchFamily="18" charset="0"/>
              </a:rPr>
              <a:t> und </a:t>
            </a:r>
            <a:r>
              <a:rPr lang="en-US" altLang="en-US" dirty="0" err="1">
                <a:latin typeface="Times New Roman" panose="02020603050405020304" pitchFamily="18" charset="0"/>
              </a:rPr>
              <a:t>Prozesse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gleich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verhalten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dirty="0">
                <a:latin typeface="Times New Roman" panose="02020603050405020304" pitchFamily="18" charset="0"/>
              </a:rPr>
              <a:t> </a:t>
            </a:r>
            <a:endParaRPr lang="en-GB" altLang="en-US" dirty="0">
              <a:latin typeface="Times New Roman" panose="02020603050405020304" pitchFamily="18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9B2B63B-DDE6-674C-AC78-5F61F55FD4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3174" y="48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6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Date Placeholder 3">
            <a:extLst>
              <a:ext uri="{FF2B5EF4-FFF2-40B4-BE49-F238E27FC236}">
                <a16:creationId xmlns:a16="http://schemas.microsoft.com/office/drawing/2014/main" id="{643D5AEF-B3BE-5646-9880-5CC61C1DB7C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CC40F9-546E-2449-AC26-88AAE8E839EC}" type="datetime1">
              <a:rPr lang="de-DE" altLang="en-US" sz="1400"/>
              <a:pPr>
                <a:spcBef>
                  <a:spcPct val="0"/>
                </a:spcBef>
              </a:pPr>
              <a:t>02.06.20</a:t>
            </a:fld>
            <a:endParaRPr lang="de-DE" altLang="en-US" sz="1400"/>
          </a:p>
        </p:txBody>
      </p:sp>
      <p:sp>
        <p:nvSpPr>
          <p:cNvPr id="25602" name="Slide Number Placeholder 5">
            <a:extLst>
              <a:ext uri="{FF2B5EF4-FFF2-40B4-BE49-F238E27FC236}">
                <a16:creationId xmlns:a16="http://schemas.microsoft.com/office/drawing/2014/main" id="{DCC03D0C-C46A-CF49-BC46-56CF41D0E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939C132-8AC1-6D46-A60C-F15489296F96}" type="slidenum">
              <a:rPr lang="de-DE" altLang="en-US" sz="1400"/>
              <a:pPr>
                <a:spcBef>
                  <a:spcPct val="0"/>
                </a:spcBef>
              </a:pPr>
              <a:t>9</a:t>
            </a:fld>
            <a:endParaRPr lang="de-DE" altLang="en-US" sz="14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06A4F6EA-1D8B-FA48-A5EB-905C123B9E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9525000" cy="685800"/>
          </a:xfrm>
        </p:spPr>
        <p:txBody>
          <a:bodyPr>
            <a:normAutofit fontScale="90000"/>
          </a:bodyPr>
          <a:lstStyle/>
          <a:p>
            <a:pPr marL="12700"/>
            <a:r>
              <a:rPr lang="en-GB" altLang="en-US" dirty="0" err="1">
                <a:solidFill>
                  <a:schemeClr val="tx1"/>
                </a:solidFill>
              </a:rPr>
              <a:t>Merkmale</a:t>
            </a:r>
            <a:r>
              <a:rPr lang="en-GB" altLang="en-US" dirty="0">
                <a:solidFill>
                  <a:schemeClr val="tx1"/>
                </a:solidFill>
              </a:rPr>
              <a:t> </a:t>
            </a:r>
            <a:endParaRPr lang="en-GB" altLang="en-US" dirty="0"/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5F25F9AF-9AAD-2A42-8998-E020D61ED7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524000"/>
            <a:ext cx="10366612" cy="4495800"/>
          </a:xfrm>
        </p:spPr>
        <p:txBody>
          <a:bodyPr/>
          <a:lstStyle/>
          <a:p>
            <a:r>
              <a:rPr lang="en-US" altLang="en-US" dirty="0" err="1">
                <a:latin typeface="Times New Roman" panose="02020603050405020304" pitchFamily="18" charset="0"/>
              </a:rPr>
              <a:t>Merkmale</a:t>
            </a:r>
            <a:r>
              <a:rPr lang="en-US" altLang="en-US" dirty="0">
                <a:latin typeface="Times New Roman" panose="02020603050405020304" pitchFamily="18" charset="0"/>
              </a:rPr>
              <a:t> warden in </a:t>
            </a:r>
            <a:r>
              <a:rPr lang="en-US" altLang="en-US" dirty="0" err="1">
                <a:latin typeface="Times New Roman" panose="02020603050405020304" pitchFamily="18" charset="0"/>
              </a:rPr>
              <a:t>verschiedene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Typen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klassifiziert</a:t>
            </a:r>
            <a:r>
              <a:rPr lang="en-US" altLang="en-US" dirty="0">
                <a:latin typeface="Times New Roman" panose="02020603050405020304" pitchFamily="18" charset="0"/>
              </a:rPr>
              <a:t>:</a:t>
            </a: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r>
              <a:rPr lang="en-US" altLang="en-US" dirty="0">
                <a:latin typeface="Times New Roman" panose="02020603050405020304" pitchFamily="18" charset="0"/>
              </a:rPr>
              <a:t>• </a:t>
            </a:r>
            <a:r>
              <a:rPr lang="en-US" altLang="en-US" dirty="0" err="1">
                <a:latin typeface="Times New Roman" panose="02020603050405020304" pitchFamily="18" charset="0"/>
              </a:rPr>
              <a:t>Oberklassenmerkmale</a:t>
            </a:r>
            <a:r>
              <a:rPr lang="en-US" altLang="en-US" dirty="0">
                <a:latin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</a:rPr>
              <a:t>definieren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große</a:t>
            </a:r>
            <a:r>
              <a:rPr lang="en-US" altLang="en-US" dirty="0">
                <a:latin typeface="Times New Roman" panose="02020603050405020304" pitchFamily="18" charset="0"/>
              </a:rPr>
              <a:t> Klassen von </a:t>
            </a:r>
            <a:r>
              <a:rPr lang="en-US" altLang="en-US" dirty="0" err="1">
                <a:latin typeface="Times New Roman" panose="02020603050405020304" pitchFamily="18" charset="0"/>
              </a:rPr>
              <a:t>Segmenten</a:t>
            </a:r>
            <a:endParaRPr lang="en-US" altLang="en-US" dirty="0">
              <a:latin typeface="Times New Roman" panose="02020603050405020304" pitchFamily="18" charset="0"/>
            </a:endParaRPr>
          </a:p>
          <a:p>
            <a:r>
              <a:rPr lang="en-US" altLang="en-US" dirty="0">
                <a:latin typeface="Times New Roman" panose="02020603050405020304" pitchFamily="18" charset="0"/>
              </a:rPr>
              <a:t>• </a:t>
            </a:r>
            <a:r>
              <a:rPr lang="en-US" altLang="en-US" dirty="0" err="1">
                <a:latin typeface="Times New Roman" panose="02020603050405020304" pitchFamily="18" charset="0"/>
              </a:rPr>
              <a:t>Merkmale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für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Artikulatoren</a:t>
            </a:r>
            <a:r>
              <a:rPr lang="en-US" altLang="en-US" dirty="0">
                <a:latin typeface="Times New Roman" panose="02020603050405020304" pitchFamily="18" charset="0"/>
              </a:rPr>
              <a:t> und </a:t>
            </a:r>
            <a:r>
              <a:rPr lang="en-US" altLang="en-US" dirty="0" err="1">
                <a:latin typeface="Times New Roman" panose="02020603050405020304" pitchFamily="18" charset="0"/>
              </a:rPr>
              <a:t>Artikulationsorte</a:t>
            </a:r>
            <a:endParaRPr lang="en-US" altLang="en-US" dirty="0">
              <a:latin typeface="Times New Roman" panose="02020603050405020304" pitchFamily="18" charset="0"/>
            </a:endParaRPr>
          </a:p>
          <a:p>
            <a:r>
              <a:rPr lang="en-US" altLang="en-US" dirty="0">
                <a:latin typeface="Times New Roman" panose="02020603050405020304" pitchFamily="18" charset="0"/>
              </a:rPr>
              <a:t>• </a:t>
            </a:r>
            <a:r>
              <a:rPr lang="en-US" altLang="en-US" dirty="0" err="1">
                <a:latin typeface="Times New Roman" panose="02020603050405020304" pitchFamily="18" charset="0"/>
              </a:rPr>
              <a:t>Merkmale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für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Artikulationsarte</a:t>
            </a:r>
            <a:endParaRPr lang="en-US" altLang="en-US" dirty="0">
              <a:latin typeface="Times New Roman" panose="02020603050405020304" pitchFamily="18" charset="0"/>
            </a:endParaRPr>
          </a:p>
          <a:p>
            <a:r>
              <a:rPr lang="en-US" altLang="en-US" dirty="0">
                <a:latin typeface="Times New Roman" panose="02020603050405020304" pitchFamily="18" charset="0"/>
              </a:rPr>
              <a:t>• </a:t>
            </a:r>
            <a:r>
              <a:rPr lang="en-US" altLang="en-US" dirty="0" err="1">
                <a:latin typeface="Times New Roman" panose="02020603050405020304" pitchFamily="18" charset="0"/>
              </a:rPr>
              <a:t>Laryngale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Merkmale</a:t>
            </a:r>
            <a:endParaRPr lang="en-US" altLang="en-US" dirty="0">
              <a:latin typeface="Times New Roman" panose="02020603050405020304" pitchFamily="18" charset="0"/>
            </a:endParaRPr>
          </a:p>
          <a:p>
            <a:r>
              <a:rPr lang="en-US" altLang="en-US" dirty="0">
                <a:latin typeface="Times New Roman" panose="02020603050405020304" pitchFamily="18" charset="0"/>
              </a:rPr>
              <a:t>• </a:t>
            </a:r>
            <a:r>
              <a:rPr lang="en-US" altLang="en-US" dirty="0" err="1">
                <a:latin typeface="Times New Roman" panose="02020603050405020304" pitchFamily="18" charset="0"/>
              </a:rPr>
              <a:t>Merkmale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für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Vokale</a:t>
            </a:r>
            <a:endParaRPr lang="en-US" altLang="en-US" dirty="0">
              <a:latin typeface="Times New Roman" panose="02020603050405020304" pitchFamily="18" charset="0"/>
            </a:endParaRPr>
          </a:p>
          <a:p>
            <a:r>
              <a:rPr lang="en-US" altLang="en-US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endParaRPr lang="en-GB" altLang="en-US" dirty="0">
              <a:latin typeface="Times New Roman" panose="02020603050405020304" pitchFamily="18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C3D1B35-06A6-8F4A-9C81-38713EF00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92012" y="48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5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4827</Words>
  <Application>Microsoft Macintosh PowerPoint</Application>
  <PresentationFormat>Widescreen</PresentationFormat>
  <Paragraphs>723</Paragraphs>
  <Slides>69</Slides>
  <Notes>67</Notes>
  <HiddenSlides>0</HiddenSlides>
  <MMClips>37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6" baseType="lpstr">
      <vt:lpstr>Arial</vt:lpstr>
      <vt:lpstr>Calibri</vt:lpstr>
      <vt:lpstr>IPAPhon</vt:lpstr>
      <vt:lpstr>Palatino</vt:lpstr>
      <vt:lpstr>Times</vt:lpstr>
      <vt:lpstr>Times New Roman</vt:lpstr>
      <vt:lpstr>Office Theme</vt:lpstr>
      <vt:lpstr>Phänomene der Phonologie</vt:lpstr>
      <vt:lpstr>7 Merkmale</vt:lpstr>
      <vt:lpstr>Wozu Merkmale? </vt:lpstr>
      <vt:lpstr>Wozu Merkmale? </vt:lpstr>
      <vt:lpstr>   </vt:lpstr>
      <vt:lpstr>   </vt:lpstr>
      <vt:lpstr>Merkmale </vt:lpstr>
      <vt:lpstr>Merkmale </vt:lpstr>
      <vt:lpstr>Merkmale </vt:lpstr>
      <vt:lpstr>1. Oberklassenmerkmale</vt:lpstr>
      <vt:lpstr>Oberklassenmerkmale</vt:lpstr>
      <vt:lpstr>Oberklassenmerkmale</vt:lpstr>
      <vt:lpstr>Oberklassenmerkmale</vt:lpstr>
      <vt:lpstr>Binär oder privativ</vt:lpstr>
      <vt:lpstr>2. Merkmale für Artikulatoren (aktive) und Artikulationsstellen (passive)</vt:lpstr>
      <vt:lpstr>Merkmale für Artikulatoren und Artikulationsstellen</vt:lpstr>
      <vt:lpstr>3. Merkmale für Artikulationsarten</vt:lpstr>
      <vt:lpstr>Merkmale für Artikulationsarten</vt:lpstr>
      <vt:lpstr>Merkmale für Artikulationsarten</vt:lpstr>
      <vt:lpstr>4. Laryngale Merkmale</vt:lpstr>
      <vt:lpstr>Laryngale Merkmale</vt:lpstr>
      <vt:lpstr> </vt:lpstr>
      <vt:lpstr> </vt:lpstr>
      <vt:lpstr>Konsonantische Merkmale </vt:lpstr>
      <vt:lpstr>Phonetische Exaktheit </vt:lpstr>
      <vt:lpstr>Konsonantische Merkmale</vt:lpstr>
      <vt:lpstr>Konsonantische Merkmale</vt:lpstr>
      <vt:lpstr>5. Vokalische Merkmale</vt:lpstr>
      <vt:lpstr>Vokalische Merkmale</vt:lpstr>
      <vt:lpstr>Vokalische Merkmale</vt:lpstr>
      <vt:lpstr>Vokalische Merkmale</vt:lpstr>
      <vt:lpstr> Vokalische Merkmale</vt:lpstr>
      <vt:lpstr>Funktion der Merkmale: Markiertheit</vt:lpstr>
      <vt:lpstr>Vokalische Merkmale</vt:lpstr>
      <vt:lpstr>Merkmale für Diphthonge</vt:lpstr>
      <vt:lpstr>Kontursegmente (komplexe Segmente)</vt:lpstr>
      <vt:lpstr>Anforderungen der Merkmalrepräsentation</vt:lpstr>
      <vt:lpstr>Funktion der Merkmale</vt:lpstr>
      <vt:lpstr>Funktion der Merkmale: Natürliche Klassen</vt:lpstr>
      <vt:lpstr>Funktion der Merkmale: Natürliche Klassen</vt:lpstr>
      <vt:lpstr> </vt:lpstr>
      <vt:lpstr>Anforderungen der Merkmalrepräsentation</vt:lpstr>
      <vt:lpstr>Lineare Repräsentation der Merkmale</vt:lpstr>
      <vt:lpstr>Anforderungen der Merkmalrepräsentation</vt:lpstr>
      <vt:lpstr>Merkmalbaum für deutsche Konsonanten</vt:lpstr>
      <vt:lpstr>Merkmalbaum für [m]</vt:lpstr>
      <vt:lpstr>Merkmalbaum für [g]</vt:lpstr>
      <vt:lpstr>[±kontinuierlich]</vt:lpstr>
      <vt:lpstr>Merkmalbaum für [h]</vt:lpstr>
      <vt:lpstr>Merkmalbaum für Vokale</vt:lpstr>
      <vt:lpstr>Merkmalbaum für [u]</vt:lpstr>
      <vt:lpstr>Merkmalbaum für [a]</vt:lpstr>
      <vt:lpstr>Merkmalbaum für Schwa</vt:lpstr>
      <vt:lpstr>Merkmale für Diphthonge</vt:lpstr>
      <vt:lpstr>  Merkmalbaum für [aɪ̯] (phonemisch)   </vt:lpstr>
      <vt:lpstr>  Merkmalbaum für [aɪ̯] (phonetisch)   </vt:lpstr>
      <vt:lpstr>Klassen- und Merkmalknoten</vt:lpstr>
      <vt:lpstr>Knoten für Oberklassenmerkmale</vt:lpstr>
      <vt:lpstr>Klassenknoten</vt:lpstr>
      <vt:lpstr> </vt:lpstr>
      <vt:lpstr> </vt:lpstr>
      <vt:lpstr>Laryngal</vt:lpstr>
      <vt:lpstr> </vt:lpstr>
      <vt:lpstr>ALV als Neutralisierung</vt:lpstr>
      <vt:lpstr>ALV als Neutralisierung</vt:lpstr>
      <vt:lpstr> </vt:lpstr>
      <vt:lpstr> </vt:lpstr>
      <vt:lpstr>Assimilation der Stimmhaftigkeit</vt:lpstr>
      <vt:lpstr>Assimilation der Stimmhaftigkeit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Phänomene der Phonologie</dc:title>
  <dc:creator>Microsoft Office User</dc:creator>
  <cp:lastModifiedBy>Caroline Fery</cp:lastModifiedBy>
  <cp:revision>72</cp:revision>
  <dcterms:created xsi:type="dcterms:W3CDTF">2020-04-10T15:51:35Z</dcterms:created>
  <dcterms:modified xsi:type="dcterms:W3CDTF">2020-06-02T09:05:23Z</dcterms:modified>
</cp:coreProperties>
</file>