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5" r:id="rId3"/>
    <p:sldId id="376" r:id="rId4"/>
    <p:sldId id="379" r:id="rId5"/>
    <p:sldId id="378" r:id="rId6"/>
    <p:sldId id="383" r:id="rId7"/>
    <p:sldId id="396" r:id="rId8"/>
    <p:sldId id="380" r:id="rId9"/>
    <p:sldId id="377" r:id="rId10"/>
    <p:sldId id="381" r:id="rId11"/>
    <p:sldId id="382" r:id="rId12"/>
    <p:sldId id="384" r:id="rId13"/>
    <p:sldId id="385" r:id="rId14"/>
    <p:sldId id="397" r:id="rId15"/>
    <p:sldId id="398" r:id="rId16"/>
    <p:sldId id="386" r:id="rId17"/>
    <p:sldId id="389" r:id="rId18"/>
    <p:sldId id="392" r:id="rId19"/>
    <p:sldId id="393" r:id="rId20"/>
    <p:sldId id="387" r:id="rId21"/>
    <p:sldId id="388" r:id="rId22"/>
    <p:sldId id="390" r:id="rId23"/>
    <p:sldId id="399" r:id="rId24"/>
    <p:sldId id="395" r:id="rId25"/>
    <p:sldId id="394" r:id="rId26"/>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9F1"/>
    <a:srgbClr val="2B1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21"/>
    <p:restoredTop sz="94663"/>
  </p:normalViewPr>
  <p:slideViewPr>
    <p:cSldViewPr snapToGrid="0" snapToObjects="1">
      <p:cViewPr varScale="1">
        <p:scale>
          <a:sx n="72" d="100"/>
          <a:sy n="72" d="100"/>
        </p:scale>
        <p:origin x="240" y="50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4C5B0-F435-444A-92B9-4AE4966D5433}" type="datetimeFigureOut">
              <a:rPr lang="en-GB" smtClean="0"/>
              <a:t>11/05/2020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72978-1FC4-804F-9B8E-80C4EA450092}" type="slidenum">
              <a:rPr lang="en-GB" smtClean="0"/>
              <a:t>‹#›</a:t>
            </a:fld>
            <a:endParaRPr lang="en-GB"/>
          </a:p>
        </p:txBody>
      </p:sp>
    </p:spTree>
    <p:extLst>
      <p:ext uri="{BB962C8B-B14F-4D97-AF65-F5344CB8AC3E}">
        <p14:creationId xmlns:p14="http://schemas.microsoft.com/office/powerpoint/2010/main" val="316616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5DFD1733-293D-6243-8EF5-F619A406CF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30A993C-7120-D944-8A95-D09831491D82}" type="slidenum">
              <a:rPr lang="de-DE" altLang="en-US" sz="1200"/>
              <a:pPr/>
              <a:t>2</a:t>
            </a:fld>
            <a:endParaRPr lang="de-DE" altLang="en-US" sz="1200"/>
          </a:p>
        </p:txBody>
      </p:sp>
      <p:sp>
        <p:nvSpPr>
          <p:cNvPr id="18434" name="Rectangle 2">
            <a:extLst>
              <a:ext uri="{FF2B5EF4-FFF2-40B4-BE49-F238E27FC236}">
                <a16:creationId xmlns:a16="http://schemas.microsoft.com/office/drawing/2014/main" id="{CC6EA624-97B2-7341-AEEE-C0638A69DBE4}"/>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87B72CAC-6CE2-A74C-99FF-A66D0FAF5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86903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A7A97EB-E754-7B48-8F8B-B3965EC00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DFA725-C2DE-E143-86AF-77DD1808A04C}" type="slidenum">
              <a:rPr lang="de-DE" altLang="de-DE" sz="1200"/>
              <a:pPr/>
              <a:t>11</a:t>
            </a:fld>
            <a:endParaRPr lang="de-DE" altLang="de-DE" sz="1200"/>
          </a:p>
        </p:txBody>
      </p:sp>
      <p:sp>
        <p:nvSpPr>
          <p:cNvPr id="34818" name="Rectangle 2">
            <a:extLst>
              <a:ext uri="{FF2B5EF4-FFF2-40B4-BE49-F238E27FC236}">
                <a16:creationId xmlns:a16="http://schemas.microsoft.com/office/drawing/2014/main" id="{34EF5F86-2D2D-FF47-88AA-191D954BB6C4}"/>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46E5B648-C23B-FC42-A231-593F53FA46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14958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F0B011EB-B378-3543-8BDE-F4A706D1E2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59693F-79DD-DA43-AC0D-28724B6EC1C6}" type="slidenum">
              <a:rPr lang="de-DE" altLang="de-DE" sz="1200"/>
              <a:pPr/>
              <a:t>12</a:t>
            </a:fld>
            <a:endParaRPr lang="de-DE" altLang="de-DE" sz="1200"/>
          </a:p>
        </p:txBody>
      </p:sp>
      <p:sp>
        <p:nvSpPr>
          <p:cNvPr id="36866" name="Rectangle 2">
            <a:extLst>
              <a:ext uri="{FF2B5EF4-FFF2-40B4-BE49-F238E27FC236}">
                <a16:creationId xmlns:a16="http://schemas.microsoft.com/office/drawing/2014/main" id="{5BE337EC-DBA3-164F-8E9F-21D0F76299E6}"/>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7AF6143-369D-7B48-8B65-8EF6AD9564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69612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4BA63EFE-75F2-5D4C-BDAE-DF6200445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0105FE-73FB-1340-B504-69FA2B79B683}" type="slidenum">
              <a:rPr lang="de-DE" altLang="de-DE" sz="1200"/>
              <a:pPr/>
              <a:t>13</a:t>
            </a:fld>
            <a:endParaRPr lang="de-DE" altLang="de-DE" sz="1200"/>
          </a:p>
        </p:txBody>
      </p:sp>
      <p:sp>
        <p:nvSpPr>
          <p:cNvPr id="38914" name="Rectangle 2">
            <a:extLst>
              <a:ext uri="{FF2B5EF4-FFF2-40B4-BE49-F238E27FC236}">
                <a16:creationId xmlns:a16="http://schemas.microsoft.com/office/drawing/2014/main" id="{F7C5507F-805B-2C48-B36B-84B927C87AC7}"/>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E34D49D6-F139-C542-BF19-1745FE936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3964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4BA63EFE-75F2-5D4C-BDAE-DF6200445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0105FE-73FB-1340-B504-69FA2B79B683}" type="slidenum">
              <a:rPr lang="de-DE" altLang="de-DE" sz="1200"/>
              <a:pPr/>
              <a:t>14</a:t>
            </a:fld>
            <a:endParaRPr lang="de-DE" altLang="de-DE" sz="1200"/>
          </a:p>
        </p:txBody>
      </p:sp>
      <p:sp>
        <p:nvSpPr>
          <p:cNvPr id="38914" name="Rectangle 2">
            <a:extLst>
              <a:ext uri="{FF2B5EF4-FFF2-40B4-BE49-F238E27FC236}">
                <a16:creationId xmlns:a16="http://schemas.microsoft.com/office/drawing/2014/main" id="{F7C5507F-805B-2C48-B36B-84B927C87AC7}"/>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E34D49D6-F139-C542-BF19-1745FE936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65667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4BA63EFE-75F2-5D4C-BDAE-DF6200445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0105FE-73FB-1340-B504-69FA2B79B683}" type="slidenum">
              <a:rPr lang="de-DE" altLang="de-DE" sz="1200"/>
              <a:pPr/>
              <a:t>15</a:t>
            </a:fld>
            <a:endParaRPr lang="de-DE" altLang="de-DE" sz="1200"/>
          </a:p>
        </p:txBody>
      </p:sp>
      <p:sp>
        <p:nvSpPr>
          <p:cNvPr id="38914" name="Rectangle 2">
            <a:extLst>
              <a:ext uri="{FF2B5EF4-FFF2-40B4-BE49-F238E27FC236}">
                <a16:creationId xmlns:a16="http://schemas.microsoft.com/office/drawing/2014/main" id="{F7C5507F-805B-2C48-B36B-84B927C87AC7}"/>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E34D49D6-F139-C542-BF19-1745FE936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18863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A4428B48-1826-AB4E-8025-F1063A403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BBFB76-2909-5A45-85D4-C15DB5870DA6}" type="slidenum">
              <a:rPr lang="de-DE" altLang="de-DE" sz="1200"/>
              <a:pPr/>
              <a:t>16</a:t>
            </a:fld>
            <a:endParaRPr lang="de-DE" altLang="de-DE" sz="1200"/>
          </a:p>
        </p:txBody>
      </p:sp>
      <p:sp>
        <p:nvSpPr>
          <p:cNvPr id="40962" name="Rectangle 2">
            <a:extLst>
              <a:ext uri="{FF2B5EF4-FFF2-40B4-BE49-F238E27FC236}">
                <a16:creationId xmlns:a16="http://schemas.microsoft.com/office/drawing/2014/main" id="{DEB02E34-DCC9-D54C-97C9-4D90E37B1289}"/>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5D9F6084-F297-3041-AD10-798D7C637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4937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953AB0A8-834B-9F46-8C2A-6CB27327D4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198164B-AA38-E942-A986-3ABCA3EA2949}" type="slidenum">
              <a:rPr lang="de-DE" altLang="de-DE" sz="1200"/>
              <a:pPr/>
              <a:t>17</a:t>
            </a:fld>
            <a:endParaRPr lang="de-DE" altLang="de-DE" sz="1200"/>
          </a:p>
        </p:txBody>
      </p:sp>
      <p:sp>
        <p:nvSpPr>
          <p:cNvPr id="43010" name="Rectangle 2">
            <a:extLst>
              <a:ext uri="{FF2B5EF4-FFF2-40B4-BE49-F238E27FC236}">
                <a16:creationId xmlns:a16="http://schemas.microsoft.com/office/drawing/2014/main" id="{BE225D58-F066-2540-884A-A90414B5DAE6}"/>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B408D5FE-90F3-1945-B5D3-C69ABDF2B4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20571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A651F53-8602-5849-BAB0-8FD9FCD97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BEE026E-E5AC-C643-B0C0-65FA54FDC111}" type="slidenum">
              <a:rPr lang="de-DE" altLang="de-DE" sz="1200"/>
              <a:pPr/>
              <a:t>18</a:t>
            </a:fld>
            <a:endParaRPr lang="de-DE" altLang="de-DE" sz="1200"/>
          </a:p>
        </p:txBody>
      </p:sp>
      <p:sp>
        <p:nvSpPr>
          <p:cNvPr id="53250" name="Rectangle 2">
            <a:extLst>
              <a:ext uri="{FF2B5EF4-FFF2-40B4-BE49-F238E27FC236}">
                <a16:creationId xmlns:a16="http://schemas.microsoft.com/office/drawing/2014/main" id="{E256E4D6-AC52-A241-ACC3-7168A2B87B2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C25607BF-FD7F-4845-B0D2-A9CB31201A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655951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E98AA271-CC3F-754E-8600-570D52E0B6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BAFF7F-DA85-D140-91AF-ECB5C637D59D}" type="slidenum">
              <a:rPr lang="de-DE" altLang="de-DE" sz="1200"/>
              <a:pPr/>
              <a:t>19</a:t>
            </a:fld>
            <a:endParaRPr lang="de-DE" altLang="de-DE" sz="1200"/>
          </a:p>
        </p:txBody>
      </p:sp>
      <p:sp>
        <p:nvSpPr>
          <p:cNvPr id="55298" name="Rectangle 2">
            <a:extLst>
              <a:ext uri="{FF2B5EF4-FFF2-40B4-BE49-F238E27FC236}">
                <a16:creationId xmlns:a16="http://schemas.microsoft.com/office/drawing/2014/main" id="{A54279AB-7E44-ED44-BF31-FBE00E2618D1}"/>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6A36BF66-5464-9449-B5D8-1A7B87269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1691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05F73C9C-6482-D44D-A00E-1F03961601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BCA615-01CC-A44E-A164-54AC0AF468D9}" type="slidenum">
              <a:rPr lang="de-DE" altLang="de-DE" sz="1200"/>
              <a:pPr/>
              <a:t>20</a:t>
            </a:fld>
            <a:endParaRPr lang="de-DE" altLang="de-DE" sz="1200"/>
          </a:p>
        </p:txBody>
      </p:sp>
      <p:sp>
        <p:nvSpPr>
          <p:cNvPr id="45058" name="Rectangle 2">
            <a:extLst>
              <a:ext uri="{FF2B5EF4-FFF2-40B4-BE49-F238E27FC236}">
                <a16:creationId xmlns:a16="http://schemas.microsoft.com/office/drawing/2014/main" id="{38CA35B6-D4E9-6B4A-B50D-C57AC4983F6F}"/>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EBE8547B-58E9-8645-9940-F2F0A49EB8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652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CBD6E439-8949-CD46-97CD-18D8B3A141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13EC713-80E2-AB47-8735-0023FB990F5F}" type="slidenum">
              <a:rPr lang="de-DE" altLang="de-DE" sz="1200"/>
              <a:pPr/>
              <a:t>3</a:t>
            </a:fld>
            <a:endParaRPr lang="de-DE" altLang="de-DE" sz="1200"/>
          </a:p>
        </p:txBody>
      </p:sp>
      <p:sp>
        <p:nvSpPr>
          <p:cNvPr id="20482" name="Rectangle 2">
            <a:extLst>
              <a:ext uri="{FF2B5EF4-FFF2-40B4-BE49-F238E27FC236}">
                <a16:creationId xmlns:a16="http://schemas.microsoft.com/office/drawing/2014/main" id="{19E76B47-96E8-6049-BACE-061864E08244}"/>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70D4467C-53B2-D047-A191-1C99F5B22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089161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202460F0-7ABA-1540-B3AA-5B3900012A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86BA19-6989-F441-B223-8BD039CD429B}" type="slidenum">
              <a:rPr lang="de-DE" altLang="de-DE" sz="1200"/>
              <a:pPr/>
              <a:t>21</a:t>
            </a:fld>
            <a:endParaRPr lang="de-DE" altLang="de-DE" sz="1200"/>
          </a:p>
        </p:txBody>
      </p:sp>
      <p:sp>
        <p:nvSpPr>
          <p:cNvPr id="47106" name="Rectangle 2">
            <a:extLst>
              <a:ext uri="{FF2B5EF4-FFF2-40B4-BE49-F238E27FC236}">
                <a16:creationId xmlns:a16="http://schemas.microsoft.com/office/drawing/2014/main" id="{A2A3F446-7846-6047-9D20-58884F9F5542}"/>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DA496049-135F-4044-B983-A03FF47CE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70557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253351E-587A-2842-98F0-92FC9904EA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C1D9321-845B-F34E-8039-E9E57C3A1D65}" type="slidenum">
              <a:rPr lang="de-DE" altLang="de-DE" sz="1200"/>
              <a:pPr/>
              <a:t>22</a:t>
            </a:fld>
            <a:endParaRPr lang="de-DE" altLang="de-DE" sz="1200"/>
          </a:p>
        </p:txBody>
      </p:sp>
      <p:sp>
        <p:nvSpPr>
          <p:cNvPr id="49154" name="Rectangle 2">
            <a:extLst>
              <a:ext uri="{FF2B5EF4-FFF2-40B4-BE49-F238E27FC236}">
                <a16:creationId xmlns:a16="http://schemas.microsoft.com/office/drawing/2014/main" id="{66D535F5-A348-B146-ACEC-1BE75D7E41C5}"/>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3D2FB430-9C12-F340-94B1-F0525300D4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20291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253351E-587A-2842-98F0-92FC9904EA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C1D9321-845B-F34E-8039-E9E57C3A1D65}" type="slidenum">
              <a:rPr lang="de-DE" altLang="de-DE" sz="1200"/>
              <a:pPr/>
              <a:t>23</a:t>
            </a:fld>
            <a:endParaRPr lang="de-DE" altLang="de-DE" sz="1200"/>
          </a:p>
        </p:txBody>
      </p:sp>
      <p:sp>
        <p:nvSpPr>
          <p:cNvPr id="49154" name="Rectangle 2">
            <a:extLst>
              <a:ext uri="{FF2B5EF4-FFF2-40B4-BE49-F238E27FC236}">
                <a16:creationId xmlns:a16="http://schemas.microsoft.com/office/drawing/2014/main" id="{66D535F5-A348-B146-ACEC-1BE75D7E41C5}"/>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3D2FB430-9C12-F340-94B1-F0525300D4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10366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2EC8849-C13A-EB4E-A0B5-81F94805A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FE08C4C-F2E5-E541-9802-07F2144A841C}" type="slidenum">
              <a:rPr lang="de-DE" altLang="de-DE" sz="1200"/>
              <a:pPr/>
              <a:t>24</a:t>
            </a:fld>
            <a:endParaRPr lang="de-DE" altLang="de-DE" sz="1200"/>
          </a:p>
        </p:txBody>
      </p:sp>
      <p:sp>
        <p:nvSpPr>
          <p:cNvPr id="59394" name="Rectangle 2">
            <a:extLst>
              <a:ext uri="{FF2B5EF4-FFF2-40B4-BE49-F238E27FC236}">
                <a16:creationId xmlns:a16="http://schemas.microsoft.com/office/drawing/2014/main" id="{DDA42DE7-F7B9-794D-B4C4-15203F852BE7}"/>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447CD157-E14D-364C-8A2D-03CF870550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38253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AFCE2AA-01D1-DB4F-8D08-E42CF1C3BF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CC55C48-7F8A-D34A-B99A-FC725DA68941}" type="slidenum">
              <a:rPr lang="de-DE" altLang="de-DE" sz="1200"/>
              <a:pPr/>
              <a:t>25</a:t>
            </a:fld>
            <a:endParaRPr lang="de-DE" altLang="de-DE" sz="1200"/>
          </a:p>
        </p:txBody>
      </p:sp>
      <p:sp>
        <p:nvSpPr>
          <p:cNvPr id="57346" name="Rectangle 2">
            <a:extLst>
              <a:ext uri="{FF2B5EF4-FFF2-40B4-BE49-F238E27FC236}">
                <a16:creationId xmlns:a16="http://schemas.microsoft.com/office/drawing/2014/main" id="{1D2475C0-C4D2-5448-8BE9-5D1F61D92B97}"/>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058E09DB-C13E-A94A-8BFF-83DC42685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36833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543ADCC-7911-6249-888C-2F8648B578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44B017-F4EB-9D44-8E4C-09697092D64B}" type="slidenum">
              <a:rPr lang="de-DE" altLang="de-DE" sz="1200"/>
              <a:pPr/>
              <a:t>4</a:t>
            </a:fld>
            <a:endParaRPr lang="de-DE" altLang="de-DE" sz="1200"/>
          </a:p>
        </p:txBody>
      </p:sp>
      <p:sp>
        <p:nvSpPr>
          <p:cNvPr id="22530" name="Rectangle 2">
            <a:extLst>
              <a:ext uri="{FF2B5EF4-FFF2-40B4-BE49-F238E27FC236}">
                <a16:creationId xmlns:a16="http://schemas.microsoft.com/office/drawing/2014/main" id="{90E3C3C2-6099-344D-8ECF-B54A3187E9C1}"/>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3183223-A9FC-704D-B3FC-C7BD4FC963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8074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DD29F311-B411-9043-AD43-AC6878A86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20BAEC-D2DE-9742-A76D-715764428851}" type="slidenum">
              <a:rPr lang="de-DE" altLang="de-DE" sz="1200"/>
              <a:pPr/>
              <a:t>5</a:t>
            </a:fld>
            <a:endParaRPr lang="de-DE" altLang="de-DE" sz="1200"/>
          </a:p>
        </p:txBody>
      </p:sp>
      <p:sp>
        <p:nvSpPr>
          <p:cNvPr id="26626" name="Rectangle 2">
            <a:extLst>
              <a:ext uri="{FF2B5EF4-FFF2-40B4-BE49-F238E27FC236}">
                <a16:creationId xmlns:a16="http://schemas.microsoft.com/office/drawing/2014/main" id="{45DCAE26-42CC-2F45-BF89-59F650AC8598}"/>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4E6D053B-1076-3E47-89D3-91C3D4C59A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2999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8875B0EB-AC71-EC4B-B62F-E0FDA5C24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74099B2-3DEE-1D48-A11C-CD233EE6D268}" type="slidenum">
              <a:rPr lang="de-DE" altLang="de-DE" sz="1200"/>
              <a:pPr/>
              <a:t>6</a:t>
            </a:fld>
            <a:endParaRPr lang="de-DE" altLang="de-DE" sz="1200"/>
          </a:p>
        </p:txBody>
      </p:sp>
      <p:sp>
        <p:nvSpPr>
          <p:cNvPr id="28674" name="Rectangle 2">
            <a:extLst>
              <a:ext uri="{FF2B5EF4-FFF2-40B4-BE49-F238E27FC236}">
                <a16:creationId xmlns:a16="http://schemas.microsoft.com/office/drawing/2014/main" id="{3DEBFD1A-9056-2648-A995-901EA0EC941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9FD81402-734C-6846-B92B-6A325C4A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9908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8875B0EB-AC71-EC4B-B62F-E0FDA5C24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74099B2-3DEE-1D48-A11C-CD233EE6D268}" type="slidenum">
              <a:rPr lang="de-DE" altLang="de-DE" sz="1200"/>
              <a:pPr/>
              <a:t>7</a:t>
            </a:fld>
            <a:endParaRPr lang="de-DE" altLang="de-DE" sz="1200"/>
          </a:p>
        </p:txBody>
      </p:sp>
      <p:sp>
        <p:nvSpPr>
          <p:cNvPr id="28674" name="Rectangle 2">
            <a:extLst>
              <a:ext uri="{FF2B5EF4-FFF2-40B4-BE49-F238E27FC236}">
                <a16:creationId xmlns:a16="http://schemas.microsoft.com/office/drawing/2014/main" id="{3DEBFD1A-9056-2648-A995-901EA0EC941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9FD81402-734C-6846-B92B-6A325C4A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083215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1A0F6370-2686-364B-A55A-F8482FDA14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6EE58F-64B0-5C4C-B2D8-9BB9BB26D434}" type="slidenum">
              <a:rPr lang="de-DE" altLang="de-DE" sz="1200"/>
              <a:pPr/>
              <a:t>8</a:t>
            </a:fld>
            <a:endParaRPr lang="de-DE" altLang="de-DE" sz="1200"/>
          </a:p>
        </p:txBody>
      </p:sp>
      <p:sp>
        <p:nvSpPr>
          <p:cNvPr id="30722" name="Rectangle 2">
            <a:extLst>
              <a:ext uri="{FF2B5EF4-FFF2-40B4-BE49-F238E27FC236}">
                <a16:creationId xmlns:a16="http://schemas.microsoft.com/office/drawing/2014/main" id="{06CA6814-5629-0947-84FD-10BE685BFFD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AA90801B-ECB5-DA4B-A462-05D3058ED9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1855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9AA2C13D-485B-5846-8C57-F78961B23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5C3DE78-D42A-F244-B073-52994CA98203}" type="slidenum">
              <a:rPr lang="de-DE" altLang="de-DE" sz="1200"/>
              <a:pPr/>
              <a:t>9</a:t>
            </a:fld>
            <a:endParaRPr lang="de-DE" altLang="de-DE" sz="1200"/>
          </a:p>
        </p:txBody>
      </p:sp>
      <p:sp>
        <p:nvSpPr>
          <p:cNvPr id="24578" name="Rectangle 2">
            <a:extLst>
              <a:ext uri="{FF2B5EF4-FFF2-40B4-BE49-F238E27FC236}">
                <a16:creationId xmlns:a16="http://schemas.microsoft.com/office/drawing/2014/main" id="{208DD800-BDD0-4749-837F-230049AB0E0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45058FC5-2B34-6B40-B4FC-80B0D5118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81753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5DEEC016-90ED-564A-BBC4-CAE552576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F66508C-946C-4F44-AFD4-6C88B051011F}" type="slidenum">
              <a:rPr lang="de-DE" altLang="de-DE" sz="1200"/>
              <a:pPr/>
              <a:t>10</a:t>
            </a:fld>
            <a:endParaRPr lang="de-DE" altLang="de-DE" sz="1200"/>
          </a:p>
        </p:txBody>
      </p:sp>
      <p:sp>
        <p:nvSpPr>
          <p:cNvPr id="32770" name="Rectangle 2">
            <a:extLst>
              <a:ext uri="{FF2B5EF4-FFF2-40B4-BE49-F238E27FC236}">
                <a16:creationId xmlns:a16="http://schemas.microsoft.com/office/drawing/2014/main" id="{CB9AD5C7-180C-3548-BE08-A4F5D1496375}"/>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15410F88-9C68-5B4A-B4D3-2ACFA8259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77158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E599-4364-824E-9433-B1D81353F7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031E8290-4BF6-A84B-85F1-EB4907D1B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84758ADD-90ED-3E4E-9BF5-8CF9562BA85A}"/>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5" name="Footer Placeholder 4">
            <a:extLst>
              <a:ext uri="{FF2B5EF4-FFF2-40B4-BE49-F238E27FC236}">
                <a16:creationId xmlns:a16="http://schemas.microsoft.com/office/drawing/2014/main" id="{2BBBF634-FCEC-4B4E-B5C0-0D5D5492B59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715A095-D015-524B-99E5-19EBC9B69397}"/>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90835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B25B-A7F6-5642-87A4-9435EF217A95}"/>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D897D0AE-9C0A-9747-B7C9-32CC16A926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205C0D1-5259-1B46-B9F2-96FAD3AA2F40}"/>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5" name="Footer Placeholder 4">
            <a:extLst>
              <a:ext uri="{FF2B5EF4-FFF2-40B4-BE49-F238E27FC236}">
                <a16:creationId xmlns:a16="http://schemas.microsoft.com/office/drawing/2014/main" id="{4726F6AD-FF4A-F846-8907-BE5E7CD8353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48B51F3-9670-594D-942C-E1E89A2F82BD}"/>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6755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797E9D-7EF2-9C42-8F95-A73622B270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546EBFF5-EFFE-8D4B-96B0-D8D59C9DA17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1F0811C3-1223-0540-AF57-7E37C8FF96EB}"/>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5" name="Footer Placeholder 4">
            <a:extLst>
              <a:ext uri="{FF2B5EF4-FFF2-40B4-BE49-F238E27FC236}">
                <a16:creationId xmlns:a16="http://schemas.microsoft.com/office/drawing/2014/main" id="{94006C9B-1777-864E-9383-FF792ED3306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6CBF719-99DC-C141-99E7-453B5EFA6B8B}"/>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1123725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E10B-85DE-A44A-ABCB-056149801F46}"/>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7A5827F1-3CB0-BC47-9131-31708108E0F3}"/>
              </a:ext>
            </a:extLst>
          </p:cNvPr>
          <p:cNvSpPr>
            <a:spLocks noGrp="1"/>
          </p:cNvSpPr>
          <p:nvPr>
            <p:ph idx="1" hasCustomPrompt="1"/>
          </p:nvPr>
        </p:nvSpPr>
        <p:spPr/>
        <p:txBody>
          <a:bodyPr/>
          <a:lstStyle>
            <a:lvl1pPr marL="0" indent="0">
              <a:buNone/>
              <a:defRPr/>
            </a:lvl1pPr>
          </a:lstStyle>
          <a:p>
            <a:pPr lvl="0"/>
            <a:r>
              <a:rPr lang="en-GB" dirty="0"/>
              <a:t>Click to edit Master text styles</a:t>
            </a:r>
          </a:p>
        </p:txBody>
      </p:sp>
      <p:sp>
        <p:nvSpPr>
          <p:cNvPr id="4" name="Date Placeholder 3">
            <a:extLst>
              <a:ext uri="{FF2B5EF4-FFF2-40B4-BE49-F238E27FC236}">
                <a16:creationId xmlns:a16="http://schemas.microsoft.com/office/drawing/2014/main" id="{EEF4288E-075F-4B46-A1E2-42AE2675C4DA}"/>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5" name="Footer Placeholder 4">
            <a:extLst>
              <a:ext uri="{FF2B5EF4-FFF2-40B4-BE49-F238E27FC236}">
                <a16:creationId xmlns:a16="http://schemas.microsoft.com/office/drawing/2014/main" id="{149EC5F5-868A-8D44-A3B2-D7D3C1C77B1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E598A16-076E-9B45-8B36-675E22995C3E}"/>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57397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A2D1-70F9-ED4D-87B6-CB5C6659CB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ACF11AB1-20EB-D64D-A55E-61587F4D9F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9D36B1-CE49-0241-9205-C6E955803422}"/>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5" name="Footer Placeholder 4">
            <a:extLst>
              <a:ext uri="{FF2B5EF4-FFF2-40B4-BE49-F238E27FC236}">
                <a16:creationId xmlns:a16="http://schemas.microsoft.com/office/drawing/2014/main" id="{960EDA28-43F6-DA4A-9309-FC841421ACA2}"/>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1497D237-A0CD-6349-99E4-4090D90288C6}"/>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421576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9C37-4C6A-0E40-94E6-C270576A6DC3}"/>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0281DE3D-8477-1244-A110-C749FC7946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AD449AA9-EA16-9044-A938-B56344B6A0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E426C7C3-9EF4-BD41-9C98-A0DC6F1E689C}"/>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6" name="Footer Placeholder 5">
            <a:extLst>
              <a:ext uri="{FF2B5EF4-FFF2-40B4-BE49-F238E27FC236}">
                <a16:creationId xmlns:a16="http://schemas.microsoft.com/office/drawing/2014/main" id="{318204A4-CC55-8F47-8419-DEC753837ED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26D5FCF-326A-D54D-8A85-BDE834DE4255}"/>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5875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737C-95F9-F34A-8E3F-01E43E9C8744}"/>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4CC846E9-2A5E-1C4C-885E-F8E915E62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AC7D24-E663-6D43-8373-18A481C3FF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8EB58901-5C84-D742-B8A1-2AE56F3C8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900B774-CC53-C14F-9C5B-533F598C4F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0894A7E9-AFA0-194D-B05B-28194BA3A4FF}"/>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8" name="Footer Placeholder 7">
            <a:extLst>
              <a:ext uri="{FF2B5EF4-FFF2-40B4-BE49-F238E27FC236}">
                <a16:creationId xmlns:a16="http://schemas.microsoft.com/office/drawing/2014/main" id="{42249211-13E9-E44C-BD82-C13A08E74C15}"/>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90E0A987-47E9-F046-A633-9D2168968D6C}"/>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58046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7F57-1A35-FB4E-BE65-6B9D4D0740B8}"/>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6A70C1EC-B78A-874B-9FB0-7776E292E007}"/>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4" name="Footer Placeholder 3">
            <a:extLst>
              <a:ext uri="{FF2B5EF4-FFF2-40B4-BE49-F238E27FC236}">
                <a16:creationId xmlns:a16="http://schemas.microsoft.com/office/drawing/2014/main" id="{5CED3A51-A8FD-9242-BA5A-F6EE18CD43E9}"/>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08E14B36-8066-F246-991C-6F4A7EAB985A}"/>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98169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FD9A7-C99F-B043-9844-F27305577E33}"/>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3" name="Footer Placeholder 2">
            <a:extLst>
              <a:ext uri="{FF2B5EF4-FFF2-40B4-BE49-F238E27FC236}">
                <a16:creationId xmlns:a16="http://schemas.microsoft.com/office/drawing/2014/main" id="{700CEA1E-030E-5B4E-A3E2-F54F34881833}"/>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94182CFD-99BB-5742-A562-A14613E1A204}"/>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207066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F94C-B5B6-CA48-9D2B-C3B30F0BB4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85BCF4A6-0C40-E044-85AC-BFE272CAFA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7DA3381C-BEEC-A944-9CC9-F9E6DE318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801494-BF52-B84D-A5FD-3FD44399A747}"/>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6" name="Footer Placeholder 5">
            <a:extLst>
              <a:ext uri="{FF2B5EF4-FFF2-40B4-BE49-F238E27FC236}">
                <a16:creationId xmlns:a16="http://schemas.microsoft.com/office/drawing/2014/main" id="{58C70D1D-D252-E948-8C2B-3047AA687165}"/>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07572542-D68E-6A43-93F0-B3C80B89523A}"/>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158311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AE69-D576-814E-A8C6-2C31499592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6CED6D0D-7F3A-974B-A47D-5A8B37F68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702EAA33-4782-104A-A7F4-5F1B91F52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ED3F60-BEC1-974E-AC47-416DCC6F4173}"/>
              </a:ext>
            </a:extLst>
          </p:cNvPr>
          <p:cNvSpPr>
            <a:spLocks noGrp="1"/>
          </p:cNvSpPr>
          <p:nvPr>
            <p:ph type="dt" sz="half" idx="10"/>
          </p:nvPr>
        </p:nvSpPr>
        <p:spPr/>
        <p:txBody>
          <a:bodyPr/>
          <a:lstStyle/>
          <a:p>
            <a:fld id="{44991454-37DE-1543-BB5B-0CA2B9A8571E}" type="datetimeFigureOut">
              <a:rPr lang="en-DE" smtClean="0"/>
              <a:t>11.05.20</a:t>
            </a:fld>
            <a:endParaRPr lang="en-DE"/>
          </a:p>
        </p:txBody>
      </p:sp>
      <p:sp>
        <p:nvSpPr>
          <p:cNvPr id="6" name="Footer Placeholder 5">
            <a:extLst>
              <a:ext uri="{FF2B5EF4-FFF2-40B4-BE49-F238E27FC236}">
                <a16:creationId xmlns:a16="http://schemas.microsoft.com/office/drawing/2014/main" id="{691C69FE-7F33-D54E-93C4-35577732618C}"/>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C28EAD3A-D6D6-2748-A9B4-E6D82F967B98}"/>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71839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DB0F9-EEAB-D844-916A-C280CDD65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6790D838-15A7-3049-B0C7-EEF883F89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D4BB9F3C-8626-344D-B7AF-E80BE6405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91454-37DE-1543-BB5B-0CA2B9A8571E}" type="datetimeFigureOut">
              <a:rPr lang="en-DE" smtClean="0"/>
              <a:t>11.05.20</a:t>
            </a:fld>
            <a:endParaRPr lang="en-DE"/>
          </a:p>
        </p:txBody>
      </p:sp>
      <p:sp>
        <p:nvSpPr>
          <p:cNvPr id="5" name="Footer Placeholder 4">
            <a:extLst>
              <a:ext uri="{FF2B5EF4-FFF2-40B4-BE49-F238E27FC236}">
                <a16:creationId xmlns:a16="http://schemas.microsoft.com/office/drawing/2014/main" id="{17319A2B-4C26-A948-B38C-7F8785835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C3E27CDD-6369-614D-8C74-DAC0CD0CC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E3909-907A-1745-A63F-4D6F66CB9AA1}" type="slidenum">
              <a:rPr lang="en-DE" smtClean="0"/>
              <a:t>‹#›</a:t>
            </a:fld>
            <a:endParaRPr lang="en-DE"/>
          </a:p>
        </p:txBody>
      </p:sp>
    </p:spTree>
    <p:extLst>
      <p:ext uri="{BB962C8B-B14F-4D97-AF65-F5344CB8AC3E}">
        <p14:creationId xmlns:p14="http://schemas.microsoft.com/office/powerpoint/2010/main" val="2959598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6830-D760-6141-BA49-D972F57985CE}"/>
              </a:ext>
            </a:extLst>
          </p:cNvPr>
          <p:cNvSpPr>
            <a:spLocks noGrp="1"/>
          </p:cNvSpPr>
          <p:nvPr>
            <p:ph type="ctrTitle"/>
          </p:nvPr>
        </p:nvSpPr>
        <p:spPr/>
        <p:txBody>
          <a:bodyPr/>
          <a:lstStyle/>
          <a:p>
            <a:r>
              <a:rPr lang="en-DE" dirty="0"/>
              <a:t>Phänomene der Phonologie</a:t>
            </a:r>
          </a:p>
        </p:txBody>
      </p:sp>
      <p:sp>
        <p:nvSpPr>
          <p:cNvPr id="3" name="Subtitle 2">
            <a:extLst>
              <a:ext uri="{FF2B5EF4-FFF2-40B4-BE49-F238E27FC236}">
                <a16:creationId xmlns:a16="http://schemas.microsoft.com/office/drawing/2014/main" id="{20F73F3F-27D3-D943-9B3B-CF5E529A8E5B}"/>
              </a:ext>
            </a:extLst>
          </p:cNvPr>
          <p:cNvSpPr>
            <a:spLocks noGrp="1"/>
          </p:cNvSpPr>
          <p:nvPr>
            <p:ph type="subTitle" idx="1"/>
          </p:nvPr>
        </p:nvSpPr>
        <p:spPr/>
        <p:txBody>
          <a:bodyPr>
            <a:normAutofit lnSpcReduction="10000"/>
          </a:bodyPr>
          <a:lstStyle/>
          <a:p>
            <a:r>
              <a:rPr lang="en-GB" altLang="en-US" dirty="0" err="1">
                <a:ea typeface="ＭＳ Ｐゴシック" panose="020B0600070205080204" pitchFamily="34" charset="-128"/>
              </a:rPr>
              <a:t>Sommersemester</a:t>
            </a:r>
            <a:endParaRPr lang="en-GB" altLang="en-US" dirty="0">
              <a:ea typeface="ＭＳ Ｐゴシック" panose="020B0600070205080204" pitchFamily="34" charset="-128"/>
            </a:endParaRPr>
          </a:p>
          <a:p>
            <a:r>
              <a:rPr lang="en-GB" altLang="en-US" dirty="0">
                <a:ea typeface="ＭＳ Ｐゴシック" panose="020B0600070205080204" pitchFamily="34" charset="-128"/>
              </a:rPr>
              <a:t>2020</a:t>
            </a:r>
          </a:p>
          <a:p>
            <a:r>
              <a:rPr lang="en-GB" altLang="en-US" dirty="0">
                <a:ea typeface="ＭＳ Ｐゴシック" panose="020B0600070205080204" pitchFamily="34" charset="-128"/>
              </a:rPr>
              <a:t>Frankfurt</a:t>
            </a:r>
          </a:p>
          <a:p>
            <a:r>
              <a:rPr lang="de-DE" dirty="0"/>
              <a:t>Prof. Caroline </a:t>
            </a:r>
            <a:r>
              <a:rPr lang="de-DE" dirty="0" err="1"/>
              <a:t>Féry</a:t>
            </a:r>
            <a:endParaRPr lang="en-DE"/>
          </a:p>
        </p:txBody>
      </p:sp>
    </p:spTree>
    <p:extLst>
      <p:ext uri="{BB962C8B-B14F-4D97-AF65-F5344CB8AC3E}">
        <p14:creationId xmlns:p14="http://schemas.microsoft.com/office/powerpoint/2010/main" val="312920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umsplatzhalter 3">
            <a:extLst>
              <a:ext uri="{FF2B5EF4-FFF2-40B4-BE49-F238E27FC236}">
                <a16:creationId xmlns:a16="http://schemas.microsoft.com/office/drawing/2014/main" id="{E7AFD03A-8CB9-6744-8D94-55559D64117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D913734D-2220-664B-B6B3-1C8EFB50861D}" type="datetime1">
              <a:rPr lang="de-DE" altLang="de-DE" sz="1400"/>
              <a:pPr>
                <a:spcBef>
                  <a:spcPct val="0"/>
                </a:spcBef>
              </a:pPr>
              <a:t>11.05.20</a:t>
            </a:fld>
            <a:endParaRPr lang="de-DE" altLang="de-DE" sz="1400"/>
          </a:p>
        </p:txBody>
      </p:sp>
      <p:sp>
        <p:nvSpPr>
          <p:cNvPr id="31746" name="Foliennummernplatzhalter 5">
            <a:extLst>
              <a:ext uri="{FF2B5EF4-FFF2-40B4-BE49-F238E27FC236}">
                <a16:creationId xmlns:a16="http://schemas.microsoft.com/office/drawing/2014/main" id="{D051E790-FEC6-3746-A2A5-EA573997189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0E80AFFA-A9A5-9746-9CE1-79594B6E46B5}" type="slidenum">
              <a:rPr lang="de-DE" altLang="de-DE" sz="1400"/>
              <a:pPr>
                <a:spcBef>
                  <a:spcPct val="0"/>
                </a:spcBef>
              </a:pPr>
              <a:t>10</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838200" y="981076"/>
            <a:ext cx="10367682" cy="5038725"/>
          </a:xfrm>
        </p:spPr>
        <p:txBody>
          <a:bodyPr>
            <a:normAutofit fontScale="92500" lnSpcReduction="10000"/>
          </a:bodyPr>
          <a:lstStyle/>
          <a:p>
            <a:pPr>
              <a:defRPr/>
            </a:pPr>
            <a:r>
              <a:rPr lang="de-DE" dirty="0"/>
              <a:t>Abfolge </a:t>
            </a:r>
            <a:r>
              <a:rPr lang="de-DE" i="1" dirty="0" err="1"/>
              <a:t>n</a:t>
            </a:r>
            <a:r>
              <a:rPr lang="de-DE" dirty="0"/>
              <a:t> + </a:t>
            </a:r>
            <a:r>
              <a:rPr lang="de-DE" i="1" dirty="0" err="1"/>
              <a:t>k</a:t>
            </a:r>
            <a:r>
              <a:rPr lang="de-DE" dirty="0"/>
              <a:t> in Wörtern wie </a:t>
            </a:r>
            <a:r>
              <a:rPr lang="de-DE" i="1" dirty="0"/>
              <a:t>Bank </a:t>
            </a:r>
            <a:r>
              <a:rPr lang="de-DE" dirty="0"/>
              <a:t>(</a:t>
            </a:r>
            <a:r>
              <a:rPr lang="de-DE" i="1" dirty="0" err="1"/>
              <a:t>k</a:t>
            </a:r>
            <a:r>
              <a:rPr lang="de-DE" i="1" dirty="0"/>
              <a:t> </a:t>
            </a:r>
            <a:r>
              <a:rPr lang="de-DE" dirty="0"/>
              <a:t>ist nicht getilgt) </a:t>
            </a:r>
          </a:p>
          <a:p>
            <a:pPr>
              <a:defRPr/>
            </a:pPr>
            <a:r>
              <a:rPr lang="de-DE" dirty="0"/>
              <a:t>Abfolge </a:t>
            </a:r>
            <a:r>
              <a:rPr lang="de-DE" i="1" dirty="0" err="1"/>
              <a:t>n</a:t>
            </a:r>
            <a:r>
              <a:rPr lang="de-DE" dirty="0"/>
              <a:t> + </a:t>
            </a:r>
            <a:r>
              <a:rPr lang="de-DE" i="1" dirty="0" err="1"/>
              <a:t>g</a:t>
            </a:r>
            <a:r>
              <a:rPr lang="de-DE" dirty="0"/>
              <a:t> in Wörtern wie </a:t>
            </a:r>
            <a:r>
              <a:rPr lang="de-DE" i="1" dirty="0"/>
              <a:t>lang</a:t>
            </a:r>
            <a:r>
              <a:rPr lang="de-DE" dirty="0"/>
              <a:t> (</a:t>
            </a:r>
            <a:r>
              <a:rPr lang="de-DE" i="1" dirty="0" err="1"/>
              <a:t>g</a:t>
            </a:r>
            <a:r>
              <a:rPr lang="de-DE" i="1" dirty="0"/>
              <a:t> </a:t>
            </a:r>
            <a:r>
              <a:rPr lang="de-DE" dirty="0"/>
              <a:t>ist getilgt) </a:t>
            </a:r>
          </a:p>
          <a:p>
            <a:pPr>
              <a:defRPr/>
            </a:pPr>
            <a:endParaRPr lang="de-DE" dirty="0"/>
          </a:p>
          <a:p>
            <a:pPr>
              <a:defRPr/>
            </a:pPr>
            <a:r>
              <a:rPr lang="de-DE" dirty="0"/>
              <a:t>Nasalassimilation: </a:t>
            </a:r>
          </a:p>
          <a:p>
            <a:pPr>
              <a:defRPr/>
            </a:pPr>
            <a:r>
              <a:rPr lang="de-DE" dirty="0"/>
              <a:t>/</a:t>
            </a:r>
            <a:r>
              <a:rPr lang="de-DE" dirty="0" err="1"/>
              <a:t>n</a:t>
            </a:r>
            <a:r>
              <a:rPr lang="de-DE" dirty="0"/>
              <a:t>/  </a:t>
            </a:r>
            <a:r>
              <a:rPr lang="en-US" dirty="0">
                <a:sym typeface="Symbol" pitchFamily="2" charset="2"/>
              </a:rPr>
              <a:t></a:t>
            </a:r>
            <a:r>
              <a:rPr lang="en-US" dirty="0"/>
              <a:t> [</a:t>
            </a:r>
            <a:r>
              <a:rPr lang="de-DE" dirty="0" err="1"/>
              <a:t>ŋ</a:t>
            </a:r>
            <a:r>
              <a:rPr lang="de-DE" dirty="0"/>
              <a:t>] / __  [</a:t>
            </a:r>
            <a:r>
              <a:rPr lang="de-DE" dirty="0" err="1"/>
              <a:t>k</a:t>
            </a:r>
            <a:r>
              <a:rPr lang="de-DE" dirty="0"/>
              <a:t>, </a:t>
            </a:r>
            <a:r>
              <a:rPr lang="de-DE" dirty="0" err="1"/>
              <a:t>g</a:t>
            </a:r>
            <a:r>
              <a:rPr lang="de-DE" dirty="0"/>
              <a:t>]         	(Domäne: Morphem)</a:t>
            </a:r>
          </a:p>
          <a:p>
            <a:pPr>
              <a:defRPr/>
            </a:pPr>
            <a:r>
              <a:rPr lang="de-DE" dirty="0"/>
              <a:t> </a:t>
            </a:r>
          </a:p>
          <a:p>
            <a:pPr>
              <a:defRPr/>
            </a:pPr>
            <a:r>
              <a:rPr lang="da-DK" dirty="0"/>
              <a:t>/bank/			/lang/</a:t>
            </a:r>
            <a:endParaRPr lang="de-DE" dirty="0"/>
          </a:p>
          <a:p>
            <a:pPr>
              <a:defRPr/>
            </a:pPr>
            <a:r>
              <a:rPr lang="da-DK" dirty="0"/>
              <a:t> </a:t>
            </a:r>
            <a:r>
              <a:rPr lang="da-DK" dirty="0" err="1"/>
              <a:t>baŋk</a:t>
            </a:r>
            <a:r>
              <a:rPr lang="da-DK" dirty="0"/>
              <a:t>		 	</a:t>
            </a:r>
            <a:r>
              <a:rPr lang="da-DK" dirty="0" err="1"/>
              <a:t>laŋg</a:t>
            </a:r>
            <a:r>
              <a:rPr lang="da-DK" dirty="0"/>
              <a:t>		Nasalassimilation</a:t>
            </a:r>
            <a:endParaRPr lang="de-DE" dirty="0"/>
          </a:p>
          <a:p>
            <a:pPr>
              <a:defRPr/>
            </a:pPr>
            <a:r>
              <a:rPr lang="de-DE" dirty="0"/>
              <a:t>  </a:t>
            </a:r>
            <a:r>
              <a:rPr lang="da-DK" dirty="0"/>
              <a:t> </a:t>
            </a:r>
            <a:r>
              <a:rPr lang="da-DK" baseline="30000" dirty="0"/>
              <a:t>__</a:t>
            </a:r>
            <a:r>
              <a:rPr lang="da-DK" dirty="0"/>
              <a:t>		 	</a:t>
            </a:r>
            <a:r>
              <a:rPr lang="da-DK" dirty="0" err="1"/>
              <a:t>laŋ</a:t>
            </a:r>
            <a:r>
              <a:rPr lang="da-DK" dirty="0"/>
              <a:t>		</a:t>
            </a:r>
            <a:r>
              <a:rPr lang="da-DK" i="1" dirty="0"/>
              <a:t>g</a:t>
            </a:r>
            <a:r>
              <a:rPr lang="da-DK" dirty="0"/>
              <a:t>-</a:t>
            </a:r>
            <a:r>
              <a:rPr lang="da-DK" dirty="0" err="1"/>
              <a:t>Tilgung</a:t>
            </a:r>
            <a:endParaRPr lang="de-DE" dirty="0"/>
          </a:p>
          <a:p>
            <a:pPr>
              <a:defRPr/>
            </a:pPr>
            <a:r>
              <a:rPr lang="da-DK" dirty="0"/>
              <a:t>   </a:t>
            </a:r>
            <a:r>
              <a:rPr lang="da-DK" baseline="30000" dirty="0"/>
              <a:t>__		 </a:t>
            </a:r>
            <a:r>
              <a:rPr lang="da-DK" dirty="0"/>
              <a:t>   	</a:t>
            </a:r>
            <a:r>
              <a:rPr lang="da-DK" baseline="30000" dirty="0"/>
              <a:t>__		</a:t>
            </a:r>
            <a:r>
              <a:rPr lang="da-DK" dirty="0" err="1"/>
              <a:t>Auslautverhärtung</a:t>
            </a:r>
            <a:r>
              <a:rPr lang="da-DK" dirty="0"/>
              <a:t> (ALV)</a:t>
            </a:r>
            <a:endParaRPr lang="de-DE" dirty="0"/>
          </a:p>
          <a:p>
            <a:pPr>
              <a:defRPr/>
            </a:pPr>
            <a:r>
              <a:rPr lang="de-DE" dirty="0"/>
              <a:t>[</a:t>
            </a:r>
            <a:r>
              <a:rPr lang="de-DE" dirty="0" err="1"/>
              <a:t>baŋk</a:t>
            </a:r>
            <a:r>
              <a:rPr lang="de-DE" dirty="0"/>
              <a:t>]	 		[</a:t>
            </a:r>
            <a:r>
              <a:rPr lang="de-DE" dirty="0" err="1"/>
              <a:t>laŋ</a:t>
            </a:r>
            <a:r>
              <a:rPr lang="de-DE" dirty="0"/>
              <a:t>] </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21F9F2E7-064F-E846-8CC4-228BEE8E6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5800" y="838199"/>
            <a:ext cx="812800" cy="812800"/>
          </a:xfrm>
          <a:prstGeom prst="rect">
            <a:avLst/>
          </a:prstGeom>
        </p:spPr>
      </p:pic>
    </p:spTree>
    <p:extLst>
      <p:ext uri="{BB962C8B-B14F-4D97-AF65-F5344CB8AC3E}">
        <p14:creationId xmlns:p14="http://schemas.microsoft.com/office/powerpoint/2010/main" val="77025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Datumsplatzhalter 3">
            <a:extLst>
              <a:ext uri="{FF2B5EF4-FFF2-40B4-BE49-F238E27FC236}">
                <a16:creationId xmlns:a16="http://schemas.microsoft.com/office/drawing/2014/main" id="{C3346C71-8CFC-FC4B-A6AA-FEEF979E990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7F772A95-B8B1-5543-8D5F-1D6907A83B56}" type="datetime1">
              <a:rPr lang="de-DE" altLang="de-DE" sz="1400"/>
              <a:pPr>
                <a:spcBef>
                  <a:spcPct val="0"/>
                </a:spcBef>
              </a:pPr>
              <a:t>11.05.20</a:t>
            </a:fld>
            <a:endParaRPr lang="de-DE" altLang="de-DE" sz="1400"/>
          </a:p>
        </p:txBody>
      </p:sp>
      <p:sp>
        <p:nvSpPr>
          <p:cNvPr id="33794" name="Foliennummernplatzhalter 5">
            <a:extLst>
              <a:ext uri="{FF2B5EF4-FFF2-40B4-BE49-F238E27FC236}">
                <a16:creationId xmlns:a16="http://schemas.microsoft.com/office/drawing/2014/main" id="{16F8D4F0-A06D-3941-87AD-E005B81E18D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6D5EAB5D-028A-CE4F-9AFB-09F0FF0EDEE5}" type="slidenum">
              <a:rPr lang="de-DE" altLang="de-DE" sz="1400"/>
              <a:pPr>
                <a:spcBef>
                  <a:spcPct val="0"/>
                </a:spcBef>
              </a:pPr>
              <a:t>11</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27529" y="981076"/>
            <a:ext cx="10416989" cy="5038725"/>
          </a:xfrm>
        </p:spPr>
        <p:txBody>
          <a:bodyPr/>
          <a:lstStyle/>
          <a:p>
            <a:pPr>
              <a:defRPr/>
            </a:pPr>
            <a:r>
              <a:rPr lang="de-DE" dirty="0"/>
              <a:t>Alternative Realisierung: wenn /</a:t>
            </a:r>
            <a:r>
              <a:rPr lang="de-DE" dirty="0" err="1"/>
              <a:t>g</a:t>
            </a:r>
            <a:r>
              <a:rPr lang="de-DE" dirty="0"/>
              <a:t>/ nicht getilgt ist, unterliegt es ALV</a:t>
            </a:r>
          </a:p>
          <a:p>
            <a:pPr>
              <a:defRPr/>
            </a:pPr>
            <a:r>
              <a:rPr lang="de-DE" dirty="0"/>
              <a:t>(in Merkels Rede z.B. am Ende eines Satzes).</a:t>
            </a:r>
          </a:p>
          <a:p>
            <a:pPr>
              <a:defRPr/>
            </a:pPr>
            <a:r>
              <a:rPr lang="de-DE" dirty="0"/>
              <a:t> </a:t>
            </a:r>
          </a:p>
          <a:p>
            <a:pPr>
              <a:defRPr/>
            </a:pPr>
            <a:r>
              <a:rPr lang="de-DE" dirty="0"/>
              <a:t>	/</a:t>
            </a:r>
            <a:r>
              <a:rPr lang="de-DE" dirty="0" err="1"/>
              <a:t>bank</a:t>
            </a:r>
            <a:r>
              <a:rPr lang="de-DE" dirty="0"/>
              <a:t>/		 /lang/</a:t>
            </a:r>
          </a:p>
          <a:p>
            <a:pPr>
              <a:defRPr/>
            </a:pPr>
            <a:r>
              <a:rPr lang="de-DE" dirty="0"/>
              <a:t>	 </a:t>
            </a:r>
            <a:r>
              <a:rPr lang="da-DK" dirty="0" err="1"/>
              <a:t>baŋk</a:t>
            </a:r>
            <a:r>
              <a:rPr lang="da-DK" dirty="0"/>
              <a:t>		  </a:t>
            </a:r>
            <a:r>
              <a:rPr lang="da-DK" dirty="0" err="1"/>
              <a:t>laŋg</a:t>
            </a:r>
            <a:r>
              <a:rPr lang="da-DK" dirty="0"/>
              <a:t>    	Nasalassimilation</a:t>
            </a:r>
            <a:endParaRPr lang="de-DE" dirty="0"/>
          </a:p>
          <a:p>
            <a:pPr>
              <a:defRPr/>
            </a:pPr>
            <a:r>
              <a:rPr lang="da-DK" dirty="0"/>
              <a:t>	  </a:t>
            </a:r>
            <a:r>
              <a:rPr lang="da-DK" baseline="30000" dirty="0"/>
              <a:t>__ </a:t>
            </a:r>
            <a:r>
              <a:rPr lang="da-DK" dirty="0"/>
              <a:t>		  </a:t>
            </a:r>
            <a:r>
              <a:rPr lang="da-DK" dirty="0" err="1"/>
              <a:t>laŋk</a:t>
            </a:r>
            <a:r>
              <a:rPr lang="da-DK" dirty="0"/>
              <a:t>		ALV</a:t>
            </a:r>
            <a:endParaRPr lang="de-DE" dirty="0"/>
          </a:p>
          <a:p>
            <a:pPr>
              <a:defRPr/>
            </a:pPr>
            <a:r>
              <a:rPr lang="da-DK" dirty="0"/>
              <a:t>	   </a:t>
            </a:r>
            <a:r>
              <a:rPr lang="da-DK" baseline="30000" dirty="0"/>
              <a:t>__</a:t>
            </a:r>
            <a:r>
              <a:rPr lang="da-DK" dirty="0"/>
              <a:t>		     </a:t>
            </a:r>
            <a:r>
              <a:rPr lang="da-DK" baseline="30000" dirty="0"/>
              <a:t>__</a:t>
            </a:r>
            <a:r>
              <a:rPr lang="da-DK" dirty="0"/>
              <a:t>		</a:t>
            </a:r>
            <a:r>
              <a:rPr lang="da-DK" i="1" dirty="0"/>
              <a:t>g</a:t>
            </a:r>
            <a:r>
              <a:rPr lang="da-DK" dirty="0"/>
              <a:t>-</a:t>
            </a:r>
            <a:r>
              <a:rPr lang="da-DK" dirty="0" err="1"/>
              <a:t>Tilgung</a:t>
            </a:r>
            <a:endParaRPr lang="de-DE" dirty="0"/>
          </a:p>
          <a:p>
            <a:pPr>
              <a:defRPr/>
            </a:pPr>
            <a:r>
              <a:rPr lang="da-DK" dirty="0"/>
              <a:t>	</a:t>
            </a:r>
            <a:r>
              <a:rPr lang="de-DE" dirty="0"/>
              <a:t>[</a:t>
            </a:r>
            <a:r>
              <a:rPr lang="de-DE" dirty="0" err="1"/>
              <a:t>baŋk</a:t>
            </a:r>
            <a:r>
              <a:rPr lang="de-DE" dirty="0"/>
              <a:t>]	 [</a:t>
            </a:r>
            <a:r>
              <a:rPr lang="de-DE" dirty="0" err="1"/>
              <a:t>laŋk</a:t>
            </a:r>
            <a:r>
              <a:rPr lang="de-DE" dirty="0"/>
              <a:t>]</a:t>
            </a:r>
          </a:p>
          <a:p>
            <a:pPr>
              <a:defRPr/>
            </a:pPr>
            <a:r>
              <a:rPr lang="de-DE" dirty="0"/>
              <a:t> </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A4680973-5FB5-9C44-9F63-B7CCDB6E2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8651" y="1837267"/>
            <a:ext cx="812800" cy="812800"/>
          </a:xfrm>
          <a:prstGeom prst="rect">
            <a:avLst/>
          </a:prstGeom>
        </p:spPr>
      </p:pic>
    </p:spTree>
    <p:extLst>
      <p:ext uri="{BB962C8B-B14F-4D97-AF65-F5344CB8AC3E}">
        <p14:creationId xmlns:p14="http://schemas.microsoft.com/office/powerpoint/2010/main" val="2671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Datumsplatzhalter 3">
            <a:extLst>
              <a:ext uri="{FF2B5EF4-FFF2-40B4-BE49-F238E27FC236}">
                <a16:creationId xmlns:a16="http://schemas.microsoft.com/office/drawing/2014/main" id="{945F32CA-7DEB-A542-98B9-BC19E9A738E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2753E134-6A7D-1A46-B40F-551C851F1E35}" type="datetime1">
              <a:rPr lang="de-DE" altLang="de-DE" sz="1400"/>
              <a:pPr>
                <a:spcBef>
                  <a:spcPct val="0"/>
                </a:spcBef>
              </a:pPr>
              <a:t>11.05.20</a:t>
            </a:fld>
            <a:endParaRPr lang="de-DE" altLang="de-DE" sz="1400"/>
          </a:p>
        </p:txBody>
      </p:sp>
      <p:sp>
        <p:nvSpPr>
          <p:cNvPr id="35842" name="Foliennummernplatzhalter 5">
            <a:extLst>
              <a:ext uri="{FF2B5EF4-FFF2-40B4-BE49-F238E27FC236}">
                <a16:creationId xmlns:a16="http://schemas.microsoft.com/office/drawing/2014/main" id="{8040B1F1-1B8B-9B4D-B5B3-A87A3B719BE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28D0C910-78B4-1244-8579-6DA71AE4CB2A}" type="slidenum">
              <a:rPr lang="de-DE" altLang="de-DE" sz="1400"/>
              <a:pPr>
                <a:spcBef>
                  <a:spcPct val="0"/>
                </a:spcBef>
              </a:pPr>
              <a:t>12</a:t>
            </a:fld>
            <a:endParaRPr lang="de-DE" altLang="de-DE" sz="1400"/>
          </a:p>
        </p:txBody>
      </p:sp>
      <p:sp>
        <p:nvSpPr>
          <p:cNvPr id="35843" name="Rectangle 3">
            <a:extLst>
              <a:ext uri="{FF2B5EF4-FFF2-40B4-BE49-F238E27FC236}">
                <a16:creationId xmlns:a16="http://schemas.microsoft.com/office/drawing/2014/main" id="{E414B7A7-C335-2B4A-B5EA-3BB9B546E8E9}"/>
              </a:ext>
            </a:extLst>
          </p:cNvPr>
          <p:cNvSpPr>
            <a:spLocks noGrp="1" noChangeArrowheads="1"/>
          </p:cNvSpPr>
          <p:nvPr>
            <p:ph type="body" idx="1"/>
          </p:nvPr>
        </p:nvSpPr>
        <p:spPr>
          <a:xfrm>
            <a:off x="838200" y="981076"/>
            <a:ext cx="10313894" cy="5038725"/>
          </a:xfrm>
        </p:spPr>
        <p:txBody>
          <a:bodyPr/>
          <a:lstStyle/>
          <a:p>
            <a:r>
              <a:rPr lang="de-DE" altLang="en-DE" b="1" dirty="0">
                <a:ea typeface="ＭＳ Ｐゴシック" panose="020B0600070205080204" pitchFamily="34" charset="-128"/>
              </a:rPr>
              <a:t>Assimilation des </a:t>
            </a:r>
            <a:r>
              <a:rPr lang="de-DE" altLang="en-DE" b="1" dirty="0" err="1">
                <a:ea typeface="ＭＳ Ｐゴシック" panose="020B0600070205080204" pitchFamily="34" charset="-128"/>
              </a:rPr>
              <a:t>koronalen</a:t>
            </a:r>
            <a:r>
              <a:rPr lang="de-DE" altLang="en-DE" b="1" dirty="0">
                <a:ea typeface="ＭＳ Ｐゴシック" panose="020B0600070205080204" pitchFamily="34" charset="-128"/>
              </a:rPr>
              <a:t> Nasals an einen folgenden dorsalen Plosiv</a:t>
            </a:r>
            <a:endParaRPr lang="de-DE" altLang="en-DE" dirty="0">
              <a:ea typeface="ＭＳ Ｐゴシック" panose="020B0600070205080204" pitchFamily="34" charset="-128"/>
            </a:endParaRPr>
          </a:p>
          <a:p>
            <a:r>
              <a:rPr lang="de-DE" altLang="en-DE" b="1" dirty="0">
                <a:ea typeface="ＭＳ Ｐゴシック" panose="020B0600070205080204" pitchFamily="34" charset="-128"/>
              </a:rPr>
              <a:t> </a:t>
            </a:r>
            <a:endParaRPr lang="de-DE" altLang="en-DE" dirty="0">
              <a:ea typeface="ＭＳ Ｐゴシック" panose="020B0600070205080204" pitchFamily="34" charset="-128"/>
            </a:endParaRPr>
          </a:p>
          <a:p>
            <a:r>
              <a:rPr lang="de-DE" altLang="en-DE" dirty="0">
                <a:ea typeface="ＭＳ Ｐゴシック" panose="020B0600070205080204" pitchFamily="34" charset="-128"/>
              </a:rPr>
              <a:t>Wenn Nasale im selben Morphem wie dem folgenden Plosiv sind, sind sie meistens </a:t>
            </a:r>
            <a:r>
              <a:rPr lang="de-DE" altLang="en-DE" dirty="0" err="1">
                <a:ea typeface="ＭＳ Ｐゴシック" panose="020B0600070205080204" pitchFamily="34" charset="-128"/>
              </a:rPr>
              <a:t>homorgan</a:t>
            </a:r>
            <a:r>
              <a:rPr lang="de-DE" altLang="en-DE" dirty="0">
                <a:ea typeface="ＭＳ Ｐゴシック" panose="020B0600070205080204" pitchFamily="34" charset="-128"/>
              </a:rPr>
              <a:t> (d.h. mit demselben </a:t>
            </a:r>
            <a:r>
              <a:rPr lang="de-DE" altLang="en-DE" dirty="0" err="1">
                <a:ea typeface="ＭＳ Ｐゴシック" panose="020B0600070205080204" pitchFamily="34" charset="-128"/>
              </a:rPr>
              <a:t>Artikulator</a:t>
            </a:r>
            <a:r>
              <a:rPr lang="de-DE" altLang="en-DE" dirty="0">
                <a:ea typeface="ＭＳ Ｐゴシック" panose="020B0600070205080204" pitchFamily="34" charset="-128"/>
              </a:rPr>
              <a:t> artikuliert).</a:t>
            </a:r>
          </a:p>
          <a:p>
            <a:endParaRPr lang="de-DE" altLang="en-DE" dirty="0">
              <a:ea typeface="ＭＳ Ｐゴシック" panose="020B0600070205080204" pitchFamily="34" charset="-128"/>
            </a:endParaRPr>
          </a:p>
          <a:p>
            <a:r>
              <a:rPr lang="de-DE" altLang="en-DE" dirty="0">
                <a:ea typeface="ＭＳ Ｐゴシック" panose="020B0600070205080204" pitchFamily="34" charset="-128"/>
              </a:rPr>
              <a:t>• [m] steht meistens vor </a:t>
            </a:r>
            <a:r>
              <a:rPr lang="de-DE" altLang="en-DE" dirty="0" err="1">
                <a:ea typeface="ＭＳ Ｐゴシック" panose="020B0600070205080204" pitchFamily="34" charset="-128"/>
              </a:rPr>
              <a:t>homorganem</a:t>
            </a:r>
            <a:r>
              <a:rPr lang="de-DE" altLang="en-DE" dirty="0">
                <a:ea typeface="ＭＳ Ｐゴシック" panose="020B0600070205080204" pitchFamily="34" charset="-128"/>
              </a:rPr>
              <a:t> [p] (Ampel) oder [b] (Imbiss)</a:t>
            </a:r>
          </a:p>
          <a:p>
            <a:r>
              <a:rPr lang="de-DE" altLang="en-DE" dirty="0">
                <a:ea typeface="ＭＳ Ｐゴシック" panose="020B0600070205080204" pitchFamily="34" charset="-128"/>
              </a:rPr>
              <a:t>Es gibt aber Ausnahmen: vor [</a:t>
            </a:r>
            <a:r>
              <a:rPr lang="de-DE" altLang="en-DE" dirty="0" err="1">
                <a:ea typeface="ＭＳ Ｐゴシック" panose="020B0600070205080204" pitchFamily="34" charset="-128"/>
              </a:rPr>
              <a:t>k</a:t>
            </a:r>
            <a:r>
              <a:rPr lang="de-DE" altLang="en-DE" dirty="0">
                <a:ea typeface="ＭＳ Ｐゴシック" panose="020B0600070205080204" pitchFamily="34" charset="-128"/>
              </a:rPr>
              <a:t>] (</a:t>
            </a:r>
            <a:r>
              <a:rPr lang="de-DE" altLang="en-DE" i="1" dirty="0">
                <a:ea typeface="ＭＳ Ｐゴシック" panose="020B0600070205080204" pitchFamily="34" charset="-128"/>
              </a:rPr>
              <a:t>Imker</a:t>
            </a:r>
            <a:r>
              <a:rPr lang="de-DE" altLang="en-DE" dirty="0">
                <a:ea typeface="ＭＳ Ｐゴシック" panose="020B0600070205080204" pitchFamily="34" charset="-128"/>
              </a:rPr>
              <a:t>), vor [t] (</a:t>
            </a:r>
            <a:r>
              <a:rPr lang="de-DE" altLang="en-DE" i="1" dirty="0">
                <a:ea typeface="ＭＳ Ｐゴシック" panose="020B0600070205080204" pitchFamily="34" charset="-128"/>
              </a:rPr>
              <a:t>Zimt, Amt</a:t>
            </a:r>
            <a:r>
              <a:rPr lang="de-DE" altLang="en-DE" dirty="0">
                <a:ea typeface="ＭＳ Ｐゴシック" panose="020B0600070205080204" pitchFamily="34" charset="-128"/>
              </a:rPr>
              <a:t>), vor [d] (</a:t>
            </a:r>
            <a:r>
              <a:rPr lang="de-DE" altLang="en-DE" i="1" dirty="0">
                <a:ea typeface="ＭＳ Ｐゴシック" panose="020B0600070205080204" pitchFamily="34" charset="-128"/>
              </a:rPr>
              <a:t>Hemden</a:t>
            </a:r>
            <a:r>
              <a:rPr lang="de-DE" altLang="en-DE" dirty="0">
                <a:ea typeface="ＭＳ Ｐゴシック" panose="020B0600070205080204" pitchFamily="34" charset="-128"/>
              </a:rPr>
              <a:t>) und vor [</a:t>
            </a:r>
            <a:r>
              <a:rPr lang="de-DE" altLang="en-DE" dirty="0" err="1">
                <a:ea typeface="ＭＳ Ｐゴシック" panose="020B0600070205080204" pitchFamily="34" charset="-128"/>
              </a:rPr>
              <a:t>z</a:t>
            </a:r>
            <a:r>
              <a:rPr lang="de-DE" altLang="en-DE" dirty="0">
                <a:ea typeface="ＭＳ Ｐゴシック" panose="020B0600070205080204" pitchFamily="34" charset="-128"/>
              </a:rPr>
              <a:t>] (</a:t>
            </a:r>
            <a:r>
              <a:rPr lang="de-DE" altLang="en-DE" i="1" dirty="0">
                <a:ea typeface="ＭＳ Ｐゴシック" panose="020B0600070205080204" pitchFamily="34" charset="-128"/>
              </a:rPr>
              <a:t>Amsel</a:t>
            </a:r>
            <a:r>
              <a:rPr lang="de-DE" altLang="en-DE" dirty="0">
                <a:ea typeface="ＭＳ Ｐゴシック" panose="020B0600070205080204" pitchFamily="34" charset="-128"/>
              </a:rPr>
              <a:t>). </a:t>
            </a: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60DAF207-3CC2-9546-ADEB-9EE1F7DC2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4067" y="136525"/>
            <a:ext cx="812800" cy="812800"/>
          </a:xfrm>
          <a:prstGeom prst="rect">
            <a:avLst/>
          </a:prstGeom>
        </p:spPr>
      </p:pic>
    </p:spTree>
    <p:extLst>
      <p:ext uri="{BB962C8B-B14F-4D97-AF65-F5344CB8AC3E}">
        <p14:creationId xmlns:p14="http://schemas.microsoft.com/office/powerpoint/2010/main" val="22271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Datumsplatzhalter 3">
            <a:extLst>
              <a:ext uri="{FF2B5EF4-FFF2-40B4-BE49-F238E27FC236}">
                <a16:creationId xmlns:a16="http://schemas.microsoft.com/office/drawing/2014/main" id="{0E887253-ACBA-2C44-8A0E-86C5627AB82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8D51FE3E-5405-1F48-A81C-4DB604E2121D}" type="datetime1">
              <a:rPr lang="de-DE" altLang="de-DE" sz="1400"/>
              <a:pPr>
                <a:spcBef>
                  <a:spcPct val="0"/>
                </a:spcBef>
              </a:pPr>
              <a:t>11.05.20</a:t>
            </a:fld>
            <a:endParaRPr lang="de-DE" altLang="de-DE" sz="1400"/>
          </a:p>
        </p:txBody>
      </p:sp>
      <p:sp>
        <p:nvSpPr>
          <p:cNvPr id="37890" name="Foliennummernplatzhalter 5">
            <a:extLst>
              <a:ext uri="{FF2B5EF4-FFF2-40B4-BE49-F238E27FC236}">
                <a16:creationId xmlns:a16="http://schemas.microsoft.com/office/drawing/2014/main" id="{DCABCF03-19B5-E54D-BA8D-1E70192A86A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185A3BA9-BCCF-044D-AB11-332E09177746}" type="slidenum">
              <a:rPr lang="de-DE" altLang="de-DE" sz="1400"/>
              <a:pPr>
                <a:spcBef>
                  <a:spcPct val="0"/>
                </a:spcBef>
              </a:pPr>
              <a:t>13</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09600" y="981076"/>
            <a:ext cx="10744200" cy="5038725"/>
          </a:xfrm>
        </p:spPr>
        <p:txBody>
          <a:bodyPr/>
          <a:lstStyle/>
          <a:p>
            <a:pPr>
              <a:defRPr/>
            </a:pPr>
            <a:r>
              <a:rPr lang="de-DE" dirty="0"/>
              <a:t>• [</a:t>
            </a:r>
            <a:r>
              <a:rPr lang="de-DE" dirty="0" err="1"/>
              <a:t>n</a:t>
            </a:r>
            <a:r>
              <a:rPr lang="de-DE" dirty="0"/>
              <a:t>] kann nicht nur vor </a:t>
            </a:r>
            <a:r>
              <a:rPr lang="de-DE" dirty="0" err="1"/>
              <a:t>homorganem</a:t>
            </a:r>
            <a:r>
              <a:rPr lang="de-DE" dirty="0"/>
              <a:t> [t] und [d], sondern auch vor Frikativen wie [f] in </a:t>
            </a:r>
            <a:r>
              <a:rPr lang="de-DE" i="1" dirty="0"/>
              <a:t>fünf</a:t>
            </a:r>
            <a:r>
              <a:rPr lang="de-DE" dirty="0"/>
              <a:t> und </a:t>
            </a:r>
            <a:r>
              <a:rPr lang="de-DE" i="1" dirty="0"/>
              <a:t>Senf</a:t>
            </a:r>
            <a:r>
              <a:rPr lang="de-DE" dirty="0"/>
              <a:t> oder vor [</a:t>
            </a:r>
            <a:r>
              <a:rPr lang="de-DE" dirty="0" err="1"/>
              <a:t>ç</a:t>
            </a:r>
            <a:r>
              <a:rPr lang="de-DE" dirty="0"/>
              <a:t>] in </a:t>
            </a:r>
            <a:r>
              <a:rPr lang="de-DE" i="1" dirty="0"/>
              <a:t>Mönch</a:t>
            </a:r>
            <a:r>
              <a:rPr lang="de-DE" dirty="0"/>
              <a:t> erscheinen (</a:t>
            </a:r>
            <a:r>
              <a:rPr lang="de-DE" dirty="0" err="1"/>
              <a:t>s.oben</a:t>
            </a:r>
            <a:r>
              <a:rPr lang="de-DE" dirty="0"/>
              <a:t>). </a:t>
            </a:r>
          </a:p>
          <a:p>
            <a:pPr>
              <a:defRPr/>
            </a:pPr>
            <a:endParaRPr lang="de-DE" dirty="0"/>
          </a:p>
          <a:p>
            <a:pPr>
              <a:defRPr/>
            </a:pPr>
            <a:r>
              <a:rPr lang="de-DE" dirty="0"/>
              <a:t>• Es gibt folgende phonologische Derivation: das Phonem /</a:t>
            </a:r>
            <a:r>
              <a:rPr lang="de-DE" dirty="0" err="1"/>
              <a:t>n</a:t>
            </a:r>
            <a:r>
              <a:rPr lang="de-DE" dirty="0"/>
              <a:t>/ wird [</a:t>
            </a:r>
            <a:r>
              <a:rPr lang="de-DE" dirty="0" err="1"/>
              <a:t>ŋ</a:t>
            </a:r>
            <a:r>
              <a:rPr lang="de-DE" dirty="0"/>
              <a:t>] vor /</a:t>
            </a:r>
            <a:r>
              <a:rPr lang="de-DE" dirty="0" err="1"/>
              <a:t>k</a:t>
            </a:r>
            <a:r>
              <a:rPr lang="de-DE" dirty="0"/>
              <a:t>/ und /</a:t>
            </a:r>
            <a:r>
              <a:rPr lang="de-DE" dirty="0" err="1"/>
              <a:t>g</a:t>
            </a:r>
            <a:r>
              <a:rPr lang="de-DE" dirty="0"/>
              <a:t>/.</a:t>
            </a:r>
          </a:p>
          <a:p>
            <a:pPr>
              <a:defRPr/>
            </a:pPr>
            <a:endParaRPr lang="de-DE" dirty="0"/>
          </a:p>
          <a:p>
            <a:pPr>
              <a:defRPr/>
            </a:pPr>
            <a:r>
              <a:rPr lang="de-DE" u="sng" dirty="0"/>
              <a:t>Schlussfolgerung</a:t>
            </a:r>
            <a:r>
              <a:rPr lang="de-DE" dirty="0"/>
              <a:t>: /m/ und /</a:t>
            </a:r>
            <a:r>
              <a:rPr lang="de-DE" dirty="0" err="1"/>
              <a:t>n</a:t>
            </a:r>
            <a:r>
              <a:rPr lang="de-DE" dirty="0"/>
              <a:t>/</a:t>
            </a:r>
            <a:r>
              <a:rPr lang="de-DE" i="1" dirty="0"/>
              <a:t> </a:t>
            </a:r>
            <a:r>
              <a:rPr lang="de-DE" dirty="0"/>
              <a:t>sind eigenständige Phoneme (sie stehen vor verschiedenen Frikativen), nicht aber [</a:t>
            </a:r>
            <a:r>
              <a:rPr lang="de-DE" dirty="0" err="1"/>
              <a:t>ŋ</a:t>
            </a:r>
            <a:r>
              <a:rPr lang="de-DE" dirty="0"/>
              <a:t>]. [</a:t>
            </a:r>
            <a:r>
              <a:rPr lang="de-DE" dirty="0" err="1"/>
              <a:t>ŋ</a:t>
            </a:r>
            <a:r>
              <a:rPr lang="de-DE" dirty="0"/>
              <a:t>] ist stets das Ergebnis einer Assimilation, und zwar von /</a:t>
            </a:r>
            <a:r>
              <a:rPr lang="de-DE" dirty="0" err="1"/>
              <a:t>n</a:t>
            </a:r>
            <a:r>
              <a:rPr lang="de-DE" dirty="0"/>
              <a:t>/ zu einem folgenden /</a:t>
            </a:r>
            <a:r>
              <a:rPr lang="de-DE" dirty="0" err="1"/>
              <a:t>k</a:t>
            </a:r>
            <a:r>
              <a:rPr lang="de-DE" dirty="0"/>
              <a:t>/ oder /</a:t>
            </a:r>
            <a:r>
              <a:rPr lang="de-DE" dirty="0" err="1"/>
              <a:t>g</a:t>
            </a:r>
            <a:r>
              <a:rPr lang="de-DE" dirty="0"/>
              <a:t>/.</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9D0B2A9E-9DEF-8F4A-AD6B-0A050C54D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431799"/>
            <a:ext cx="812800" cy="812800"/>
          </a:xfrm>
          <a:prstGeom prst="rect">
            <a:avLst/>
          </a:prstGeom>
        </p:spPr>
      </p:pic>
    </p:spTree>
    <p:extLst>
      <p:ext uri="{BB962C8B-B14F-4D97-AF65-F5344CB8AC3E}">
        <p14:creationId xmlns:p14="http://schemas.microsoft.com/office/powerpoint/2010/main" val="28055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Datumsplatzhalter 3">
            <a:extLst>
              <a:ext uri="{FF2B5EF4-FFF2-40B4-BE49-F238E27FC236}">
                <a16:creationId xmlns:a16="http://schemas.microsoft.com/office/drawing/2014/main" id="{0E887253-ACBA-2C44-8A0E-86C5627AB82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8D51FE3E-5405-1F48-A81C-4DB604E2121D}" type="datetime1">
              <a:rPr lang="de-DE" altLang="de-DE" sz="1400"/>
              <a:pPr>
                <a:spcBef>
                  <a:spcPct val="0"/>
                </a:spcBef>
              </a:pPr>
              <a:t>11.05.20</a:t>
            </a:fld>
            <a:endParaRPr lang="de-DE" altLang="de-DE" sz="1400"/>
          </a:p>
        </p:txBody>
      </p:sp>
      <p:sp>
        <p:nvSpPr>
          <p:cNvPr id="37890" name="Foliennummernplatzhalter 5">
            <a:extLst>
              <a:ext uri="{FF2B5EF4-FFF2-40B4-BE49-F238E27FC236}">
                <a16:creationId xmlns:a16="http://schemas.microsoft.com/office/drawing/2014/main" id="{DCABCF03-19B5-E54D-BA8D-1E70192A86A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185A3BA9-BCCF-044D-AB11-332E09177746}" type="slidenum">
              <a:rPr lang="de-DE" altLang="de-DE" sz="1400"/>
              <a:pPr>
                <a:spcBef>
                  <a:spcPct val="0"/>
                </a:spcBef>
              </a:pPr>
              <a:t>14</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09600" y="981076"/>
            <a:ext cx="10744200" cy="5038725"/>
          </a:xfrm>
        </p:spPr>
        <p:txBody>
          <a:bodyPr/>
          <a:lstStyle/>
          <a:p>
            <a:pPr>
              <a:defRPr/>
            </a:pPr>
            <a:r>
              <a:rPr lang="de-DE" dirty="0"/>
              <a:t>Wenn [</a:t>
            </a:r>
            <a:r>
              <a:rPr lang="de-DE" altLang="en-DE" dirty="0" err="1">
                <a:ea typeface="ＭＳ Ｐゴシック" panose="020B0600070205080204" pitchFamily="34" charset="-128"/>
              </a:rPr>
              <a:t>ŋ</a:t>
            </a:r>
            <a:r>
              <a:rPr lang="de-DE" dirty="0"/>
              <a:t>] doch vor einem anderen Konsonanten steht, dann immer [s] oder [t] wie in </a:t>
            </a:r>
            <a:r>
              <a:rPr lang="de-DE" i="1" dirty="0"/>
              <a:t>Angst, singt</a:t>
            </a:r>
            <a:r>
              <a:rPr lang="de-DE" dirty="0"/>
              <a:t>, ... </a:t>
            </a:r>
          </a:p>
          <a:p>
            <a:pPr>
              <a:defRPr/>
            </a:pPr>
            <a:r>
              <a:rPr lang="de-DE" dirty="0"/>
              <a:t>In den Fällen ist [</a:t>
            </a:r>
            <a:r>
              <a:rPr lang="de-DE" altLang="en-DE" dirty="0" err="1">
                <a:ea typeface="ＭＳ Ｐゴシック" panose="020B0600070205080204" pitchFamily="34" charset="-128"/>
              </a:rPr>
              <a:t>ŋ</a:t>
            </a:r>
            <a:r>
              <a:rPr lang="de-DE" dirty="0"/>
              <a:t>] trotzdem ein Allophon von /</a:t>
            </a:r>
            <a:r>
              <a:rPr lang="de-DE" dirty="0" err="1"/>
              <a:t>n</a:t>
            </a:r>
            <a:r>
              <a:rPr lang="de-DE" dirty="0"/>
              <a:t>/ +/</a:t>
            </a:r>
            <a:r>
              <a:rPr lang="de-DE" dirty="0" err="1"/>
              <a:t>g</a:t>
            </a:r>
            <a:r>
              <a:rPr lang="de-DE" dirty="0"/>
              <a:t>/. [s] und [t]  kommen </a:t>
            </a:r>
            <a:r>
              <a:rPr lang="de-DE" dirty="0" err="1"/>
              <a:t>hizu</a:t>
            </a:r>
            <a:r>
              <a:rPr lang="de-DE" dirty="0"/>
              <a:t>.</a:t>
            </a:r>
          </a:p>
          <a:p>
            <a:pPr>
              <a:defRPr/>
            </a:pPr>
            <a:r>
              <a:rPr lang="de-DE" altLang="de-DE" dirty="0">
                <a:solidFill>
                  <a:srgbClr val="000000"/>
                </a:solidFill>
                <a:latin typeface="Times New Roman" panose="02020603050405020304" pitchFamily="18" charset="0"/>
                <a:ea typeface="ＭＳ Ｐゴシック" panose="020B0600070205080204" pitchFamily="34" charset="-128"/>
              </a:rPr>
              <a:t>Finale </a:t>
            </a:r>
            <a:r>
              <a:rPr lang="de-DE" dirty="0"/>
              <a:t>[s] und [t] sind sog. Appendizes zu der Silbe, sie dürfen immer hinzugefügt werden, nach jedem Konsonanten. Sie sind meistens Flexionsmorpheme, wie Plural, Genitiv, oder 3./2. </a:t>
            </a:r>
            <a:r>
              <a:rPr lang="de-DE" dirty="0" err="1"/>
              <a:t>sg</a:t>
            </a:r>
            <a:r>
              <a:rPr lang="de-DE" dirty="0"/>
              <a:t>. </a:t>
            </a:r>
          </a:p>
          <a:p>
            <a:pPr>
              <a:defRPr/>
            </a:pPr>
            <a:r>
              <a:rPr lang="de-DE" dirty="0"/>
              <a:t>In </a:t>
            </a:r>
            <a:r>
              <a:rPr lang="de-DE" i="1" dirty="0"/>
              <a:t>Angst, Hengst</a:t>
            </a:r>
            <a:r>
              <a:rPr lang="de-DE" dirty="0"/>
              <a:t> sind sie Teil des Stamms. Von der Perspektive der Silbenstruktur sind sie aber trotzdem Appendizes (s. Präsentation x über der Silbe).</a:t>
            </a: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27139B0D-3662-B240-ACDA-BF0CE6EFB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9600" y="238127"/>
            <a:ext cx="812800" cy="812800"/>
          </a:xfrm>
          <a:prstGeom prst="rect">
            <a:avLst/>
          </a:prstGeom>
        </p:spPr>
      </p:pic>
    </p:spTree>
    <p:extLst>
      <p:ext uri="{BB962C8B-B14F-4D97-AF65-F5344CB8AC3E}">
        <p14:creationId xmlns:p14="http://schemas.microsoft.com/office/powerpoint/2010/main" val="3799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Datumsplatzhalter 3">
            <a:extLst>
              <a:ext uri="{FF2B5EF4-FFF2-40B4-BE49-F238E27FC236}">
                <a16:creationId xmlns:a16="http://schemas.microsoft.com/office/drawing/2014/main" id="{0E887253-ACBA-2C44-8A0E-86C5627AB82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8D51FE3E-5405-1F48-A81C-4DB604E2121D}" type="datetime1">
              <a:rPr lang="de-DE" altLang="de-DE" sz="1400"/>
              <a:pPr>
                <a:spcBef>
                  <a:spcPct val="0"/>
                </a:spcBef>
              </a:pPr>
              <a:t>11.05.20</a:t>
            </a:fld>
            <a:endParaRPr lang="de-DE" altLang="de-DE" sz="1400"/>
          </a:p>
        </p:txBody>
      </p:sp>
      <p:sp>
        <p:nvSpPr>
          <p:cNvPr id="37890" name="Foliennummernplatzhalter 5">
            <a:extLst>
              <a:ext uri="{FF2B5EF4-FFF2-40B4-BE49-F238E27FC236}">
                <a16:creationId xmlns:a16="http://schemas.microsoft.com/office/drawing/2014/main" id="{DCABCF03-19B5-E54D-BA8D-1E70192A86A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185A3BA9-BCCF-044D-AB11-332E09177746}" type="slidenum">
              <a:rPr lang="de-DE" altLang="de-DE" sz="1400"/>
              <a:pPr>
                <a:spcBef>
                  <a:spcPct val="0"/>
                </a:spcBef>
              </a:pPr>
              <a:t>15</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09600" y="981076"/>
            <a:ext cx="10744200" cy="5038725"/>
          </a:xfrm>
        </p:spPr>
        <p:txBody>
          <a:bodyPr/>
          <a:lstStyle/>
          <a:p>
            <a:r>
              <a:rPr lang="de-DE" altLang="en-DE" dirty="0">
                <a:ea typeface="ＭＳ Ｐゴシック" panose="020B0600070205080204" pitchFamily="34" charset="-128"/>
              </a:rPr>
              <a:t>Assimilation des Nasals an eine folgende dorsale Artikulation</a:t>
            </a:r>
          </a:p>
          <a:p>
            <a:r>
              <a:rPr lang="en-US" altLang="en-DE" dirty="0">
                <a:ea typeface="ＭＳ Ｐゴシック" panose="020B0600070205080204" pitchFamily="34" charset="-128"/>
              </a:rPr>
              <a:t>Die Assimilation </a:t>
            </a:r>
            <a:r>
              <a:rPr lang="en-US" altLang="en-DE" dirty="0" err="1">
                <a:ea typeface="ＭＳ Ｐゴシック" panose="020B0600070205080204" pitchFamily="34" charset="-128"/>
              </a:rPr>
              <a:t>zu</a:t>
            </a:r>
            <a:r>
              <a:rPr lang="en-US" altLang="en-DE" dirty="0">
                <a:ea typeface="ＭＳ Ｐゴシック" panose="020B0600070205080204" pitchFamily="34" charset="-128"/>
              </a:rPr>
              <a:t> [</a:t>
            </a:r>
            <a:r>
              <a:rPr lang="en-US" altLang="en-DE" dirty="0" err="1">
                <a:ea typeface="ＭＳ Ｐゴシック" panose="020B0600070205080204" pitchFamily="34" charset="-128"/>
              </a:rPr>
              <a:t>k,g</a:t>
            </a:r>
            <a:r>
              <a:rPr lang="en-US" altLang="en-DE" dirty="0">
                <a:ea typeface="ＭＳ Ｐゴシック" panose="020B0600070205080204" pitchFamily="34" charset="-128"/>
              </a:rPr>
              <a:t>] </a:t>
            </a:r>
            <a:r>
              <a:rPr lang="en-US" altLang="en-DE" dirty="0" err="1">
                <a:ea typeface="ＭＳ Ｐゴシック" panose="020B0600070205080204" pitchFamily="34" charset="-128"/>
              </a:rPr>
              <a:t>ist</a:t>
            </a:r>
            <a:r>
              <a:rPr lang="en-US" altLang="en-DE" dirty="0">
                <a:ea typeface="ＭＳ Ｐゴシック" panose="020B0600070205080204" pitchFamily="34" charset="-128"/>
              </a:rPr>
              <a:t> optional (n ~ </a:t>
            </a:r>
            <a:r>
              <a:rPr lang="de-DE" altLang="en-DE" dirty="0" err="1">
                <a:ea typeface="ＭＳ Ｐゴシック" panose="020B0600070205080204" pitchFamily="34" charset="-128"/>
              </a:rPr>
              <a:t>ŋ</a:t>
            </a:r>
            <a:r>
              <a:rPr lang="de-DE" altLang="en-DE" dirty="0">
                <a:ea typeface="ＭＳ Ｐゴシック" panose="020B0600070205080204" pitchFamily="34" charset="-128"/>
              </a:rPr>
              <a:t>) zwischen zwei Morphemen oder zwei Wörtern:</a:t>
            </a:r>
          </a:p>
          <a:p>
            <a:endParaRPr lang="de-DE" altLang="en-DE" dirty="0">
              <a:ea typeface="ＭＳ Ｐゴシック" panose="020B0600070205080204" pitchFamily="34" charset="-128"/>
            </a:endParaRPr>
          </a:p>
          <a:p>
            <a:r>
              <a:rPr lang="de-DE" altLang="en-DE" dirty="0">
                <a:ea typeface="ＭＳ Ｐゴシック" panose="020B0600070205080204" pitchFamily="34" charset="-128"/>
              </a:rPr>
              <a:t> </a:t>
            </a:r>
            <a:r>
              <a:rPr lang="de-DE" altLang="en-DE" dirty="0" err="1">
                <a:ea typeface="ＭＳ Ｐゴシック" panose="020B0600070205080204" pitchFamily="34" charset="-128"/>
              </a:rPr>
              <a:t>un</a:t>
            </a:r>
            <a:r>
              <a:rPr lang="de-DE" altLang="en-DE" dirty="0">
                <a:ea typeface="ＭＳ Ｐゴシック" panose="020B0600070205080204" pitchFamily="34" charset="-128"/>
              </a:rPr>
              <a:t>-klar, an-kommen; in Gießen, ein großes Kind, in Kassel </a:t>
            </a:r>
          </a:p>
          <a:p>
            <a:endParaRPr lang="de-DE" altLang="en-DE" dirty="0">
              <a:ea typeface="ＭＳ Ｐゴシック" panose="020B0600070205080204" pitchFamily="34" charset="-128"/>
            </a:endParaRPr>
          </a:p>
          <a:p>
            <a:r>
              <a:rPr lang="de-DE" altLang="en-DE" dirty="0">
                <a:ea typeface="ＭＳ Ｐゴシック" panose="020B0600070205080204" pitchFamily="34" charset="-128"/>
              </a:rPr>
              <a:t>Die Lücke in der Distribution dieses Lauts spricht für eine Analyse, nach der der dorsale Nasal tatsächlich auf einen </a:t>
            </a:r>
            <a:r>
              <a:rPr lang="de-DE" altLang="en-DE" dirty="0" err="1">
                <a:ea typeface="ＭＳ Ｐゴシック" panose="020B0600070205080204" pitchFamily="34" charset="-128"/>
              </a:rPr>
              <a:t>koronalen</a:t>
            </a:r>
            <a:r>
              <a:rPr lang="de-DE" altLang="en-DE" dirty="0">
                <a:ea typeface="ＭＳ Ｐゴシック" panose="020B0600070205080204" pitchFamily="34" charset="-128"/>
              </a:rPr>
              <a:t> Nasal zurückgeht.</a:t>
            </a:r>
          </a:p>
          <a:p>
            <a:endParaRPr lang="de-DE" altLang="en-DE" dirty="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F3658F37-DB39-8940-BBCE-02E5180722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4667" y="406402"/>
            <a:ext cx="812800" cy="812800"/>
          </a:xfrm>
          <a:prstGeom prst="rect">
            <a:avLst/>
          </a:prstGeom>
        </p:spPr>
      </p:pic>
    </p:spTree>
    <p:extLst>
      <p:ext uri="{BB962C8B-B14F-4D97-AF65-F5344CB8AC3E}">
        <p14:creationId xmlns:p14="http://schemas.microsoft.com/office/powerpoint/2010/main" val="267581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Datumsplatzhalter 3">
            <a:extLst>
              <a:ext uri="{FF2B5EF4-FFF2-40B4-BE49-F238E27FC236}">
                <a16:creationId xmlns:a16="http://schemas.microsoft.com/office/drawing/2014/main" id="{8DEEDFDB-9BE5-F149-94EF-0C4C3C88258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09DC6DC7-CFB9-AC4F-B22B-CB3301EC8382}" type="datetime1">
              <a:rPr lang="de-DE" altLang="de-DE" sz="1400"/>
              <a:pPr>
                <a:spcBef>
                  <a:spcPct val="0"/>
                </a:spcBef>
              </a:pPr>
              <a:t>11.05.20</a:t>
            </a:fld>
            <a:endParaRPr lang="de-DE" altLang="de-DE" sz="1400"/>
          </a:p>
        </p:txBody>
      </p:sp>
      <p:sp>
        <p:nvSpPr>
          <p:cNvPr id="39938" name="Foliennummernplatzhalter 5">
            <a:extLst>
              <a:ext uri="{FF2B5EF4-FFF2-40B4-BE49-F238E27FC236}">
                <a16:creationId xmlns:a16="http://schemas.microsoft.com/office/drawing/2014/main" id="{29A2390E-8BEF-3346-9ED1-D0DFB20F9E2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0AB1723C-F71A-FE4C-A327-9C68364C81CE}" type="slidenum">
              <a:rPr lang="de-DE" altLang="de-DE" sz="1400"/>
              <a:pPr>
                <a:spcBef>
                  <a:spcPct val="0"/>
                </a:spcBef>
              </a:pPr>
              <a:t>16</a:t>
            </a:fld>
            <a:endParaRPr lang="de-DE" altLang="de-DE" sz="1400"/>
          </a:p>
        </p:txBody>
      </p:sp>
      <p:sp>
        <p:nvSpPr>
          <p:cNvPr id="39939" name="Rectangle 3">
            <a:extLst>
              <a:ext uri="{FF2B5EF4-FFF2-40B4-BE49-F238E27FC236}">
                <a16:creationId xmlns:a16="http://schemas.microsoft.com/office/drawing/2014/main" id="{FC25265D-9171-A04A-97F2-AF39A83D4AD2}"/>
              </a:ext>
            </a:extLst>
          </p:cNvPr>
          <p:cNvSpPr>
            <a:spLocks noGrp="1" noChangeArrowheads="1"/>
          </p:cNvSpPr>
          <p:nvPr>
            <p:ph type="body" idx="1"/>
          </p:nvPr>
        </p:nvSpPr>
        <p:spPr>
          <a:xfrm>
            <a:off x="838201" y="981076"/>
            <a:ext cx="10196592" cy="5038725"/>
          </a:xfrm>
        </p:spPr>
        <p:txBody>
          <a:bodyPr>
            <a:normAutofit/>
          </a:bodyPr>
          <a:lstStyle/>
          <a:p>
            <a:r>
              <a:rPr lang="de-DE" altLang="en-DE" b="1" dirty="0">
                <a:ea typeface="ＭＳ Ｐゴシック" panose="020B0600070205080204" pitchFamily="34" charset="-128"/>
              </a:rPr>
              <a:t>[</a:t>
            </a:r>
            <a:r>
              <a:rPr lang="de-DE" altLang="en-DE" b="1" dirty="0" err="1">
                <a:ea typeface="ＭＳ Ｐゴシック" panose="020B0600070205080204" pitchFamily="34" charset="-128"/>
              </a:rPr>
              <a:t>g</a:t>
            </a:r>
            <a:r>
              <a:rPr lang="de-DE" altLang="en-DE" b="1" dirty="0">
                <a:ea typeface="ＭＳ Ｐゴシック" panose="020B0600070205080204" pitchFamily="34" charset="-128"/>
              </a:rPr>
              <a:t>]-Tilgung</a:t>
            </a:r>
          </a:p>
          <a:p>
            <a:r>
              <a:rPr lang="de-DE" dirty="0"/>
              <a:t>Wieso ist [</a:t>
            </a:r>
            <a:r>
              <a:rPr lang="de-DE" dirty="0" err="1"/>
              <a:t>g</a:t>
            </a:r>
            <a:r>
              <a:rPr lang="de-DE" dirty="0"/>
              <a:t>] in </a:t>
            </a:r>
            <a:r>
              <a:rPr lang="de-DE" i="1" dirty="0"/>
              <a:t>lang</a:t>
            </a:r>
            <a:r>
              <a:rPr lang="de-DE" dirty="0"/>
              <a:t> oder </a:t>
            </a:r>
            <a:r>
              <a:rPr lang="de-DE" i="1" dirty="0"/>
              <a:t>Zunge</a:t>
            </a:r>
            <a:r>
              <a:rPr lang="de-DE" dirty="0"/>
              <a:t> unausgesprochen aber nicht in </a:t>
            </a:r>
            <a:r>
              <a:rPr lang="de-DE" i="1" dirty="0"/>
              <a:t>Mango</a:t>
            </a:r>
            <a:r>
              <a:rPr lang="de-DE" dirty="0"/>
              <a:t>?</a:t>
            </a:r>
          </a:p>
          <a:p>
            <a:endParaRPr lang="de-DE" altLang="en-DE" dirty="0">
              <a:ea typeface="ＭＳ Ｐゴシック" panose="020B0600070205080204" pitchFamily="34" charset="-128"/>
            </a:endParaRPr>
          </a:p>
          <a:p>
            <a:r>
              <a:rPr lang="de-DE" altLang="en-DE" dirty="0" err="1">
                <a:ea typeface="ＭＳ Ｐゴシック" panose="020B0600070205080204" pitchFamily="34" charset="-128"/>
              </a:rPr>
              <a:t>Morphemfinal</a:t>
            </a:r>
            <a:r>
              <a:rPr lang="de-DE" altLang="en-DE" dirty="0">
                <a:ea typeface="ＭＳ Ｐゴシック" panose="020B0600070205080204" pitchFamily="34" charset="-128"/>
              </a:rPr>
              <a:t>, oder </a:t>
            </a:r>
            <a:r>
              <a:rPr lang="de-DE" altLang="en-DE" dirty="0" err="1">
                <a:ea typeface="ＭＳ Ｐゴシック" panose="020B0600070205080204" pitchFamily="34" charset="-128"/>
              </a:rPr>
              <a:t>morphemintern</a:t>
            </a:r>
            <a:r>
              <a:rPr lang="de-DE" altLang="en-DE" dirty="0">
                <a:ea typeface="ＭＳ Ｐゴシック" panose="020B0600070205080204" pitchFamily="34" charset="-128"/>
              </a:rPr>
              <a:t> vor [</a:t>
            </a:r>
            <a:r>
              <a:rPr lang="de-DE" dirty="0" err="1"/>
              <a:t>ә</a:t>
            </a:r>
            <a:r>
              <a:rPr lang="de-DE" altLang="en-DE" dirty="0">
                <a:ea typeface="ＭＳ Ｐゴシック" panose="020B0600070205080204" pitchFamily="34" charset="-128"/>
              </a:rPr>
              <a:t>] oder vor manchen Suffixen wie –</a:t>
            </a:r>
            <a:r>
              <a:rPr lang="de-DE" altLang="en-DE" dirty="0" err="1">
                <a:ea typeface="ＭＳ Ｐゴシック" panose="020B0600070205080204" pitchFamily="34" charset="-128"/>
              </a:rPr>
              <a:t>e</a:t>
            </a:r>
            <a:r>
              <a:rPr lang="de-DE" altLang="en-DE" dirty="0">
                <a:ea typeface="ＭＳ Ｐゴシック" panose="020B0600070205080204" pitchFamily="34" charset="-128"/>
              </a:rPr>
              <a:t>, -</a:t>
            </a:r>
            <a:r>
              <a:rPr lang="de-DE" altLang="en-DE" dirty="0" err="1">
                <a:ea typeface="ＭＳ Ｐゴシック" panose="020B0600070205080204" pitchFamily="34" charset="-128"/>
              </a:rPr>
              <a:t>ig</a:t>
            </a:r>
            <a:r>
              <a:rPr lang="de-DE" altLang="en-DE" dirty="0">
                <a:ea typeface="ＭＳ Ｐゴシック" panose="020B0600070205080204" pitchFamily="34" charset="-128"/>
              </a:rPr>
              <a:t>, -</a:t>
            </a:r>
            <a:r>
              <a:rPr lang="de-DE" altLang="en-DE" dirty="0" err="1">
                <a:ea typeface="ＭＳ Ｐゴシック" panose="020B0600070205080204" pitchFamily="34" charset="-128"/>
              </a:rPr>
              <a:t>ung</a:t>
            </a:r>
            <a:r>
              <a:rPr lang="de-DE" altLang="en-DE" dirty="0">
                <a:ea typeface="ＭＳ Ｐゴシック" panose="020B0600070205080204" pitchFamily="34" charset="-128"/>
              </a:rPr>
              <a:t>, wird nur [</a:t>
            </a:r>
            <a:r>
              <a:rPr lang="de-DE" altLang="en-DE" dirty="0" err="1">
                <a:ea typeface="ＭＳ Ｐゴシック" panose="020B0600070205080204" pitchFamily="34" charset="-128"/>
              </a:rPr>
              <a:t>ŋ</a:t>
            </a:r>
            <a:r>
              <a:rPr lang="de-DE" altLang="en-DE" dirty="0">
                <a:ea typeface="ＭＳ Ｐゴシック" panose="020B0600070205080204" pitchFamily="34" charset="-128"/>
              </a:rPr>
              <a:t>] ausgesprochen, kein [</a:t>
            </a:r>
            <a:r>
              <a:rPr lang="de-DE" altLang="en-DE" dirty="0" err="1">
                <a:ea typeface="ＭＳ Ｐゴシック" panose="020B0600070205080204" pitchFamily="34" charset="-128"/>
              </a:rPr>
              <a:t>g</a:t>
            </a:r>
            <a:r>
              <a:rPr lang="de-DE" altLang="en-DE" dirty="0">
                <a:ea typeface="ＭＳ Ｐゴシック" panose="020B0600070205080204" pitchFamily="34" charset="-128"/>
              </a:rPr>
              <a:t>]:</a:t>
            </a:r>
          </a:p>
          <a:p>
            <a:endParaRPr lang="de-DE" altLang="en-DE" dirty="0">
              <a:ea typeface="ＭＳ Ｐゴシック" panose="020B0600070205080204" pitchFamily="34" charset="-128"/>
            </a:endParaRPr>
          </a:p>
          <a:p>
            <a:r>
              <a:rPr lang="de-DE" altLang="en-DE" dirty="0">
                <a:ea typeface="ＭＳ Ｐゴシック" panose="020B0600070205080204" pitchFamily="34" charset="-128"/>
              </a:rPr>
              <a:t>	a. Tank, Bank, links</a:t>
            </a:r>
          </a:p>
          <a:p>
            <a:r>
              <a:rPr lang="de-DE" altLang="en-DE" dirty="0">
                <a:ea typeface="ＭＳ Ｐゴシック" panose="020B0600070205080204" pitchFamily="34" charset="-128"/>
              </a:rPr>
              <a:t>	b. Sprung, eng, Ding, lang, singt, Angst, Hunger, Zunge, Inge, zweitrangig, Sprengung</a:t>
            </a:r>
          </a:p>
        </p:txBody>
      </p:sp>
      <p:pic>
        <p:nvPicPr>
          <p:cNvPr id="2" name="Recorded Sound" descr="Recorded Sound">
            <a:hlinkClick r:id="" action="ppaction://media"/>
            <a:extLst>
              <a:ext uri="{FF2B5EF4-FFF2-40B4-BE49-F238E27FC236}">
                <a16:creationId xmlns:a16="http://schemas.microsoft.com/office/drawing/2014/main" id="{E0EDC3A4-010B-AE4F-8D09-CD76A7D96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1993" y="574676"/>
            <a:ext cx="812800" cy="812800"/>
          </a:xfrm>
          <a:prstGeom prst="rect">
            <a:avLst/>
          </a:prstGeom>
        </p:spPr>
      </p:pic>
    </p:spTree>
    <p:extLst>
      <p:ext uri="{BB962C8B-B14F-4D97-AF65-F5344CB8AC3E}">
        <p14:creationId xmlns:p14="http://schemas.microsoft.com/office/powerpoint/2010/main" val="63163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atumsplatzhalter 3">
            <a:extLst>
              <a:ext uri="{FF2B5EF4-FFF2-40B4-BE49-F238E27FC236}">
                <a16:creationId xmlns:a16="http://schemas.microsoft.com/office/drawing/2014/main" id="{62914731-B8DF-F54A-9D1C-BA022F969EB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EEFEE07F-18CC-D743-8442-29A15282EF95}" type="datetime1">
              <a:rPr lang="de-DE" altLang="de-DE" sz="1400"/>
              <a:pPr>
                <a:spcBef>
                  <a:spcPct val="0"/>
                </a:spcBef>
              </a:pPr>
              <a:t>11.05.20</a:t>
            </a:fld>
            <a:endParaRPr lang="de-DE" altLang="de-DE" sz="1400"/>
          </a:p>
        </p:txBody>
      </p:sp>
      <p:sp>
        <p:nvSpPr>
          <p:cNvPr id="41986" name="Foliennummernplatzhalter 5">
            <a:extLst>
              <a:ext uri="{FF2B5EF4-FFF2-40B4-BE49-F238E27FC236}">
                <a16:creationId xmlns:a16="http://schemas.microsoft.com/office/drawing/2014/main" id="{D71C8BCA-3017-B44F-92EE-A2E1DD251B5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29971E03-03E7-F445-AE67-6D7452B928F3}" type="slidenum">
              <a:rPr lang="de-DE" altLang="de-DE" sz="1400"/>
              <a:pPr>
                <a:spcBef>
                  <a:spcPct val="0"/>
                </a:spcBef>
              </a:pPr>
              <a:t>17</a:t>
            </a:fld>
            <a:endParaRPr lang="de-DE" altLang="de-DE" sz="1400"/>
          </a:p>
        </p:txBody>
      </p:sp>
      <p:sp>
        <p:nvSpPr>
          <p:cNvPr id="41987" name="Rectangle 3">
            <a:extLst>
              <a:ext uri="{FF2B5EF4-FFF2-40B4-BE49-F238E27FC236}">
                <a16:creationId xmlns:a16="http://schemas.microsoft.com/office/drawing/2014/main" id="{2FC9B6BC-A80B-0D42-BFDB-85CAC66839E7}"/>
              </a:ext>
            </a:extLst>
          </p:cNvPr>
          <p:cNvSpPr>
            <a:spLocks noGrp="1" noChangeArrowheads="1"/>
          </p:cNvSpPr>
          <p:nvPr>
            <p:ph type="body" idx="1"/>
          </p:nvPr>
        </p:nvSpPr>
        <p:spPr>
          <a:xfrm>
            <a:off x="991892" y="981076"/>
            <a:ext cx="9965410" cy="5038725"/>
          </a:xfrm>
        </p:spPr>
        <p:txBody>
          <a:bodyPr>
            <a:normAutofit lnSpcReduction="10000"/>
          </a:bodyPr>
          <a:lstStyle/>
          <a:p>
            <a:r>
              <a:rPr lang="de-DE" altLang="en-DE" dirty="0" err="1">
                <a:ea typeface="ＭＳ Ｐゴシック" panose="020B0600070205080204" pitchFamily="34" charset="-128"/>
              </a:rPr>
              <a:t>Morphemintern</a:t>
            </a:r>
            <a:r>
              <a:rPr lang="de-DE" altLang="en-DE" dirty="0">
                <a:ea typeface="ＭＳ Ｐゴシック" panose="020B0600070205080204" pitchFamily="34" charset="-128"/>
              </a:rPr>
              <a:t> vor Vollvokal wird [</a:t>
            </a:r>
            <a:r>
              <a:rPr lang="de-DE" altLang="en-DE" dirty="0" err="1">
                <a:ea typeface="ＭＳ Ｐゴシック" panose="020B0600070205080204" pitchFamily="34" charset="-128"/>
              </a:rPr>
              <a:t>g</a:t>
            </a:r>
            <a:r>
              <a:rPr lang="de-DE" altLang="en-DE" dirty="0">
                <a:ea typeface="ＭＳ Ｐゴシック" panose="020B0600070205080204" pitchFamily="34" charset="-128"/>
              </a:rPr>
              <a:t>] </a:t>
            </a:r>
            <a:r>
              <a:rPr lang="de-DE" altLang="en-DE" dirty="0" err="1">
                <a:ea typeface="ＭＳ Ｐゴシック" panose="020B0600070205080204" pitchFamily="34" charset="-128"/>
              </a:rPr>
              <a:t>ausgeprochen</a:t>
            </a:r>
            <a:r>
              <a:rPr lang="de-DE" altLang="en-DE" dirty="0">
                <a:ea typeface="ＭＳ Ｐゴシック" panose="020B0600070205080204" pitchFamily="34" charset="-128"/>
              </a:rPr>
              <a:t>:</a:t>
            </a:r>
          </a:p>
          <a:p>
            <a:endParaRPr lang="de-DE" altLang="en-DE" dirty="0">
              <a:ea typeface="ＭＳ Ｐゴシック" panose="020B0600070205080204" pitchFamily="34" charset="-128"/>
            </a:endParaRPr>
          </a:p>
          <a:p>
            <a:r>
              <a:rPr lang="en-US" altLang="en-DE" dirty="0">
                <a:ea typeface="ＭＳ Ｐゴシック" panose="020B0600070205080204" pitchFamily="34" charset="-128"/>
              </a:rPr>
              <a:t>c. </a:t>
            </a:r>
            <a:r>
              <a:rPr lang="en-US" altLang="en-DE" dirty="0" err="1">
                <a:ea typeface="ＭＳ Ｐゴシック" panose="020B0600070205080204" pitchFamily="34" charset="-128"/>
              </a:rPr>
              <a:t>Ungarn</a:t>
            </a:r>
            <a:r>
              <a:rPr lang="en-US" altLang="en-DE" dirty="0">
                <a:ea typeface="ＭＳ Ｐゴシック" panose="020B0600070205080204" pitchFamily="34" charset="-128"/>
              </a:rPr>
              <a:t>, Tango, Ingo, Ingrid, Angina, Singular, </a:t>
            </a:r>
            <a:r>
              <a:rPr lang="en-US" altLang="en-DE" dirty="0" err="1">
                <a:ea typeface="ＭＳ Ｐゴシック" panose="020B0600070205080204" pitchFamily="34" charset="-128"/>
              </a:rPr>
              <a:t>fingieren</a:t>
            </a:r>
            <a:r>
              <a:rPr lang="en-US" altLang="en-DE" dirty="0">
                <a:ea typeface="ＭＳ Ｐゴシック" panose="020B0600070205080204" pitchFamily="34" charset="-128"/>
              </a:rPr>
              <a:t>, Linguist, laryngeal</a:t>
            </a:r>
          </a:p>
          <a:p>
            <a:endParaRPr lang="en-US" altLang="en-DE" dirty="0">
              <a:ea typeface="ＭＳ Ｐゴシック" panose="020B0600070205080204" pitchFamily="34" charset="-128"/>
            </a:endParaRPr>
          </a:p>
          <a:p>
            <a:endParaRPr lang="en-US" altLang="en-DE" dirty="0">
              <a:ea typeface="ＭＳ Ｐゴシック" panose="020B0600070205080204" pitchFamily="34" charset="-128"/>
            </a:endParaRPr>
          </a:p>
          <a:p>
            <a:pPr>
              <a:defRPr/>
            </a:pPr>
            <a:r>
              <a:rPr lang="de-DE" i="1" dirty="0" err="1"/>
              <a:t>g</a:t>
            </a:r>
            <a:r>
              <a:rPr lang="de-DE" dirty="0"/>
              <a:t>-Tilgung:  /</a:t>
            </a:r>
            <a:r>
              <a:rPr lang="de-DE" dirty="0" err="1"/>
              <a:t>g</a:t>
            </a:r>
            <a:r>
              <a:rPr lang="de-DE" dirty="0"/>
              <a:t>/ </a:t>
            </a:r>
            <a:r>
              <a:rPr lang="de-DE" dirty="0">
                <a:sym typeface="Symbol" pitchFamily="2" charset="2"/>
              </a:rPr>
              <a:t></a:t>
            </a:r>
            <a:r>
              <a:rPr lang="de-DE" dirty="0"/>
              <a:t> </a:t>
            </a:r>
            <a:r>
              <a:rPr lang="de-DE" dirty="0" err="1"/>
              <a:t>Ø</a:t>
            </a:r>
            <a:r>
              <a:rPr lang="de-DE" dirty="0"/>
              <a:t> / __	    am Ende der Silbe, oder am Ansatz einer </a:t>
            </a:r>
            <a:r>
              <a:rPr lang="de-DE" dirty="0" err="1"/>
              <a:t>Schwasilbe</a:t>
            </a:r>
            <a:endParaRPr lang="de-DE" dirty="0"/>
          </a:p>
          <a:p>
            <a:pPr>
              <a:defRPr/>
            </a:pPr>
            <a:r>
              <a:rPr lang="de-DE" dirty="0"/>
              <a:t> </a:t>
            </a:r>
          </a:p>
          <a:p>
            <a:endParaRPr lang="de-DE" altLang="en-DE" dirty="0">
              <a:ea typeface="ＭＳ Ｐゴシック" panose="020B0600070205080204" pitchFamily="34" charset="-128"/>
            </a:endParaRPr>
          </a:p>
          <a:p>
            <a:r>
              <a:rPr lang="en-US" altLang="en-DE" dirty="0">
                <a:ea typeface="ＭＳ Ｐゴシック" panose="020B0600070205080204" pitchFamily="34" charset="-128"/>
              </a:rPr>
              <a:t>	</a:t>
            </a:r>
            <a:endParaRPr lang="de-DE" altLang="en-DE" dirty="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B870A5F1-6C81-E445-8B13-A516410CE6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4502" y="574676"/>
            <a:ext cx="812800" cy="812800"/>
          </a:xfrm>
          <a:prstGeom prst="rect">
            <a:avLst/>
          </a:prstGeom>
        </p:spPr>
      </p:pic>
    </p:spTree>
    <p:extLst>
      <p:ext uri="{BB962C8B-B14F-4D97-AF65-F5344CB8AC3E}">
        <p14:creationId xmlns:p14="http://schemas.microsoft.com/office/powerpoint/2010/main" val="36515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Datumsplatzhalter 3">
            <a:extLst>
              <a:ext uri="{FF2B5EF4-FFF2-40B4-BE49-F238E27FC236}">
                <a16:creationId xmlns:a16="http://schemas.microsoft.com/office/drawing/2014/main" id="{342C3141-BFD3-3242-96F7-0AB6F1ECC75F}"/>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42156BD3-9F32-A644-8BC6-3E4DEEAAFE9B}" type="datetime1">
              <a:rPr lang="de-DE" altLang="de-DE" sz="1400"/>
              <a:pPr>
                <a:spcBef>
                  <a:spcPct val="0"/>
                </a:spcBef>
              </a:pPr>
              <a:t>11.05.20</a:t>
            </a:fld>
            <a:endParaRPr lang="de-DE" altLang="de-DE" sz="1400"/>
          </a:p>
        </p:txBody>
      </p:sp>
      <p:sp>
        <p:nvSpPr>
          <p:cNvPr id="52226" name="Foliennummernplatzhalter 5">
            <a:extLst>
              <a:ext uri="{FF2B5EF4-FFF2-40B4-BE49-F238E27FC236}">
                <a16:creationId xmlns:a16="http://schemas.microsoft.com/office/drawing/2014/main" id="{ECC98202-1E10-8745-8197-B3B97461CA8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B5925616-88C7-FD4A-8656-92D5ACA0DCAD}" type="slidenum">
              <a:rPr lang="de-DE" altLang="de-DE" sz="1400"/>
              <a:pPr>
                <a:spcBef>
                  <a:spcPct val="0"/>
                </a:spcBef>
              </a:pPr>
              <a:t>18</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838200" y="981076"/>
            <a:ext cx="10119102" cy="5038725"/>
          </a:xfrm>
        </p:spPr>
        <p:txBody>
          <a:bodyPr/>
          <a:lstStyle/>
          <a:p>
            <a:pPr>
              <a:defRPr/>
            </a:pPr>
            <a:r>
              <a:rPr lang="de-DE" dirty="0"/>
              <a:t>In </a:t>
            </a:r>
            <a:r>
              <a:rPr lang="de-DE" i="1" dirty="0"/>
              <a:t>Mango</a:t>
            </a:r>
            <a:r>
              <a:rPr lang="de-DE" dirty="0"/>
              <a:t> ist [</a:t>
            </a:r>
            <a:r>
              <a:rPr lang="de-DE" dirty="0" err="1"/>
              <a:t>g</a:t>
            </a:r>
            <a:r>
              <a:rPr lang="de-DE" dirty="0"/>
              <a:t>] im Ansatz der 2. Silbe und in </a:t>
            </a:r>
            <a:r>
              <a:rPr lang="de-DE" i="1" dirty="0"/>
              <a:t>eng</a:t>
            </a:r>
            <a:r>
              <a:rPr lang="de-DE" dirty="0"/>
              <a:t>, </a:t>
            </a:r>
            <a:r>
              <a:rPr lang="de-DE" i="1" dirty="0"/>
              <a:t>lang</a:t>
            </a:r>
            <a:r>
              <a:rPr lang="de-DE" dirty="0"/>
              <a:t> usw. ist es am Ende der Silbe. /</a:t>
            </a:r>
            <a:r>
              <a:rPr lang="de-DE" dirty="0" err="1"/>
              <a:t>g</a:t>
            </a:r>
            <a:r>
              <a:rPr lang="de-DE" dirty="0"/>
              <a:t>/ wird am Ende einer Silbe getilgt.</a:t>
            </a:r>
          </a:p>
          <a:p>
            <a:pPr>
              <a:defRPr/>
            </a:pPr>
            <a:r>
              <a:rPr lang="de-DE" dirty="0"/>
              <a:t>In </a:t>
            </a:r>
            <a:r>
              <a:rPr lang="de-DE" i="1" dirty="0"/>
              <a:t>lang, Ding, Ingwer, Angst </a:t>
            </a:r>
            <a:r>
              <a:rPr lang="de-DE" dirty="0"/>
              <a:t>und </a:t>
            </a:r>
            <a:r>
              <a:rPr lang="de-DE" i="1" dirty="0"/>
              <a:t>singt</a:t>
            </a:r>
            <a:r>
              <a:rPr lang="de-DE" dirty="0"/>
              <a:t> ist der dorsale Nasal eindeutig silbenfinal. Auch vor Suffixen, die mit einem Konsonanten anfangen, wie </a:t>
            </a:r>
            <a:r>
              <a:rPr lang="de-DE" i="1" dirty="0"/>
              <a:t>-</a:t>
            </a:r>
            <a:r>
              <a:rPr lang="de-DE" i="1" dirty="0" err="1"/>
              <a:t>chen</a:t>
            </a:r>
            <a:r>
              <a:rPr lang="de-DE" i="1" dirty="0"/>
              <a:t>, -</a:t>
            </a:r>
            <a:r>
              <a:rPr lang="de-DE" i="1" dirty="0" err="1"/>
              <a:t>lich</a:t>
            </a:r>
            <a:r>
              <a:rPr lang="de-DE" i="1" dirty="0"/>
              <a:t>, -lein, -</a:t>
            </a:r>
            <a:r>
              <a:rPr lang="de-DE" i="1" dirty="0" err="1"/>
              <a:t>ling</a:t>
            </a:r>
            <a:r>
              <a:rPr lang="de-DE" i="1" dirty="0"/>
              <a:t>, -haft</a:t>
            </a:r>
            <a:r>
              <a:rPr lang="de-DE" dirty="0"/>
              <a:t> usw. (</a:t>
            </a:r>
            <a:r>
              <a:rPr lang="de-DE" i="1" dirty="0"/>
              <a:t>länglich, Eindringling, Ringlein, sprunghaft</a:t>
            </a:r>
            <a:r>
              <a:rPr lang="de-DE" dirty="0"/>
              <a:t>). Diese Suffixe bilden ihre eigene </a:t>
            </a:r>
            <a:r>
              <a:rPr lang="de-DE" dirty="0" err="1"/>
              <a:t>Silbifizierungsdomäne</a:t>
            </a:r>
            <a:r>
              <a:rPr lang="de-DE" dirty="0"/>
              <a:t>. Der dorsale Nasal ist also auch in diesen Fällen silbenfinal.</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A6E68583-CED9-834F-854D-3CF2ECDBA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4933" y="829732"/>
            <a:ext cx="812800" cy="812800"/>
          </a:xfrm>
          <a:prstGeom prst="rect">
            <a:avLst/>
          </a:prstGeom>
        </p:spPr>
      </p:pic>
    </p:spTree>
    <p:extLst>
      <p:ext uri="{BB962C8B-B14F-4D97-AF65-F5344CB8AC3E}">
        <p14:creationId xmlns:p14="http://schemas.microsoft.com/office/powerpoint/2010/main" val="10037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Datumsplatzhalter 3">
            <a:extLst>
              <a:ext uri="{FF2B5EF4-FFF2-40B4-BE49-F238E27FC236}">
                <a16:creationId xmlns:a16="http://schemas.microsoft.com/office/drawing/2014/main" id="{DF5B8CD2-030D-F548-A54F-28D6698F1E1E}"/>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C1CCA86A-1FCC-B14B-A774-9CE50711ECBA}" type="datetime1">
              <a:rPr lang="de-DE" altLang="de-DE" sz="1400"/>
              <a:pPr>
                <a:spcBef>
                  <a:spcPct val="0"/>
                </a:spcBef>
              </a:pPr>
              <a:t>11.05.20</a:t>
            </a:fld>
            <a:endParaRPr lang="de-DE" altLang="de-DE" sz="1400"/>
          </a:p>
        </p:txBody>
      </p:sp>
      <p:sp>
        <p:nvSpPr>
          <p:cNvPr id="54274" name="Foliennummernplatzhalter 5">
            <a:extLst>
              <a:ext uri="{FF2B5EF4-FFF2-40B4-BE49-F238E27FC236}">
                <a16:creationId xmlns:a16="http://schemas.microsoft.com/office/drawing/2014/main" id="{B31C2DB9-1D99-0240-B274-483D0B0C61B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FD6157F4-90E4-3249-8BE3-57163A45B4B5}" type="slidenum">
              <a:rPr lang="de-DE" altLang="de-DE" sz="1400"/>
              <a:pPr>
                <a:spcBef>
                  <a:spcPct val="0"/>
                </a:spcBef>
              </a:pPr>
              <a:t>19</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838199" y="981076"/>
            <a:ext cx="10103603" cy="5038725"/>
          </a:xfrm>
        </p:spPr>
        <p:txBody>
          <a:bodyPr/>
          <a:lstStyle/>
          <a:p>
            <a:pPr>
              <a:defRPr/>
            </a:pPr>
            <a:r>
              <a:rPr lang="de-DE" i="1" dirty="0" err="1"/>
              <a:t>g</a:t>
            </a:r>
            <a:r>
              <a:rPr lang="de-DE" dirty="0"/>
              <a:t> wird auch am Anfang mancher Silben getilgt: </a:t>
            </a:r>
            <a:r>
              <a:rPr lang="de-DE" i="1" dirty="0"/>
              <a:t>Zunge, lange, Enge, Sprengung, gängig</a:t>
            </a:r>
            <a:r>
              <a:rPr lang="de-DE" dirty="0"/>
              <a:t>… und andere Wörter</a:t>
            </a:r>
          </a:p>
          <a:p>
            <a:pPr>
              <a:defRPr/>
            </a:pPr>
            <a:r>
              <a:rPr lang="de-DE" dirty="0"/>
              <a:t> </a:t>
            </a:r>
          </a:p>
          <a:p>
            <a:pPr>
              <a:defRPr/>
            </a:pPr>
            <a:r>
              <a:rPr lang="de-DE" dirty="0"/>
              <a:t>Die Aussprache </a:t>
            </a:r>
            <a:r>
              <a:rPr lang="de-DE" i="1" dirty="0" err="1"/>
              <a:t>ŋ</a:t>
            </a:r>
            <a:r>
              <a:rPr lang="de-DE" dirty="0"/>
              <a:t> (ohne</a:t>
            </a:r>
            <a:r>
              <a:rPr lang="de-DE" i="1" dirty="0"/>
              <a:t> </a:t>
            </a:r>
            <a:r>
              <a:rPr lang="de-DE" i="1" dirty="0" err="1"/>
              <a:t>g</a:t>
            </a:r>
            <a:r>
              <a:rPr lang="de-DE" dirty="0"/>
              <a:t>) findet man in zwei Positionen:</a:t>
            </a:r>
          </a:p>
          <a:p>
            <a:pPr marL="457200" indent="-457200">
              <a:buFontTx/>
              <a:buChar char="-"/>
              <a:defRPr/>
            </a:pPr>
            <a:r>
              <a:rPr lang="de-DE" dirty="0"/>
              <a:t>In der Koda einer Silbe </a:t>
            </a:r>
          </a:p>
          <a:p>
            <a:pPr marL="457200" indent="-457200">
              <a:buFontTx/>
              <a:buChar char="-"/>
              <a:defRPr/>
            </a:pPr>
            <a:r>
              <a:rPr lang="de-DE" dirty="0"/>
              <a:t>Vor einem vollkommen unbetonten Vokal wie Schwa, sowie [</a:t>
            </a:r>
            <a:r>
              <a:rPr lang="de-DE" dirty="0" err="1"/>
              <a:t>ɪ</a:t>
            </a:r>
            <a:r>
              <a:rPr lang="de-DE" dirty="0"/>
              <a:t>] oder [</a:t>
            </a:r>
            <a:r>
              <a:rPr lang="de-DE" dirty="0" err="1"/>
              <a:t>ʊ</a:t>
            </a:r>
            <a:r>
              <a:rPr lang="de-DE" dirty="0"/>
              <a:t>] in Suffixen wie </a:t>
            </a:r>
            <a:r>
              <a:rPr lang="de-DE" i="1" dirty="0"/>
              <a:t>-</a:t>
            </a:r>
            <a:r>
              <a:rPr lang="de-DE" i="1" dirty="0" err="1"/>
              <a:t>ung</a:t>
            </a:r>
            <a:r>
              <a:rPr lang="de-DE" dirty="0"/>
              <a:t> und </a:t>
            </a:r>
            <a:r>
              <a:rPr lang="de-DE" i="1" dirty="0"/>
              <a:t>-</a:t>
            </a:r>
            <a:r>
              <a:rPr lang="de-DE" i="1" dirty="0" err="1"/>
              <a:t>ig</a:t>
            </a:r>
            <a:r>
              <a:rPr lang="de-DE" dirty="0"/>
              <a:t> (die in </a:t>
            </a:r>
            <a:r>
              <a:rPr lang="de-DE" dirty="0" err="1"/>
              <a:t>Allophonie</a:t>
            </a:r>
            <a:r>
              <a:rPr lang="de-DE" dirty="0"/>
              <a:t> mit Schwa vor Dorsalen sind).</a:t>
            </a:r>
          </a:p>
          <a:p>
            <a:pPr marL="457200" indent="-457200">
              <a:buFontTx/>
              <a:buChar char="-"/>
              <a:defRPr/>
            </a:pPr>
            <a:endParaRPr lang="de-DE" dirty="0"/>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4215FE57-118B-094D-B5FF-71B95BD15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802" y="574676"/>
            <a:ext cx="812800" cy="812800"/>
          </a:xfrm>
          <a:prstGeom prst="rect">
            <a:avLst/>
          </a:prstGeom>
        </p:spPr>
      </p:pic>
    </p:spTree>
    <p:extLst>
      <p:ext uri="{BB962C8B-B14F-4D97-AF65-F5344CB8AC3E}">
        <p14:creationId xmlns:p14="http://schemas.microsoft.com/office/powerpoint/2010/main" val="17038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Datumsplatzhalter 3">
            <a:extLst>
              <a:ext uri="{FF2B5EF4-FFF2-40B4-BE49-F238E27FC236}">
                <a16:creationId xmlns:a16="http://schemas.microsoft.com/office/drawing/2014/main" id="{E49FDDFF-6311-7547-8F22-352B1C33B1F0}"/>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B637A7F2-2BC1-4C48-96BC-7FFAB270FF46}" type="datetime1">
              <a:rPr lang="de-DE" altLang="en-US" sz="1400"/>
              <a:pPr>
                <a:spcBef>
                  <a:spcPct val="0"/>
                </a:spcBef>
              </a:pPr>
              <a:t>11.05.20</a:t>
            </a:fld>
            <a:endParaRPr lang="de-DE" altLang="en-US" sz="1400"/>
          </a:p>
        </p:txBody>
      </p:sp>
      <p:sp>
        <p:nvSpPr>
          <p:cNvPr id="17410" name="Foliennummernplatzhalter 5">
            <a:extLst>
              <a:ext uri="{FF2B5EF4-FFF2-40B4-BE49-F238E27FC236}">
                <a16:creationId xmlns:a16="http://schemas.microsoft.com/office/drawing/2014/main" id="{04090627-9174-E94E-A46A-2C60AF6D55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A1037BD2-D9D0-4642-895E-12A2AF8FBD61}" type="slidenum">
              <a:rPr lang="de-DE" altLang="en-US" sz="1400"/>
              <a:pPr>
                <a:spcBef>
                  <a:spcPct val="0"/>
                </a:spcBef>
              </a:pPr>
              <a:t>2</a:t>
            </a:fld>
            <a:endParaRPr lang="de-DE" altLang="en-US" sz="1400"/>
          </a:p>
        </p:txBody>
      </p:sp>
      <p:sp>
        <p:nvSpPr>
          <p:cNvPr id="17411" name="Rectangle 2">
            <a:extLst>
              <a:ext uri="{FF2B5EF4-FFF2-40B4-BE49-F238E27FC236}">
                <a16:creationId xmlns:a16="http://schemas.microsoft.com/office/drawing/2014/main" id="{9DE3DEB1-B6C4-F743-A740-DC278E04F169}"/>
              </a:ext>
            </a:extLst>
          </p:cNvPr>
          <p:cNvSpPr>
            <a:spLocks noGrp="1" noChangeArrowheads="1"/>
          </p:cNvSpPr>
          <p:nvPr>
            <p:ph type="title"/>
          </p:nvPr>
        </p:nvSpPr>
        <p:spPr>
          <a:xfrm>
            <a:off x="1828800" y="533400"/>
            <a:ext cx="8534400" cy="609600"/>
          </a:xfrm>
        </p:spPr>
        <p:txBody>
          <a:bodyPr>
            <a:normAutofit fontScale="90000"/>
          </a:bodyPr>
          <a:lstStyle/>
          <a:p>
            <a:pPr algn="ctr"/>
            <a:r>
              <a:rPr lang="en-GB" altLang="en-US" dirty="0">
                <a:ea typeface="ＭＳ Ｐゴシック" panose="020B0600070205080204" pitchFamily="34" charset="-128"/>
              </a:rPr>
              <a:t> </a:t>
            </a: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r>
              <a:rPr lang="en-US" altLang="en-US" sz="4800" dirty="0" err="1">
                <a:ea typeface="ＭＳ Ｐゴシック" panose="020B0600070205080204" pitchFamily="34" charset="-128"/>
              </a:rPr>
              <a:t>Teil</a:t>
            </a:r>
            <a:r>
              <a:rPr lang="en-US" altLang="en-US" sz="4800" dirty="0">
                <a:ea typeface="ＭＳ Ｐゴシック" panose="020B0600070205080204" pitchFamily="34" charset="-128"/>
              </a:rPr>
              <a:t> 4</a:t>
            </a:r>
            <a:br>
              <a:rPr lang="en-US" altLang="en-US" sz="4800" dirty="0">
                <a:ea typeface="ＭＳ Ｐゴシック" panose="020B0600070205080204" pitchFamily="34" charset="-128"/>
              </a:rPr>
            </a:br>
            <a:r>
              <a:rPr lang="de-DE" altLang="de-DE" sz="4800" dirty="0">
                <a:ea typeface="ＭＳ Ｐゴシック" panose="020B0600070205080204" pitchFamily="34" charset="-128"/>
              </a:rPr>
              <a:t>Der dorsale Nasal [</a:t>
            </a:r>
            <a:r>
              <a:rPr lang="de-DE" altLang="de-DE" sz="4800" dirty="0" err="1">
                <a:ea typeface="ＭＳ Ｐゴシック" panose="020B0600070205080204" pitchFamily="34" charset="-128"/>
              </a:rPr>
              <a:t>ŋ</a:t>
            </a:r>
            <a:r>
              <a:rPr lang="de-DE" altLang="de-DE" sz="4800" dirty="0">
                <a:ea typeface="ＭＳ Ｐゴシック" panose="020B0600070205080204" pitchFamily="34" charset="-128"/>
              </a:rPr>
              <a:t>] </a:t>
            </a:r>
            <a:br>
              <a:rPr lang="de-DE" altLang="de-DE" sz="4800" dirty="0">
                <a:ea typeface="ＭＳ Ｐゴシック" panose="020B0600070205080204" pitchFamily="34" charset="-128"/>
              </a:rPr>
            </a:br>
            <a:r>
              <a:rPr lang="de-DE" altLang="de-DE" sz="4800" dirty="0">
                <a:ea typeface="ＭＳ Ｐゴシック" panose="020B0600070205080204" pitchFamily="34" charset="-128"/>
              </a:rPr>
              <a:t>und die </a:t>
            </a:r>
            <a:r>
              <a:rPr lang="de-DE" altLang="de-DE" sz="4800" dirty="0" err="1">
                <a:ea typeface="ＭＳ Ｐゴシック" panose="020B0600070205080204" pitchFamily="34" charset="-128"/>
              </a:rPr>
              <a:t>g</a:t>
            </a:r>
            <a:r>
              <a:rPr lang="de-DE" altLang="de-DE" sz="4800" dirty="0">
                <a:ea typeface="ＭＳ Ｐゴシック" panose="020B0600070205080204" pitchFamily="34" charset="-128"/>
              </a:rPr>
              <a:t>-Tilgung</a:t>
            </a:r>
            <a:endParaRPr lang="en-GB" altLang="en-US" sz="4800" dirty="0">
              <a:ea typeface="ＭＳ Ｐゴシック" panose="020B0600070205080204" pitchFamily="34" charset="-128"/>
            </a:endParaRPr>
          </a:p>
        </p:txBody>
      </p:sp>
      <p:sp>
        <p:nvSpPr>
          <p:cNvPr id="17412" name="Rectangle 3">
            <a:extLst>
              <a:ext uri="{FF2B5EF4-FFF2-40B4-BE49-F238E27FC236}">
                <a16:creationId xmlns:a16="http://schemas.microsoft.com/office/drawing/2014/main" id="{25650466-D77C-0E4E-928A-940EEC69B6C2}"/>
              </a:ext>
            </a:extLst>
          </p:cNvPr>
          <p:cNvSpPr>
            <a:spLocks noGrp="1" noChangeArrowheads="1"/>
          </p:cNvSpPr>
          <p:nvPr>
            <p:ph type="body" idx="1"/>
          </p:nvPr>
        </p:nvSpPr>
        <p:spPr>
          <a:xfrm>
            <a:off x="3000375" y="4941888"/>
            <a:ext cx="8534400" cy="4724400"/>
          </a:xfrm>
        </p:spPr>
        <p:txBody>
          <a:bodyPr/>
          <a:lstStyle/>
          <a:p>
            <a:pPr lvl="1" algn="just">
              <a:buFont typeface="Symbol" pitchFamily="2" charset="2"/>
              <a:buChar char="·"/>
            </a:pPr>
            <a:endParaRPr lang="en-US" altLang="en-US" sz="3200">
              <a:ea typeface="ＭＳ Ｐゴシック" panose="020B0600070205080204" pitchFamily="34" charset="-128"/>
            </a:endParaRPr>
          </a:p>
          <a:p>
            <a:pPr lvl="1" algn="just">
              <a:buFont typeface="Symbol" pitchFamily="2" charset="2"/>
              <a:buChar char="·"/>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88684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Datumsplatzhalter 3">
            <a:extLst>
              <a:ext uri="{FF2B5EF4-FFF2-40B4-BE49-F238E27FC236}">
                <a16:creationId xmlns:a16="http://schemas.microsoft.com/office/drawing/2014/main" id="{2A4CFD83-3A8C-8F41-BBB2-673E9188E36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D959C192-D8C7-044D-BD52-404C8A0AAB1A}" type="datetime1">
              <a:rPr lang="de-DE" altLang="de-DE" sz="1400"/>
              <a:pPr>
                <a:spcBef>
                  <a:spcPct val="0"/>
                </a:spcBef>
              </a:pPr>
              <a:t>11.05.20</a:t>
            </a:fld>
            <a:endParaRPr lang="de-DE" altLang="de-DE" sz="1400"/>
          </a:p>
        </p:txBody>
      </p:sp>
      <p:sp>
        <p:nvSpPr>
          <p:cNvPr id="44034" name="Foliennummernplatzhalter 5">
            <a:extLst>
              <a:ext uri="{FF2B5EF4-FFF2-40B4-BE49-F238E27FC236}">
                <a16:creationId xmlns:a16="http://schemas.microsoft.com/office/drawing/2014/main" id="{421D70A4-2045-F24F-8677-C99599E1FEA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14F0C3C7-1B39-AD49-A6AC-EBDD6411EBA1}" type="slidenum">
              <a:rPr lang="de-DE" altLang="de-DE" sz="1400"/>
              <a:pPr>
                <a:spcBef>
                  <a:spcPct val="0"/>
                </a:spcBef>
              </a:pPr>
              <a:t>20</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838200" y="981076"/>
            <a:ext cx="10041610" cy="5038725"/>
          </a:xfrm>
        </p:spPr>
        <p:txBody>
          <a:bodyPr>
            <a:normAutofit/>
          </a:bodyPr>
          <a:lstStyle/>
          <a:p>
            <a:pPr>
              <a:defRPr/>
            </a:pPr>
            <a:r>
              <a:rPr lang="de-DE" dirty="0"/>
              <a:t>Weitere Eigenschaften des dorsalen Nasals, die dafür sprechen, ihn als Allophon der Folge /</a:t>
            </a:r>
            <a:r>
              <a:rPr lang="de-DE" dirty="0" err="1"/>
              <a:t>n</a:t>
            </a:r>
            <a:r>
              <a:rPr lang="de-DE" dirty="0"/>
              <a:t>/ + /</a:t>
            </a:r>
            <a:r>
              <a:rPr lang="de-DE" dirty="0" err="1"/>
              <a:t>g</a:t>
            </a:r>
            <a:r>
              <a:rPr lang="de-DE" dirty="0"/>
              <a:t>/ zu analysieren, sind die folgenden:</a:t>
            </a:r>
          </a:p>
          <a:p>
            <a:pPr>
              <a:defRPr/>
            </a:pPr>
            <a:endParaRPr lang="de-DE" dirty="0"/>
          </a:p>
          <a:p>
            <a:pPr>
              <a:defRPr/>
            </a:pPr>
            <a:r>
              <a:rPr lang="de-DE" dirty="0"/>
              <a:t>1. Manche Allomorphe weisen eine Alternationen [</a:t>
            </a:r>
            <a:r>
              <a:rPr lang="de-DE" dirty="0" err="1"/>
              <a:t>ŋ</a:t>
            </a:r>
            <a:r>
              <a:rPr lang="de-DE" dirty="0"/>
              <a:t>]</a:t>
            </a:r>
            <a:r>
              <a:rPr lang="de-DE" i="1" dirty="0"/>
              <a:t> – </a:t>
            </a:r>
            <a:r>
              <a:rPr lang="de-DE" dirty="0"/>
              <a:t>[</a:t>
            </a:r>
            <a:r>
              <a:rPr lang="de-DE" dirty="0" err="1"/>
              <a:t>ŋg</a:t>
            </a:r>
            <a:r>
              <a:rPr lang="de-DE" dirty="0"/>
              <a:t>] auf: </a:t>
            </a:r>
          </a:p>
          <a:p>
            <a:pPr>
              <a:defRPr/>
            </a:pPr>
            <a:r>
              <a:rPr lang="de-DE" i="1" dirty="0"/>
              <a:t>Englisch – </a:t>
            </a:r>
            <a:r>
              <a:rPr lang="de-DE" i="1" dirty="0" err="1"/>
              <a:t>Anglo</a:t>
            </a:r>
            <a:r>
              <a:rPr lang="de-DE" dirty="0"/>
              <a:t>, </a:t>
            </a:r>
          </a:p>
          <a:p>
            <a:pPr>
              <a:defRPr/>
            </a:pPr>
            <a:r>
              <a:rPr lang="de-DE" i="1" dirty="0"/>
              <a:t>Diphthong – diphthongieren </a:t>
            </a:r>
          </a:p>
          <a:p>
            <a:pPr>
              <a:defRPr/>
            </a:pPr>
            <a:r>
              <a:rPr lang="de-DE" i="1" dirty="0"/>
              <a:t>Triangel – triangulär </a:t>
            </a:r>
          </a:p>
          <a:p>
            <a:pPr>
              <a:defRPr/>
            </a:pPr>
            <a:r>
              <a:rPr lang="de-DE" i="1" dirty="0"/>
              <a:t>jung – Jugend </a:t>
            </a:r>
            <a:r>
              <a:rPr lang="de-DE" dirty="0"/>
              <a:t>(</a:t>
            </a:r>
            <a:r>
              <a:rPr lang="de-DE" dirty="0" err="1"/>
              <a:t>ŋ</a:t>
            </a:r>
            <a:r>
              <a:rPr lang="de-DE" i="1" dirty="0"/>
              <a:t> – </a:t>
            </a:r>
            <a:r>
              <a:rPr lang="de-DE" dirty="0" err="1"/>
              <a:t>g</a:t>
            </a:r>
            <a:r>
              <a:rPr lang="de-DE" dirty="0"/>
              <a:t>), </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57FEF770-859B-4549-8F25-514D9EEF6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1757" y="238127"/>
            <a:ext cx="812800" cy="812800"/>
          </a:xfrm>
          <a:prstGeom prst="rect">
            <a:avLst/>
          </a:prstGeom>
        </p:spPr>
      </p:pic>
    </p:spTree>
    <p:extLst>
      <p:ext uri="{BB962C8B-B14F-4D97-AF65-F5344CB8AC3E}">
        <p14:creationId xmlns:p14="http://schemas.microsoft.com/office/powerpoint/2010/main" val="179671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Datumsplatzhalter 3">
            <a:extLst>
              <a:ext uri="{FF2B5EF4-FFF2-40B4-BE49-F238E27FC236}">
                <a16:creationId xmlns:a16="http://schemas.microsoft.com/office/drawing/2014/main" id="{83E59CDC-2858-B44E-8E99-324AB4B8C8E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8814610F-1F8A-7740-9D60-35A4A4A0ECC1}" type="datetime1">
              <a:rPr lang="de-DE" altLang="de-DE" sz="1400"/>
              <a:pPr>
                <a:spcBef>
                  <a:spcPct val="0"/>
                </a:spcBef>
              </a:pPr>
              <a:t>11.05.20</a:t>
            </a:fld>
            <a:endParaRPr lang="de-DE" altLang="de-DE" sz="1400"/>
          </a:p>
        </p:txBody>
      </p:sp>
      <p:sp>
        <p:nvSpPr>
          <p:cNvPr id="46082" name="Foliennummernplatzhalter 5">
            <a:extLst>
              <a:ext uri="{FF2B5EF4-FFF2-40B4-BE49-F238E27FC236}">
                <a16:creationId xmlns:a16="http://schemas.microsoft.com/office/drawing/2014/main" id="{D5C0897F-EA95-7241-B737-C6515F093B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1FEDAF16-119D-D445-BC21-CD099EECB6F2}" type="slidenum">
              <a:rPr lang="de-DE" altLang="de-DE" sz="1400"/>
              <a:pPr>
                <a:spcBef>
                  <a:spcPct val="0"/>
                </a:spcBef>
              </a:pPr>
              <a:t>21</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838200" y="981076"/>
            <a:ext cx="10283190" cy="5038725"/>
          </a:xfrm>
        </p:spPr>
        <p:txBody>
          <a:bodyPr>
            <a:normAutofit/>
          </a:bodyPr>
          <a:lstStyle/>
          <a:p>
            <a:pPr>
              <a:defRPr/>
            </a:pPr>
            <a:r>
              <a:rPr lang="de-DE" dirty="0"/>
              <a:t>2. Verben mit </a:t>
            </a:r>
            <a:r>
              <a:rPr lang="de-DE" i="1" dirty="0" err="1"/>
              <a:t>ŋ</a:t>
            </a:r>
            <a:r>
              <a:rPr lang="de-DE" dirty="0"/>
              <a:t> verhalten sich wie solche mit </a:t>
            </a:r>
            <a:r>
              <a:rPr lang="de-DE" i="1" dirty="0" err="1"/>
              <a:t>n+d</a:t>
            </a:r>
            <a:r>
              <a:rPr lang="de-DE" dirty="0"/>
              <a:t> und </a:t>
            </a:r>
            <a:r>
              <a:rPr lang="de-DE" i="1" dirty="0" err="1"/>
              <a:t>n+k</a:t>
            </a:r>
            <a:r>
              <a:rPr lang="de-DE" dirty="0"/>
              <a:t>, d.h. wie die Verben, die eine Konsonantenfolge haben, und nicht wie die mit nur </a:t>
            </a:r>
            <a:r>
              <a:rPr lang="de-DE" b="1" dirty="0"/>
              <a:t>einem</a:t>
            </a:r>
            <a:r>
              <a:rPr lang="de-DE" dirty="0"/>
              <a:t> medialen Konsonanten.</a:t>
            </a:r>
          </a:p>
          <a:p>
            <a:pPr>
              <a:defRPr/>
            </a:pPr>
            <a:r>
              <a:rPr lang="de-DE" dirty="0"/>
              <a:t>	</a:t>
            </a:r>
          </a:p>
          <a:p>
            <a:pPr>
              <a:defRPr/>
            </a:pPr>
            <a:r>
              <a:rPr lang="de-DE" dirty="0"/>
              <a:t>a.	binden – gebunden		stinken – gestunken		trinken – getrunken	sinken – gesunken	</a:t>
            </a:r>
          </a:p>
          <a:p>
            <a:pPr>
              <a:defRPr/>
            </a:pPr>
            <a:r>
              <a:rPr lang="de-DE" dirty="0"/>
              <a:t>b.	klingen – geklungen	schlingen – geschlungen</a:t>
            </a:r>
          </a:p>
          <a:p>
            <a:pPr>
              <a:defRPr/>
            </a:pPr>
            <a:r>
              <a:rPr lang="de-DE" dirty="0"/>
              <a:t>	ringen – gerungen		singen – gesungen</a:t>
            </a:r>
          </a:p>
          <a:p>
            <a:pPr>
              <a:defRPr/>
            </a:pPr>
            <a:r>
              <a:rPr lang="de-DE" dirty="0"/>
              <a:t>c.	spinnen – gesponnen	schwimmen – geschwommen</a:t>
            </a:r>
          </a:p>
          <a:p>
            <a:pPr>
              <a:defRPr/>
            </a:pPr>
            <a:r>
              <a:rPr lang="de-DE" dirty="0"/>
              <a:t>	rinnen – geronnen</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CD70D8AD-CA9A-844E-9C7C-75FBAE251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4990" y="488045"/>
            <a:ext cx="812800" cy="812800"/>
          </a:xfrm>
          <a:prstGeom prst="rect">
            <a:avLst/>
          </a:prstGeom>
        </p:spPr>
      </p:pic>
    </p:spTree>
    <p:extLst>
      <p:ext uri="{BB962C8B-B14F-4D97-AF65-F5344CB8AC3E}">
        <p14:creationId xmlns:p14="http://schemas.microsoft.com/office/powerpoint/2010/main" val="11576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umsplatzhalter 3">
            <a:extLst>
              <a:ext uri="{FF2B5EF4-FFF2-40B4-BE49-F238E27FC236}">
                <a16:creationId xmlns:a16="http://schemas.microsoft.com/office/drawing/2014/main" id="{785F3A98-B23C-9349-8FBC-AE39D1D3464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4AEC0660-C0D9-0846-B907-83DF868A1B43}" type="datetime1">
              <a:rPr lang="de-DE" altLang="de-DE" sz="1400"/>
              <a:pPr>
                <a:spcBef>
                  <a:spcPct val="0"/>
                </a:spcBef>
              </a:pPr>
              <a:t>11.05.20</a:t>
            </a:fld>
            <a:endParaRPr lang="de-DE" altLang="de-DE" sz="1400"/>
          </a:p>
        </p:txBody>
      </p:sp>
      <p:sp>
        <p:nvSpPr>
          <p:cNvPr id="48130" name="Foliennummernplatzhalter 5">
            <a:extLst>
              <a:ext uri="{FF2B5EF4-FFF2-40B4-BE49-F238E27FC236}">
                <a16:creationId xmlns:a16="http://schemas.microsoft.com/office/drawing/2014/main" id="{7BD09B7E-D9AC-A248-BBD5-BC3C4BB57AC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D3432D33-FEE3-CB48-96B4-61AF3B6C8A8C}" type="slidenum">
              <a:rPr lang="de-DE" altLang="de-DE" sz="1400"/>
              <a:pPr>
                <a:spcBef>
                  <a:spcPct val="0"/>
                </a:spcBef>
              </a:pPr>
              <a:t>22</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1115878" y="981076"/>
            <a:ext cx="9247322" cy="5038725"/>
          </a:xfrm>
        </p:spPr>
        <p:txBody>
          <a:bodyPr>
            <a:normAutofit lnSpcReduction="10000"/>
          </a:bodyPr>
          <a:lstStyle/>
          <a:p>
            <a:pPr>
              <a:defRPr/>
            </a:pPr>
            <a:r>
              <a:rPr lang="de-DE" dirty="0"/>
              <a:t>3. </a:t>
            </a:r>
            <a:r>
              <a:rPr lang="de-DE" dirty="0" err="1"/>
              <a:t>Denominale</a:t>
            </a:r>
            <a:r>
              <a:rPr lang="de-DE" dirty="0"/>
              <a:t> und </a:t>
            </a:r>
            <a:r>
              <a:rPr lang="de-DE" dirty="0" err="1"/>
              <a:t>deverbale</a:t>
            </a:r>
            <a:r>
              <a:rPr lang="de-DE" dirty="0"/>
              <a:t> </a:t>
            </a:r>
            <a:r>
              <a:rPr lang="de-DE" i="1" dirty="0" err="1"/>
              <a:t>Ge</a:t>
            </a:r>
            <a:r>
              <a:rPr lang="de-DE" dirty="0"/>
              <a:t>-Bildungen (</a:t>
            </a:r>
            <a:r>
              <a:rPr lang="de-DE" i="1" dirty="0" err="1"/>
              <a:t>Ge</a:t>
            </a:r>
            <a:r>
              <a:rPr lang="de-DE" dirty="0"/>
              <a:t>-Bildungen die auf der Basis von Nomen oder von Verben gebildet werden).</a:t>
            </a:r>
          </a:p>
          <a:p>
            <a:pPr>
              <a:defRPr/>
            </a:pPr>
            <a:r>
              <a:rPr lang="de-DE" dirty="0"/>
              <a:t>Der dorsale Nasal verhält sich, als wäre ein stimmhafter </a:t>
            </a:r>
            <a:r>
              <a:rPr lang="de-DE" dirty="0" err="1"/>
              <a:t>Obstruent</a:t>
            </a:r>
            <a:r>
              <a:rPr lang="de-DE" dirty="0"/>
              <a:t> anwesend.</a:t>
            </a:r>
          </a:p>
          <a:p>
            <a:pPr>
              <a:defRPr/>
            </a:pPr>
            <a:endParaRPr lang="de-DE" dirty="0"/>
          </a:p>
          <a:p>
            <a:pPr>
              <a:defRPr/>
            </a:pPr>
            <a:r>
              <a:rPr lang="de-DE" dirty="0"/>
              <a:t>	a. mit finalem </a:t>
            </a:r>
            <a:r>
              <a:rPr lang="de-DE" dirty="0" err="1"/>
              <a:t>ə</a:t>
            </a:r>
            <a:r>
              <a:rPr lang="de-DE" dirty="0"/>
              <a:t>		Gelände	Gebinde</a:t>
            </a:r>
          </a:p>
          <a:p>
            <a:pPr>
              <a:defRPr/>
            </a:pPr>
            <a:r>
              <a:rPr lang="de-DE" dirty="0"/>
              <a:t>					Gemenge	Gestänge</a:t>
            </a:r>
          </a:p>
          <a:p>
            <a:pPr>
              <a:defRPr/>
            </a:pPr>
            <a:endParaRPr lang="de-DE" dirty="0"/>
          </a:p>
          <a:p>
            <a:pPr>
              <a:defRPr/>
            </a:pPr>
            <a:r>
              <a:rPr lang="de-DE" dirty="0"/>
              <a:t>     	b. ohne finales </a:t>
            </a:r>
            <a:r>
              <a:rPr lang="de-DE" dirty="0" err="1"/>
              <a:t>ə</a:t>
            </a:r>
            <a:r>
              <a:rPr lang="de-DE" dirty="0"/>
              <a:t>		Gespann	Gebein</a:t>
            </a:r>
          </a:p>
          <a:p>
            <a:pPr>
              <a:defRPr/>
            </a:pPr>
            <a:r>
              <a:rPr lang="de-DE" dirty="0"/>
              <a:t>					Gestein	Gebell</a:t>
            </a:r>
          </a:p>
          <a:p>
            <a:pPr>
              <a:defRPr/>
            </a:pPr>
            <a:r>
              <a:rPr lang="de-DE" dirty="0"/>
              <a:t>					Getier		Gefäß		</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C9C2544B-6737-2947-88E2-0F7A57541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574676"/>
            <a:ext cx="812800" cy="812800"/>
          </a:xfrm>
          <a:prstGeom prst="rect">
            <a:avLst/>
          </a:prstGeom>
        </p:spPr>
      </p:pic>
    </p:spTree>
    <p:extLst>
      <p:ext uri="{BB962C8B-B14F-4D97-AF65-F5344CB8AC3E}">
        <p14:creationId xmlns:p14="http://schemas.microsoft.com/office/powerpoint/2010/main" val="24952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umsplatzhalter 3">
            <a:extLst>
              <a:ext uri="{FF2B5EF4-FFF2-40B4-BE49-F238E27FC236}">
                <a16:creationId xmlns:a16="http://schemas.microsoft.com/office/drawing/2014/main" id="{785F3A98-B23C-9349-8FBC-AE39D1D3464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4AEC0660-C0D9-0846-B907-83DF868A1B43}" type="datetime1">
              <a:rPr lang="de-DE" altLang="de-DE" sz="1400"/>
              <a:pPr>
                <a:spcBef>
                  <a:spcPct val="0"/>
                </a:spcBef>
              </a:pPr>
              <a:t>11.05.20</a:t>
            </a:fld>
            <a:endParaRPr lang="de-DE" altLang="de-DE" sz="1400"/>
          </a:p>
        </p:txBody>
      </p:sp>
      <p:sp>
        <p:nvSpPr>
          <p:cNvPr id="48130" name="Foliennummernplatzhalter 5">
            <a:extLst>
              <a:ext uri="{FF2B5EF4-FFF2-40B4-BE49-F238E27FC236}">
                <a16:creationId xmlns:a16="http://schemas.microsoft.com/office/drawing/2014/main" id="{7BD09B7E-D9AC-A248-BBD5-BC3C4BB57AC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D3432D33-FEE3-CB48-96B4-61AF3B6C8A8C}" type="slidenum">
              <a:rPr lang="de-DE" altLang="de-DE" sz="1400"/>
              <a:pPr>
                <a:spcBef>
                  <a:spcPct val="0"/>
                </a:spcBef>
              </a:pPr>
              <a:t>23</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1115878" y="981076"/>
            <a:ext cx="9247322" cy="5038725"/>
          </a:xfrm>
        </p:spPr>
        <p:txBody>
          <a:bodyPr>
            <a:normAutofit/>
          </a:bodyPr>
          <a:lstStyle/>
          <a:p>
            <a:pPr>
              <a:defRPr/>
            </a:pPr>
            <a:r>
              <a:rPr lang="de-DE" dirty="0"/>
              <a:t>Schluss</a:t>
            </a:r>
          </a:p>
          <a:p>
            <a:pPr>
              <a:defRPr/>
            </a:pPr>
            <a:endParaRPr lang="de-DE" dirty="0"/>
          </a:p>
          <a:p>
            <a:pPr>
              <a:defRPr/>
            </a:pPr>
            <a:r>
              <a:rPr lang="de-DE" dirty="0"/>
              <a:t>Auch wenn es manchmal so aussieht, als ob [</a:t>
            </a:r>
            <a:r>
              <a:rPr lang="de-DE" dirty="0" err="1"/>
              <a:t>ŋ</a:t>
            </a:r>
            <a:r>
              <a:rPr lang="de-DE" dirty="0"/>
              <a:t>] ein Phonem wäre, genau so wie /</a:t>
            </a:r>
            <a:r>
              <a:rPr lang="de-DE" dirty="0" err="1"/>
              <a:t>n</a:t>
            </a:r>
            <a:r>
              <a:rPr lang="de-DE" dirty="0"/>
              <a:t>/ und /m/, ist es kein eigenständiges Phonem. </a:t>
            </a:r>
          </a:p>
          <a:p>
            <a:pPr>
              <a:defRPr/>
            </a:pPr>
            <a:r>
              <a:rPr lang="de-DE" dirty="0"/>
              <a:t>Es gibt überwältige Evidenzen dafür, dass es ein Allophon von /</a:t>
            </a:r>
            <a:r>
              <a:rPr lang="de-DE" dirty="0" err="1"/>
              <a:t>n</a:t>
            </a:r>
            <a:r>
              <a:rPr lang="de-DE" dirty="0"/>
              <a:t>/ ist, oder ein Allophon von /</a:t>
            </a:r>
            <a:r>
              <a:rPr lang="de-DE" dirty="0" err="1"/>
              <a:t>n+g</a:t>
            </a:r>
            <a:r>
              <a:rPr lang="de-DE" dirty="0"/>
              <a:t>/.</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932A0E6A-F86F-A045-9D69-489F6C027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0286" y="887185"/>
            <a:ext cx="812800" cy="812800"/>
          </a:xfrm>
          <a:prstGeom prst="rect">
            <a:avLst/>
          </a:prstGeom>
        </p:spPr>
      </p:pic>
    </p:spTree>
    <p:extLst>
      <p:ext uri="{BB962C8B-B14F-4D97-AF65-F5344CB8AC3E}">
        <p14:creationId xmlns:p14="http://schemas.microsoft.com/office/powerpoint/2010/main" val="316837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atumsplatzhalter 3">
            <a:extLst>
              <a:ext uri="{FF2B5EF4-FFF2-40B4-BE49-F238E27FC236}">
                <a16:creationId xmlns:a16="http://schemas.microsoft.com/office/drawing/2014/main" id="{1A913186-CBA2-504A-AB1F-E4DEA63844ED}"/>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8EF1DC2A-D028-6147-9463-CDCACAC0D653}" type="datetime1">
              <a:rPr lang="de-DE" altLang="de-DE" sz="1400"/>
              <a:pPr>
                <a:spcBef>
                  <a:spcPct val="0"/>
                </a:spcBef>
              </a:pPr>
              <a:t>11.05.20</a:t>
            </a:fld>
            <a:endParaRPr lang="de-DE" altLang="de-DE" sz="1400"/>
          </a:p>
        </p:txBody>
      </p:sp>
      <p:sp>
        <p:nvSpPr>
          <p:cNvPr id="58370" name="Foliennummernplatzhalter 5">
            <a:extLst>
              <a:ext uri="{FF2B5EF4-FFF2-40B4-BE49-F238E27FC236}">
                <a16:creationId xmlns:a16="http://schemas.microsoft.com/office/drawing/2014/main" id="{4B6874C2-B4C8-9143-9425-4106A9CC5BA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45AA5CA0-7906-5D4D-9D8C-FED8B7A06E6F}" type="slidenum">
              <a:rPr lang="de-DE" altLang="de-DE" sz="1400"/>
              <a:pPr>
                <a:spcBef>
                  <a:spcPct val="0"/>
                </a:spcBef>
              </a:pPr>
              <a:t>24</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1828800" y="981076"/>
            <a:ext cx="8534400" cy="5038725"/>
          </a:xfrm>
        </p:spPr>
        <p:txBody>
          <a:bodyPr/>
          <a:lstStyle/>
          <a:p>
            <a:pPr>
              <a:defRPr/>
            </a:pPr>
            <a:r>
              <a:rPr lang="de-DE" dirty="0"/>
              <a:t>Glücklicherweise ist [</a:t>
            </a:r>
            <a:r>
              <a:rPr lang="de-DE" dirty="0" err="1"/>
              <a:t>ŋ</a:t>
            </a:r>
            <a:r>
              <a:rPr lang="de-DE" dirty="0"/>
              <a:t>] eine Ausnahme. Die meisten Konsonanten und Vokale sind Phoneme. Eine zweite Ausnahme ist der </a:t>
            </a:r>
            <a:r>
              <a:rPr lang="de-DE" dirty="0" err="1"/>
              <a:t>Glottalverschluss</a:t>
            </a:r>
            <a:r>
              <a:rPr lang="de-DE" dirty="0"/>
              <a:t> (s. später).</a:t>
            </a:r>
          </a:p>
          <a:p>
            <a:pPr>
              <a:defRPr/>
            </a:pPr>
            <a:endParaRPr lang="de-DE" dirty="0"/>
          </a:p>
          <a:p>
            <a:pPr>
              <a:defRPr/>
            </a:pPr>
            <a:r>
              <a:rPr lang="de-DE" dirty="0"/>
              <a:t>Es wurde auch gelegentlich behauptet, dass Schwa kein Phonem ist, aber diese Position ist nicht haltbar. Schwa ist ein phonemischer Vokal, der sich anders als die anderen Vokale verhält. Wir kommen später darauf zurück.</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5115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atumsplatzhalter 3">
            <a:extLst>
              <a:ext uri="{FF2B5EF4-FFF2-40B4-BE49-F238E27FC236}">
                <a16:creationId xmlns:a16="http://schemas.microsoft.com/office/drawing/2014/main" id="{CA703297-E7D3-A747-B58F-D586E9657E1E}"/>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82B18EDC-5895-7848-9A99-54B0C8A3FADC}" type="datetime1">
              <a:rPr lang="de-DE" altLang="de-DE" sz="1400"/>
              <a:pPr>
                <a:spcBef>
                  <a:spcPct val="0"/>
                </a:spcBef>
              </a:pPr>
              <a:t>11.05.20</a:t>
            </a:fld>
            <a:endParaRPr lang="de-DE" altLang="de-DE" sz="1400"/>
          </a:p>
        </p:txBody>
      </p:sp>
      <p:sp>
        <p:nvSpPr>
          <p:cNvPr id="56322" name="Foliennummernplatzhalter 5">
            <a:extLst>
              <a:ext uri="{FF2B5EF4-FFF2-40B4-BE49-F238E27FC236}">
                <a16:creationId xmlns:a16="http://schemas.microsoft.com/office/drawing/2014/main" id="{CDD1B2FB-68D4-6D4C-8D2B-4BBEE771CBC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67087AD4-E313-5244-A8D9-7C64EF8E3CBC}" type="slidenum">
              <a:rPr lang="de-DE" altLang="de-DE" sz="1400"/>
              <a:pPr>
                <a:spcBef>
                  <a:spcPct val="0"/>
                </a:spcBef>
              </a:pPr>
              <a:t>25</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1828800" y="981076"/>
            <a:ext cx="8534400" cy="5038725"/>
          </a:xfrm>
        </p:spPr>
        <p:txBody>
          <a:bodyPr/>
          <a:lstStyle/>
          <a:p>
            <a:pPr>
              <a:defRPr/>
            </a:pPr>
            <a:r>
              <a:rPr lang="de-DE" dirty="0"/>
              <a:t>Literatur</a:t>
            </a:r>
          </a:p>
          <a:p>
            <a:pPr>
              <a:defRPr/>
            </a:pPr>
            <a:r>
              <a:rPr lang="en-GB" sz="2400" dirty="0"/>
              <a:t>Hall, T.A. (1989). ‘German syllabification, the velar nasal, and the representation of schwa.’ Linguistics 27, 807-842.</a:t>
            </a:r>
            <a:endParaRPr lang="de-DE" sz="2400" dirty="0"/>
          </a:p>
          <a:p>
            <a:pPr>
              <a:defRPr/>
            </a:pPr>
            <a:r>
              <a:rPr lang="de-DE" sz="2400" dirty="0"/>
              <a:t>Isa</a:t>
            </a:r>
            <a:r>
              <a:rPr lang="en-GB" sz="2400" dirty="0" err="1"/>
              <a:t>č</a:t>
            </a:r>
            <a:r>
              <a:rPr lang="de-DE" sz="2400" dirty="0" err="1"/>
              <a:t>enko</a:t>
            </a:r>
            <a:r>
              <a:rPr lang="de-DE" sz="2400" dirty="0"/>
              <a:t>, A. (1963). </a:t>
            </a:r>
            <a:r>
              <a:rPr lang="en-GB" sz="2400" dirty="0"/>
              <a:t>‘</a:t>
            </a:r>
            <a:r>
              <a:rPr lang="de-DE" sz="2400" dirty="0"/>
              <a:t>Der phonologische Status des velaren Nasals im Deutschen.’ In: Zeitschrift für Phonetik 16:77-84. Wieder abgedruckt in: Steger, H. (Hrsg.) (1970) Vorschläge zu einer strukturalen Grammatik des Deutschen. Darmstadt: Wissenschaftliche Buchgesellschaft (= Wege der Forschung 146). 468-479.</a:t>
            </a:r>
          </a:p>
          <a:p>
            <a:pPr>
              <a:defRPr/>
            </a:pPr>
            <a:r>
              <a:rPr lang="en-GB" sz="2400" dirty="0" err="1"/>
              <a:t>Vennemann</a:t>
            </a:r>
            <a:r>
              <a:rPr lang="en-GB" sz="2400" dirty="0"/>
              <a:t>, T. (1970). ‘The German Velar Nasal. A Case for Abstract Phonology.’ </a:t>
            </a:r>
            <a:r>
              <a:rPr lang="en-GB" sz="2400" dirty="0" err="1"/>
              <a:t>Phonetica</a:t>
            </a:r>
            <a:r>
              <a:rPr lang="en-GB" sz="2400" dirty="0"/>
              <a:t> 22. 65-81.</a:t>
            </a:r>
            <a:endParaRPr lang="de-DE" sz="2400" dirty="0"/>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7517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umsplatzhalter 3">
            <a:extLst>
              <a:ext uri="{FF2B5EF4-FFF2-40B4-BE49-F238E27FC236}">
                <a16:creationId xmlns:a16="http://schemas.microsoft.com/office/drawing/2014/main" id="{8086B6C9-4864-9B4C-AB90-F7D8A19CD9F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0F7B4847-1B13-5B4E-BFA5-9DF9A94DBB8D}" type="datetime1">
              <a:rPr lang="de-DE" altLang="de-DE" sz="1400"/>
              <a:pPr>
                <a:spcBef>
                  <a:spcPct val="0"/>
                </a:spcBef>
              </a:pPr>
              <a:t>11.05.20</a:t>
            </a:fld>
            <a:endParaRPr lang="de-DE" altLang="de-DE" sz="1400"/>
          </a:p>
        </p:txBody>
      </p:sp>
      <p:sp>
        <p:nvSpPr>
          <p:cNvPr id="19458" name="Foliennummernplatzhalter 5">
            <a:extLst>
              <a:ext uri="{FF2B5EF4-FFF2-40B4-BE49-F238E27FC236}">
                <a16:creationId xmlns:a16="http://schemas.microsoft.com/office/drawing/2014/main" id="{F51D744E-EAD9-C148-B20D-9723206333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F118CE55-3DDB-AF42-8F4B-6F2216236DC1}" type="slidenum">
              <a:rPr lang="de-DE" altLang="de-DE" sz="1400"/>
              <a:pPr>
                <a:spcBef>
                  <a:spcPct val="0"/>
                </a:spcBef>
              </a:pPr>
              <a:t>3</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63388" y="981076"/>
            <a:ext cx="10690412" cy="5038725"/>
          </a:xfrm>
        </p:spPr>
        <p:txBody>
          <a:bodyPr>
            <a:normAutofit/>
          </a:bodyPr>
          <a:lstStyle/>
          <a:p>
            <a:pPr marL="514350" indent="-514350">
              <a:buAutoNum type="arabicPeriod"/>
              <a:defRPr/>
            </a:pPr>
            <a:r>
              <a:rPr lang="de-DE" b="1" dirty="0"/>
              <a:t>Daten und Distribution von [</a:t>
            </a:r>
            <a:r>
              <a:rPr lang="de-DE" b="1" dirty="0" err="1"/>
              <a:t>ŋ</a:t>
            </a:r>
            <a:r>
              <a:rPr lang="de-DE" b="1" dirty="0"/>
              <a:t>]</a:t>
            </a:r>
            <a:endParaRPr lang="de-DE" dirty="0"/>
          </a:p>
          <a:p>
            <a:pPr>
              <a:defRPr/>
            </a:pPr>
            <a:r>
              <a:rPr lang="de-DE" dirty="0"/>
              <a:t>Drei Nasale im Deutschen: </a:t>
            </a:r>
          </a:p>
          <a:p>
            <a:pPr>
              <a:defRPr/>
            </a:pPr>
            <a:r>
              <a:rPr lang="de-DE" dirty="0"/>
              <a:t>labial [m] </a:t>
            </a:r>
          </a:p>
          <a:p>
            <a:pPr>
              <a:defRPr/>
            </a:pPr>
            <a:r>
              <a:rPr lang="de-DE" dirty="0" err="1"/>
              <a:t>koronal</a:t>
            </a:r>
            <a:r>
              <a:rPr lang="de-DE" dirty="0"/>
              <a:t>[</a:t>
            </a:r>
            <a:r>
              <a:rPr lang="de-DE" dirty="0" err="1"/>
              <a:t>n</a:t>
            </a:r>
            <a:r>
              <a:rPr lang="de-DE" dirty="0"/>
              <a:t>] </a:t>
            </a:r>
          </a:p>
          <a:p>
            <a:pPr>
              <a:defRPr/>
            </a:pPr>
            <a:r>
              <a:rPr lang="de-DE" dirty="0"/>
              <a:t>dorsal [</a:t>
            </a:r>
            <a:r>
              <a:rPr lang="de-DE" dirty="0" err="1"/>
              <a:t>ŋ</a:t>
            </a:r>
            <a:r>
              <a:rPr lang="de-DE" dirty="0"/>
              <a:t>] </a:t>
            </a:r>
          </a:p>
          <a:p>
            <a:pPr>
              <a:defRPr/>
            </a:pPr>
            <a:r>
              <a:rPr lang="de-DE" dirty="0"/>
              <a:t>		Plosive und Frikative </a:t>
            </a:r>
          </a:p>
          <a:p>
            <a:pPr>
              <a:defRPr/>
            </a:pPr>
            <a:r>
              <a:rPr lang="de-DE" dirty="0"/>
              <a:t>labial  	 [p, b] 	[f, v] </a:t>
            </a:r>
          </a:p>
          <a:p>
            <a:pPr>
              <a:defRPr/>
            </a:pPr>
            <a:r>
              <a:rPr lang="de-DE" dirty="0" err="1"/>
              <a:t>koronal</a:t>
            </a:r>
            <a:r>
              <a:rPr lang="de-DE" dirty="0"/>
              <a:t>         [t, d] 		[</a:t>
            </a:r>
            <a:r>
              <a:rPr lang="de-DE" dirty="0" err="1"/>
              <a:t>s,z</a:t>
            </a:r>
            <a:r>
              <a:rPr lang="de-DE" dirty="0"/>
              <a:t>, ∫,</a:t>
            </a:r>
            <a:r>
              <a:rPr lang="de-DE" dirty="0" err="1"/>
              <a:t>ʒ</a:t>
            </a:r>
            <a:r>
              <a:rPr lang="de-DE" dirty="0"/>
              <a:t>] </a:t>
            </a:r>
          </a:p>
          <a:p>
            <a:pPr>
              <a:defRPr/>
            </a:pPr>
            <a:r>
              <a:rPr lang="de-DE" dirty="0"/>
              <a:t>dorsal 	 [</a:t>
            </a:r>
            <a:r>
              <a:rPr lang="de-DE" dirty="0" err="1"/>
              <a:t>k</a:t>
            </a:r>
            <a:r>
              <a:rPr lang="de-DE" dirty="0"/>
              <a:t>, </a:t>
            </a:r>
            <a:r>
              <a:rPr lang="de-DE" dirty="0" err="1"/>
              <a:t>g</a:t>
            </a:r>
            <a:r>
              <a:rPr lang="de-DE" dirty="0"/>
              <a:t>] 	[x, </a:t>
            </a:r>
            <a:r>
              <a:rPr lang="de-DE" dirty="0" err="1"/>
              <a:t>ç</a:t>
            </a:r>
            <a:r>
              <a:rPr lang="de-DE" dirty="0"/>
              <a:t>]</a:t>
            </a: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8F9720BB-5DBD-C945-AC80-2162F6C79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5800" y="838199"/>
            <a:ext cx="812800" cy="812800"/>
          </a:xfrm>
          <a:prstGeom prst="rect">
            <a:avLst/>
          </a:prstGeom>
        </p:spPr>
      </p:pic>
    </p:spTree>
    <p:extLst>
      <p:ext uri="{BB962C8B-B14F-4D97-AF65-F5344CB8AC3E}">
        <p14:creationId xmlns:p14="http://schemas.microsoft.com/office/powerpoint/2010/main" val="52524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umsplatzhalter 3">
            <a:extLst>
              <a:ext uri="{FF2B5EF4-FFF2-40B4-BE49-F238E27FC236}">
                <a16:creationId xmlns:a16="http://schemas.microsoft.com/office/drawing/2014/main" id="{552AE273-28C5-434B-8DBD-199CABFA0D4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EBEEDD7F-E224-2541-AAE1-88DAA704D1A3}" type="datetime1">
              <a:rPr lang="de-DE" altLang="de-DE" sz="1400"/>
              <a:pPr>
                <a:spcBef>
                  <a:spcPct val="0"/>
                </a:spcBef>
              </a:pPr>
              <a:t>11.05.20</a:t>
            </a:fld>
            <a:endParaRPr lang="de-DE" altLang="de-DE" sz="1400"/>
          </a:p>
        </p:txBody>
      </p:sp>
      <p:sp>
        <p:nvSpPr>
          <p:cNvPr id="21506" name="Foliennummernplatzhalter 5">
            <a:extLst>
              <a:ext uri="{FF2B5EF4-FFF2-40B4-BE49-F238E27FC236}">
                <a16:creationId xmlns:a16="http://schemas.microsoft.com/office/drawing/2014/main" id="{625DA663-087C-F843-A8C4-967C2E855E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B2FD5901-0520-854E-B377-9D74EDDBC304}" type="slidenum">
              <a:rPr lang="de-DE" altLang="de-DE" sz="1400"/>
              <a:pPr>
                <a:spcBef>
                  <a:spcPct val="0"/>
                </a:spcBef>
              </a:pPr>
              <a:t>4</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09600" y="1054101"/>
            <a:ext cx="10744200" cy="5038725"/>
          </a:xfrm>
        </p:spPr>
        <p:txBody>
          <a:bodyPr/>
          <a:lstStyle/>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a:p>
            <a:pPr>
              <a:defRPr/>
            </a:pPr>
            <a:r>
              <a:rPr lang="de-DE" altLang="de-DE" dirty="0">
                <a:solidFill>
                  <a:srgbClr val="000000"/>
                </a:solidFill>
                <a:latin typeface="Times New Roman" panose="02020603050405020304" pitchFamily="18" charset="0"/>
                <a:ea typeface="ＭＳ Ｐゴシック" panose="020B0600070205080204" pitchFamily="34" charset="-128"/>
              </a:rPr>
              <a:t>Nur /m/ und /</a:t>
            </a:r>
            <a:r>
              <a:rPr lang="de-DE" altLang="de-DE" dirty="0" err="1">
                <a:solidFill>
                  <a:srgbClr val="000000"/>
                </a:solidFill>
                <a:latin typeface="Times New Roman" panose="02020603050405020304" pitchFamily="18" charset="0"/>
                <a:ea typeface="ＭＳ Ｐゴシック" panose="020B0600070205080204" pitchFamily="34" charset="-128"/>
              </a:rPr>
              <a:t>n</a:t>
            </a:r>
            <a:r>
              <a:rPr lang="de-DE" altLang="de-DE" dirty="0">
                <a:solidFill>
                  <a:srgbClr val="000000"/>
                </a:solidFill>
                <a:latin typeface="Times New Roman" panose="02020603050405020304" pitchFamily="18" charset="0"/>
                <a:ea typeface="ＭＳ Ｐゴシック" panose="020B0600070205080204" pitchFamily="34" charset="-128"/>
              </a:rPr>
              <a:t>/ sind Phoneme im Deutschen, [</a:t>
            </a:r>
            <a:r>
              <a:rPr lang="de-DE" dirty="0" err="1"/>
              <a:t>ŋ</a:t>
            </a:r>
            <a:r>
              <a:rPr lang="de-DE" altLang="de-DE" dirty="0">
                <a:solidFill>
                  <a:srgbClr val="000000"/>
                </a:solidFill>
                <a:latin typeface="Times New Roman" panose="02020603050405020304" pitchFamily="18" charset="0"/>
                <a:ea typeface="ＭＳ Ｐゴシック" panose="020B0600070205080204" pitchFamily="34" charset="-128"/>
              </a:rPr>
              <a:t>] ist kein Phonem, sondern das Ergebnis einer Assimilation von /</a:t>
            </a:r>
            <a:r>
              <a:rPr lang="de-DE" altLang="de-DE" dirty="0" err="1">
                <a:solidFill>
                  <a:srgbClr val="000000"/>
                </a:solidFill>
                <a:latin typeface="Times New Roman" panose="02020603050405020304" pitchFamily="18" charset="0"/>
                <a:ea typeface="ＭＳ Ｐゴシック" panose="020B0600070205080204" pitchFamily="34" charset="-128"/>
              </a:rPr>
              <a:t>n</a:t>
            </a:r>
            <a:r>
              <a:rPr lang="de-DE" altLang="de-DE" dirty="0">
                <a:solidFill>
                  <a:srgbClr val="000000"/>
                </a:solidFill>
                <a:latin typeface="Times New Roman" panose="02020603050405020304" pitchFamily="18" charset="0"/>
                <a:ea typeface="ＭＳ Ｐゴシック" panose="020B0600070205080204" pitchFamily="34" charset="-128"/>
              </a:rPr>
              <a:t>/ zu einem folgenden dorsalen Plosiv [</a:t>
            </a:r>
            <a:r>
              <a:rPr lang="de-DE" altLang="de-DE" dirty="0" err="1">
                <a:solidFill>
                  <a:srgbClr val="000000"/>
                </a:solidFill>
                <a:latin typeface="Times New Roman" panose="02020603050405020304" pitchFamily="18" charset="0"/>
                <a:ea typeface="ＭＳ Ｐゴシック" panose="020B0600070205080204" pitchFamily="34" charset="-128"/>
              </a:rPr>
              <a:t>g</a:t>
            </a:r>
            <a:r>
              <a:rPr lang="de-DE" altLang="de-DE" dirty="0">
                <a:solidFill>
                  <a:srgbClr val="000000"/>
                </a:solidFill>
                <a:latin typeface="Times New Roman" panose="02020603050405020304" pitchFamily="18" charset="0"/>
                <a:ea typeface="ＭＳ Ｐゴシック" panose="020B0600070205080204" pitchFamily="34" charset="-128"/>
              </a:rPr>
              <a:t>] oder [</a:t>
            </a:r>
            <a:r>
              <a:rPr lang="de-DE" altLang="de-DE" dirty="0" err="1">
                <a:solidFill>
                  <a:srgbClr val="000000"/>
                </a:solidFill>
                <a:latin typeface="Times New Roman" panose="02020603050405020304" pitchFamily="18" charset="0"/>
                <a:ea typeface="ＭＳ Ｐゴシック" panose="020B0600070205080204" pitchFamily="34" charset="-128"/>
              </a:rPr>
              <a:t>k</a:t>
            </a:r>
            <a:r>
              <a:rPr lang="de-DE" altLang="de-DE" dirty="0">
                <a:solidFill>
                  <a:srgbClr val="000000"/>
                </a:solidFill>
                <a:latin typeface="Times New Roman" panose="02020603050405020304" pitchFamily="18" charset="0"/>
                <a:ea typeface="ＭＳ Ｐゴシック" panose="020B0600070205080204" pitchFamily="34" charset="-128"/>
              </a:rPr>
              <a:t>].</a:t>
            </a:r>
          </a:p>
        </p:txBody>
      </p:sp>
      <p:pic>
        <p:nvPicPr>
          <p:cNvPr id="2" name="Recorded Sound" descr="Recorded Sound">
            <a:hlinkClick r:id="" action="ppaction://media"/>
            <a:extLst>
              <a:ext uri="{FF2B5EF4-FFF2-40B4-BE49-F238E27FC236}">
                <a16:creationId xmlns:a16="http://schemas.microsoft.com/office/drawing/2014/main" id="{C3EC53B6-6410-2D49-A032-15674E0D51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5800" y="358774"/>
            <a:ext cx="812800" cy="812800"/>
          </a:xfrm>
          <a:prstGeom prst="rect">
            <a:avLst/>
          </a:prstGeom>
        </p:spPr>
      </p:pic>
    </p:spTree>
    <p:extLst>
      <p:ext uri="{BB962C8B-B14F-4D97-AF65-F5344CB8AC3E}">
        <p14:creationId xmlns:p14="http://schemas.microsoft.com/office/powerpoint/2010/main" val="170616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atumsplatzhalter 3">
            <a:extLst>
              <a:ext uri="{FF2B5EF4-FFF2-40B4-BE49-F238E27FC236}">
                <a16:creationId xmlns:a16="http://schemas.microsoft.com/office/drawing/2014/main" id="{F93E5F9E-7D3B-EF42-81A7-13ACC74BBF6D}"/>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10670BC9-BCFE-0C41-A961-EB7CEEEBC97A}" type="datetime1">
              <a:rPr lang="de-DE" altLang="de-DE" sz="1400"/>
              <a:pPr>
                <a:spcBef>
                  <a:spcPct val="0"/>
                </a:spcBef>
              </a:pPr>
              <a:t>11.05.20</a:t>
            </a:fld>
            <a:endParaRPr lang="de-DE" altLang="de-DE" sz="1400"/>
          </a:p>
        </p:txBody>
      </p:sp>
      <p:sp>
        <p:nvSpPr>
          <p:cNvPr id="25602" name="Foliennummernplatzhalter 5">
            <a:extLst>
              <a:ext uri="{FF2B5EF4-FFF2-40B4-BE49-F238E27FC236}">
                <a16:creationId xmlns:a16="http://schemas.microsoft.com/office/drawing/2014/main" id="{C9FEB211-F7EB-AE4F-BE06-7937A674F21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A3BAD1F6-7788-CC4F-BB17-D677E23AFEDF}" type="slidenum">
              <a:rPr lang="de-DE" altLang="de-DE" sz="1400"/>
              <a:pPr>
                <a:spcBef>
                  <a:spcPct val="0"/>
                </a:spcBef>
              </a:pPr>
              <a:t>5</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81925" y="981076"/>
            <a:ext cx="9934414" cy="5038725"/>
          </a:xfrm>
        </p:spPr>
        <p:txBody>
          <a:bodyPr>
            <a:normAutofit/>
          </a:bodyPr>
          <a:lstStyle/>
          <a:p>
            <a:pPr>
              <a:defRPr/>
            </a:pPr>
            <a:r>
              <a:rPr lang="de-DE" dirty="0"/>
              <a:t>Lückenhafte (defektive) Distribution von [</a:t>
            </a:r>
            <a:r>
              <a:rPr lang="de-DE" dirty="0" err="1"/>
              <a:t>ŋ</a:t>
            </a:r>
            <a:r>
              <a:rPr lang="de-DE" dirty="0"/>
              <a:t>]</a:t>
            </a:r>
          </a:p>
          <a:p>
            <a:pPr>
              <a:defRPr/>
            </a:pPr>
            <a:r>
              <a:rPr lang="de-DE" dirty="0"/>
              <a:t>Wo findet man [</a:t>
            </a:r>
            <a:r>
              <a:rPr lang="de-DE" dirty="0" err="1"/>
              <a:t>ŋ</a:t>
            </a:r>
            <a:r>
              <a:rPr lang="de-DE" dirty="0"/>
              <a:t>] (der dorsale Nasal) und wo nicht? </a:t>
            </a:r>
          </a:p>
          <a:p>
            <a:pPr>
              <a:defRPr/>
            </a:pPr>
            <a:endParaRPr lang="de-DE" dirty="0"/>
          </a:p>
          <a:p>
            <a:pPr>
              <a:defRPr/>
            </a:pPr>
            <a:r>
              <a:rPr lang="de-DE" dirty="0"/>
              <a:t>a. wortmedial, ja: </a:t>
            </a:r>
            <a:r>
              <a:rPr lang="de-DE" i="1" dirty="0"/>
              <a:t>kommen – spannen – langen</a:t>
            </a:r>
            <a:endParaRPr lang="de-DE" dirty="0"/>
          </a:p>
          <a:p>
            <a:pPr>
              <a:defRPr/>
            </a:pPr>
            <a:r>
              <a:rPr lang="de-DE" dirty="0"/>
              <a:t>b. wortfinal, ja: </a:t>
            </a:r>
            <a:r>
              <a:rPr lang="de-DE" i="1" dirty="0"/>
              <a:t>Lamm – spann – lang</a:t>
            </a:r>
            <a:endParaRPr lang="de-DE" dirty="0"/>
          </a:p>
          <a:p>
            <a:pPr>
              <a:defRPr/>
            </a:pPr>
            <a:r>
              <a:rPr lang="de-DE" dirty="0"/>
              <a:t>c. nicht </a:t>
            </a:r>
            <a:r>
              <a:rPr lang="de-DE" dirty="0" err="1"/>
              <a:t>wortinitial</a:t>
            </a:r>
            <a:r>
              <a:rPr lang="de-DE" dirty="0"/>
              <a:t>, nein: </a:t>
            </a:r>
            <a:r>
              <a:rPr lang="de-DE" i="1" dirty="0"/>
              <a:t>Mama – Nase – </a:t>
            </a:r>
            <a:r>
              <a:rPr lang="de-DE" i="1" dirty="0" err="1"/>
              <a:t>Ø</a:t>
            </a:r>
            <a:r>
              <a:rPr lang="de-DE" dirty="0"/>
              <a:t> (*</a:t>
            </a:r>
            <a:r>
              <a:rPr lang="de-DE" i="1" dirty="0" err="1"/>
              <a:t>ŋa</a:t>
            </a:r>
            <a:r>
              <a:rPr lang="de-DE" dirty="0"/>
              <a:t>...)</a:t>
            </a:r>
          </a:p>
          <a:p>
            <a:pPr>
              <a:defRPr/>
            </a:pPr>
            <a:r>
              <a:rPr lang="de-DE" dirty="0"/>
              <a:t>d. nicht nach [∫]: </a:t>
            </a:r>
            <a:r>
              <a:rPr lang="de-DE" i="1" dirty="0"/>
              <a:t>Schnabel – schmal – </a:t>
            </a:r>
            <a:r>
              <a:rPr lang="de-DE" i="1" dirty="0" err="1"/>
              <a:t>Ø</a:t>
            </a:r>
            <a:r>
              <a:rPr lang="de-DE" dirty="0"/>
              <a:t> (</a:t>
            </a:r>
            <a:r>
              <a:rPr lang="de-DE" i="1" dirty="0"/>
              <a:t>*∫</a:t>
            </a:r>
            <a:r>
              <a:rPr lang="de-DE" i="1" dirty="0" err="1"/>
              <a:t>ŋa</a:t>
            </a:r>
            <a:r>
              <a:rPr lang="de-DE" dirty="0"/>
              <a:t>...)</a:t>
            </a:r>
          </a:p>
          <a:p>
            <a:pPr>
              <a:defRPr/>
            </a:pPr>
            <a:r>
              <a:rPr lang="de-DE" dirty="0"/>
              <a:t>e. vor </a:t>
            </a:r>
            <a:r>
              <a:rPr lang="de-DE" dirty="0" err="1"/>
              <a:t>Obstruenten</a:t>
            </a:r>
            <a:r>
              <a:rPr lang="de-DE" dirty="0"/>
              <a:t> nur vor [</a:t>
            </a:r>
            <a:r>
              <a:rPr lang="de-DE" dirty="0" err="1"/>
              <a:t>k</a:t>
            </a:r>
            <a:r>
              <a:rPr lang="de-DE" dirty="0"/>
              <a:t>] und [</a:t>
            </a:r>
            <a:r>
              <a:rPr lang="de-DE" dirty="0" err="1"/>
              <a:t>g</a:t>
            </a:r>
            <a:r>
              <a:rPr lang="de-DE" dirty="0"/>
              <a:t>]: </a:t>
            </a:r>
            <a:r>
              <a:rPr lang="de-DE" i="1" dirty="0"/>
              <a:t>Bank </a:t>
            </a:r>
            <a:r>
              <a:rPr lang="de-DE" dirty="0"/>
              <a:t>aber </a:t>
            </a:r>
            <a:r>
              <a:rPr lang="de-DE" i="1" dirty="0"/>
              <a:t>*… </a:t>
            </a:r>
            <a:r>
              <a:rPr lang="de-DE" i="1" dirty="0" err="1"/>
              <a:t>ŋp</a:t>
            </a:r>
            <a:r>
              <a:rPr lang="de-DE" i="1" dirty="0"/>
              <a:t>, </a:t>
            </a:r>
            <a:r>
              <a:rPr lang="de-DE" i="1" dirty="0" err="1"/>
              <a:t>ŋ</a:t>
            </a:r>
            <a:r>
              <a:rPr lang="de-DE" dirty="0" err="1"/>
              <a:t>ç</a:t>
            </a:r>
            <a:r>
              <a:rPr lang="de-DE" dirty="0"/>
              <a:t> </a:t>
            </a:r>
          </a:p>
          <a:p>
            <a:pPr>
              <a:defRPr/>
            </a:pPr>
            <a:r>
              <a:rPr lang="de-DE" dirty="0"/>
              <a:t>f. nicht nach Liquid: </a:t>
            </a:r>
            <a:r>
              <a:rPr lang="de-DE" i="1" dirty="0"/>
              <a:t>arm, Helm, Farn, Köln </a:t>
            </a:r>
            <a:r>
              <a:rPr lang="de-DE" dirty="0"/>
              <a:t>aber *</a:t>
            </a:r>
            <a:r>
              <a:rPr lang="de-DE" i="1" dirty="0" err="1"/>
              <a:t>Farŋ</a:t>
            </a:r>
            <a:r>
              <a:rPr lang="de-DE" i="1" dirty="0"/>
              <a:t>, </a:t>
            </a:r>
            <a:r>
              <a:rPr lang="de-DE" i="1" dirty="0" err="1"/>
              <a:t>Helŋ</a:t>
            </a:r>
            <a:endParaRPr lang="de-DE" dirty="0"/>
          </a:p>
          <a:p>
            <a:pPr>
              <a:defRPr/>
            </a:pPr>
            <a:endParaRPr lang="de-DE" dirty="0"/>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D599E931-7E48-6A44-A711-F5D45BB6A1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9933" y="644527"/>
            <a:ext cx="812800" cy="812800"/>
          </a:xfrm>
          <a:prstGeom prst="rect">
            <a:avLst/>
          </a:prstGeom>
        </p:spPr>
      </p:pic>
    </p:spTree>
    <p:extLst>
      <p:ext uri="{BB962C8B-B14F-4D97-AF65-F5344CB8AC3E}">
        <p14:creationId xmlns:p14="http://schemas.microsoft.com/office/powerpoint/2010/main" val="170948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umsplatzhalter 3">
            <a:extLst>
              <a:ext uri="{FF2B5EF4-FFF2-40B4-BE49-F238E27FC236}">
                <a16:creationId xmlns:a16="http://schemas.microsoft.com/office/drawing/2014/main" id="{91C0A79A-DEC5-D549-98A5-2F1A81C0F72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767C7652-AF79-E44F-AF39-8AFAD2148869}" type="datetime1">
              <a:rPr lang="de-DE" altLang="de-DE" sz="1400"/>
              <a:pPr>
                <a:spcBef>
                  <a:spcPct val="0"/>
                </a:spcBef>
              </a:pPr>
              <a:t>11.05.20</a:t>
            </a:fld>
            <a:endParaRPr lang="de-DE" altLang="de-DE" sz="1400"/>
          </a:p>
        </p:txBody>
      </p:sp>
      <p:sp>
        <p:nvSpPr>
          <p:cNvPr id="27650" name="Foliennummernplatzhalter 5">
            <a:extLst>
              <a:ext uri="{FF2B5EF4-FFF2-40B4-BE49-F238E27FC236}">
                <a16:creationId xmlns:a16="http://schemas.microsoft.com/office/drawing/2014/main" id="{5CD75F2D-0A16-3740-BC64-49ABC17C34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397DAC98-8491-D248-88EB-B7970764B242}" type="slidenum">
              <a:rPr lang="de-DE" altLang="de-DE" sz="1400"/>
              <a:pPr>
                <a:spcBef>
                  <a:spcPct val="0"/>
                </a:spcBef>
              </a:pPr>
              <a:t>6</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45459" y="981076"/>
            <a:ext cx="10470776" cy="5038725"/>
          </a:xfrm>
        </p:spPr>
        <p:txBody>
          <a:bodyPr>
            <a:normAutofit fontScale="92500" lnSpcReduction="20000"/>
          </a:bodyPr>
          <a:lstStyle/>
          <a:p>
            <a:pPr>
              <a:defRPr/>
            </a:pPr>
            <a:r>
              <a:rPr lang="de-DE" dirty="0"/>
              <a:t>Wo findet man [</a:t>
            </a:r>
            <a:r>
              <a:rPr lang="de-DE" dirty="0" err="1"/>
              <a:t>ŋ</a:t>
            </a:r>
            <a:r>
              <a:rPr lang="de-DE" dirty="0"/>
              <a:t>] (der dorsale Nasal) und wo nicht? </a:t>
            </a:r>
          </a:p>
          <a:p>
            <a:pPr>
              <a:defRPr/>
            </a:pPr>
            <a:endParaRPr lang="de-DE" dirty="0"/>
          </a:p>
          <a:p>
            <a:pPr>
              <a:defRPr/>
            </a:pPr>
            <a:r>
              <a:rPr lang="de-DE" dirty="0"/>
              <a:t>g.</a:t>
            </a:r>
            <a:r>
              <a:rPr lang="de-DE" i="1" dirty="0"/>
              <a:t> </a:t>
            </a:r>
            <a:r>
              <a:rPr lang="de-DE" dirty="0"/>
              <a:t>nur nach kurzen ungespannten Vokalen:</a:t>
            </a:r>
            <a:r>
              <a:rPr lang="de-DE" i="1" dirty="0"/>
              <a:t> lang, sing</a:t>
            </a:r>
            <a:r>
              <a:rPr lang="de-DE" dirty="0"/>
              <a:t>, aber nicht nach langem Vokal oder Diphthong:</a:t>
            </a:r>
            <a:r>
              <a:rPr lang="de-DE" i="1" dirty="0"/>
              <a:t> *</a:t>
            </a:r>
            <a:r>
              <a:rPr lang="de-DE" i="1" dirty="0" err="1"/>
              <a:t>baʊŋ</a:t>
            </a:r>
            <a:r>
              <a:rPr lang="de-DE" dirty="0"/>
              <a:t>,</a:t>
            </a:r>
            <a:r>
              <a:rPr lang="de-DE" i="1" dirty="0"/>
              <a:t> </a:t>
            </a:r>
            <a:r>
              <a:rPr lang="de-DE" i="1" dirty="0" err="1"/>
              <a:t>ri:ŋ</a:t>
            </a:r>
            <a:r>
              <a:rPr lang="de-DE" i="1" dirty="0"/>
              <a:t>. </a:t>
            </a:r>
          </a:p>
          <a:p>
            <a:pPr>
              <a:defRPr/>
            </a:pPr>
            <a:r>
              <a:rPr lang="de-DE" dirty="0"/>
              <a:t>Alternation zwischen </a:t>
            </a:r>
            <a:r>
              <a:rPr lang="de-DE" i="1" dirty="0"/>
              <a:t>Ballon</a:t>
            </a:r>
            <a:r>
              <a:rPr lang="de-DE" dirty="0"/>
              <a:t> [</a:t>
            </a:r>
            <a:r>
              <a:rPr lang="de-DE" dirty="0" err="1"/>
              <a:t>balo:n</a:t>
            </a:r>
            <a:r>
              <a:rPr lang="de-DE" dirty="0"/>
              <a:t>], [</a:t>
            </a:r>
            <a:r>
              <a:rPr lang="de-DE" dirty="0" err="1"/>
              <a:t>balõ</a:t>
            </a:r>
            <a:r>
              <a:rPr lang="de-DE" dirty="0"/>
              <a:t>] und [</a:t>
            </a:r>
            <a:r>
              <a:rPr lang="de-DE" dirty="0" err="1"/>
              <a:t>balɔŋ</a:t>
            </a:r>
            <a:r>
              <a:rPr lang="de-DE" dirty="0"/>
              <a:t>] (aber * [</a:t>
            </a:r>
            <a:r>
              <a:rPr lang="de-DE" dirty="0" err="1"/>
              <a:t>balo:ŋ</a:t>
            </a:r>
            <a:r>
              <a:rPr lang="de-DE" dirty="0"/>
              <a:t>]. In der Umgebung eines dorsalen Nasals kann der Vokal nur kurz und ungespannt sein.</a:t>
            </a:r>
          </a:p>
          <a:p>
            <a:pPr>
              <a:defRPr/>
            </a:pPr>
            <a:endParaRPr lang="de-DE" dirty="0"/>
          </a:p>
          <a:p>
            <a:pPr>
              <a:defRPr/>
            </a:pPr>
            <a:r>
              <a:rPr lang="de-DE" dirty="0"/>
              <a:t>h. nur vor unbetontem Vokal, vor allem Schwa (</a:t>
            </a:r>
            <a:r>
              <a:rPr lang="de-DE" i="1" dirty="0"/>
              <a:t>Zunge</a:t>
            </a:r>
            <a:r>
              <a:rPr lang="de-DE" dirty="0"/>
              <a:t>, </a:t>
            </a:r>
            <a:r>
              <a:rPr lang="de-DE" i="1" dirty="0"/>
              <a:t>Inge</a:t>
            </a:r>
            <a:r>
              <a:rPr lang="de-DE" dirty="0"/>
              <a:t>), aber auch vor manchen </a:t>
            </a:r>
            <a:r>
              <a:rPr lang="de-DE" dirty="0" err="1"/>
              <a:t>Derivationsuffixen</a:t>
            </a:r>
            <a:r>
              <a:rPr lang="de-DE" dirty="0"/>
              <a:t>, wie -</a:t>
            </a:r>
            <a:r>
              <a:rPr lang="de-DE" dirty="0" err="1"/>
              <a:t>ung</a:t>
            </a:r>
            <a:r>
              <a:rPr lang="de-DE" dirty="0"/>
              <a:t> (z.B. in </a:t>
            </a:r>
            <a:r>
              <a:rPr lang="de-DE" i="1" dirty="0"/>
              <a:t>Verengung) </a:t>
            </a:r>
            <a:r>
              <a:rPr lang="de-DE" dirty="0"/>
              <a:t>und -</a:t>
            </a:r>
            <a:r>
              <a:rPr lang="de-DE" dirty="0" err="1"/>
              <a:t>ig</a:t>
            </a:r>
            <a:r>
              <a:rPr lang="de-DE" dirty="0"/>
              <a:t> (wie </a:t>
            </a:r>
            <a:r>
              <a:rPr lang="de-DE" i="1" dirty="0"/>
              <a:t>gängig</a:t>
            </a:r>
            <a:r>
              <a:rPr lang="de-DE" dirty="0"/>
              <a:t>)</a:t>
            </a:r>
            <a:r>
              <a:rPr lang="de-DE" i="1" dirty="0"/>
              <a:t>  </a:t>
            </a:r>
          </a:p>
          <a:p>
            <a:pPr>
              <a:defRPr/>
            </a:pPr>
            <a:endParaRPr lang="de-DE" i="1" dirty="0"/>
          </a:p>
          <a:p>
            <a:pPr>
              <a:defRPr/>
            </a:pPr>
            <a:r>
              <a:rPr lang="de-DE" dirty="0"/>
              <a:t>[</a:t>
            </a:r>
            <a:r>
              <a:rPr lang="de-DE" dirty="0" err="1"/>
              <a:t>g</a:t>
            </a:r>
            <a:r>
              <a:rPr lang="de-DE" dirty="0"/>
              <a:t>] ist meistens nicht </a:t>
            </a:r>
            <a:r>
              <a:rPr lang="de-DE" dirty="0" err="1"/>
              <a:t>ausgeprochen</a:t>
            </a:r>
            <a:r>
              <a:rPr lang="de-DE" dirty="0"/>
              <a:t> nach [</a:t>
            </a:r>
            <a:r>
              <a:rPr lang="de-DE" dirty="0" err="1"/>
              <a:t>ŋ</a:t>
            </a:r>
            <a:r>
              <a:rPr lang="de-DE" dirty="0"/>
              <a:t>]</a:t>
            </a:r>
          </a:p>
          <a:p>
            <a:pPr>
              <a:defRPr/>
            </a:pPr>
            <a:r>
              <a:rPr lang="de-DE" dirty="0"/>
              <a:t>nur manchmal: </a:t>
            </a:r>
            <a:r>
              <a:rPr lang="de-DE" i="1" dirty="0"/>
              <a:t>Tango, </a:t>
            </a:r>
            <a:r>
              <a:rPr lang="de-DE" i="1" dirty="0" err="1"/>
              <a:t>laryngal</a:t>
            </a:r>
            <a:r>
              <a:rPr lang="de-DE" i="1" dirty="0"/>
              <a:t> </a:t>
            </a:r>
            <a:r>
              <a:rPr lang="de-DE" dirty="0"/>
              <a:t>[</a:t>
            </a:r>
            <a:r>
              <a:rPr lang="de-DE" dirty="0" err="1"/>
              <a:t>ŋg</a:t>
            </a:r>
            <a:r>
              <a:rPr lang="de-DE" dirty="0"/>
              <a:t>].</a:t>
            </a:r>
          </a:p>
          <a:p>
            <a:pPr>
              <a:defRPr/>
            </a:pPr>
            <a:endParaRPr lang="de-DE" dirty="0"/>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CAF8EB0D-DA18-C64C-9996-8BB8F80F57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3067" y="168276"/>
            <a:ext cx="812800" cy="812800"/>
          </a:xfrm>
          <a:prstGeom prst="rect">
            <a:avLst/>
          </a:prstGeom>
        </p:spPr>
      </p:pic>
    </p:spTree>
    <p:extLst>
      <p:ext uri="{BB962C8B-B14F-4D97-AF65-F5344CB8AC3E}">
        <p14:creationId xmlns:p14="http://schemas.microsoft.com/office/powerpoint/2010/main" val="12645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umsplatzhalter 3">
            <a:extLst>
              <a:ext uri="{FF2B5EF4-FFF2-40B4-BE49-F238E27FC236}">
                <a16:creationId xmlns:a16="http://schemas.microsoft.com/office/drawing/2014/main" id="{91C0A79A-DEC5-D549-98A5-2F1A81C0F72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767C7652-AF79-E44F-AF39-8AFAD2148869}" type="datetime1">
              <a:rPr lang="de-DE" altLang="de-DE" sz="1400"/>
              <a:pPr>
                <a:spcBef>
                  <a:spcPct val="0"/>
                </a:spcBef>
              </a:pPr>
              <a:t>11.05.20</a:t>
            </a:fld>
            <a:endParaRPr lang="de-DE" altLang="de-DE" sz="1400"/>
          </a:p>
        </p:txBody>
      </p:sp>
      <p:sp>
        <p:nvSpPr>
          <p:cNvPr id="27650" name="Foliennummernplatzhalter 5">
            <a:extLst>
              <a:ext uri="{FF2B5EF4-FFF2-40B4-BE49-F238E27FC236}">
                <a16:creationId xmlns:a16="http://schemas.microsoft.com/office/drawing/2014/main" id="{5CD75F2D-0A16-3740-BC64-49ABC17C34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397DAC98-8491-D248-88EB-B7970764B242}" type="slidenum">
              <a:rPr lang="de-DE" altLang="de-DE" sz="1400"/>
              <a:pPr>
                <a:spcBef>
                  <a:spcPct val="0"/>
                </a:spcBef>
              </a:pPr>
              <a:t>7</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645459" y="981076"/>
            <a:ext cx="10470776" cy="5038725"/>
          </a:xfrm>
        </p:spPr>
        <p:txBody>
          <a:bodyPr/>
          <a:lstStyle/>
          <a:p>
            <a:pPr>
              <a:defRPr/>
            </a:pPr>
            <a:r>
              <a:rPr lang="de-DE" dirty="0"/>
              <a:t>Fazit</a:t>
            </a:r>
          </a:p>
          <a:p>
            <a:pPr>
              <a:defRPr/>
            </a:pPr>
            <a:endParaRPr lang="de-DE" dirty="0"/>
          </a:p>
          <a:p>
            <a:pPr>
              <a:defRPr/>
            </a:pPr>
            <a:r>
              <a:rPr lang="de-DE" dirty="0"/>
              <a:t>[</a:t>
            </a:r>
            <a:r>
              <a:rPr lang="de-DE" dirty="0" err="1"/>
              <a:t>ŋ</a:t>
            </a:r>
            <a:r>
              <a:rPr lang="de-DE" dirty="0"/>
              <a:t>] ist viel seltener als die anderen Nasale, seine Distribution (Verteilung) ist viel eingeschränkter. </a:t>
            </a:r>
          </a:p>
          <a:p>
            <a:pPr>
              <a:defRPr/>
            </a:pPr>
            <a:r>
              <a:rPr lang="de-DE" dirty="0"/>
              <a:t>Die Einschränkung seines Vorkommens ist systematisch.</a:t>
            </a:r>
          </a:p>
          <a:p>
            <a:pPr>
              <a:defRPr/>
            </a:pPr>
            <a:endParaRPr lang="de-DE" dirty="0"/>
          </a:p>
          <a:p>
            <a:pPr>
              <a:defRPr/>
            </a:pPr>
            <a:r>
              <a:rPr lang="de-DE" dirty="0"/>
              <a:t>Wenn man die Abfolge </a:t>
            </a:r>
            <a:r>
              <a:rPr lang="en-GB" dirty="0"/>
              <a:t>/n/+/g/ </a:t>
            </a:r>
            <a:r>
              <a:rPr lang="en-GB" dirty="0" err="1"/>
              <a:t>als</a:t>
            </a:r>
            <a:r>
              <a:rPr lang="en-GB" dirty="0"/>
              <a:t> </a:t>
            </a:r>
            <a:r>
              <a:rPr lang="en-GB" dirty="0" err="1"/>
              <a:t>Ursprung</a:t>
            </a:r>
            <a:r>
              <a:rPr lang="en-GB" dirty="0"/>
              <a:t> von </a:t>
            </a:r>
            <a:r>
              <a:rPr lang="de-DE" dirty="0"/>
              <a:t>[</a:t>
            </a:r>
            <a:r>
              <a:rPr lang="de-DE" dirty="0" err="1"/>
              <a:t>ŋ</a:t>
            </a:r>
            <a:r>
              <a:rPr lang="de-DE" dirty="0"/>
              <a:t>] annimmt, kann man die defektive Distribution besser verstehen.</a:t>
            </a:r>
          </a:p>
          <a:p>
            <a:pPr>
              <a:defRPr/>
            </a:pPr>
            <a:endParaRPr lang="de-DE" dirty="0"/>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925A6D09-E798-F541-A2D2-60A13AE91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829732"/>
            <a:ext cx="812800" cy="812800"/>
          </a:xfrm>
          <a:prstGeom prst="rect">
            <a:avLst/>
          </a:prstGeom>
        </p:spPr>
      </p:pic>
    </p:spTree>
    <p:extLst>
      <p:ext uri="{BB962C8B-B14F-4D97-AF65-F5344CB8AC3E}">
        <p14:creationId xmlns:p14="http://schemas.microsoft.com/office/powerpoint/2010/main" val="8117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Datumsplatzhalter 3">
            <a:extLst>
              <a:ext uri="{FF2B5EF4-FFF2-40B4-BE49-F238E27FC236}">
                <a16:creationId xmlns:a16="http://schemas.microsoft.com/office/drawing/2014/main" id="{F6337347-75B6-5844-9225-EBEA4F5148C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2E34D528-E741-D44A-B31A-05ED1B1DBB9C}" type="datetime1">
              <a:rPr lang="de-DE" altLang="de-DE" sz="1400"/>
              <a:pPr>
                <a:spcBef>
                  <a:spcPct val="0"/>
                </a:spcBef>
              </a:pPr>
              <a:t>11.05.20</a:t>
            </a:fld>
            <a:endParaRPr lang="de-DE" altLang="de-DE" sz="1400"/>
          </a:p>
        </p:txBody>
      </p:sp>
      <p:sp>
        <p:nvSpPr>
          <p:cNvPr id="29698" name="Foliennummernplatzhalter 5">
            <a:extLst>
              <a:ext uri="{FF2B5EF4-FFF2-40B4-BE49-F238E27FC236}">
                <a16:creationId xmlns:a16="http://schemas.microsoft.com/office/drawing/2014/main" id="{942BF14E-2D2F-F142-A65B-852B81AE249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AAC7289C-B304-C64F-A266-130BA7FF089D}" type="slidenum">
              <a:rPr lang="de-DE" altLang="de-DE" sz="1400"/>
              <a:pPr>
                <a:spcBef>
                  <a:spcPct val="0"/>
                </a:spcBef>
              </a:pPr>
              <a:t>8</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838200" y="981076"/>
            <a:ext cx="9525000" cy="5038725"/>
          </a:xfrm>
        </p:spPr>
        <p:txBody>
          <a:bodyPr/>
          <a:lstStyle/>
          <a:p>
            <a:pPr>
              <a:defRPr/>
            </a:pPr>
            <a:r>
              <a:rPr lang="de-DE" dirty="0"/>
              <a:t>Lösung der merkwürdigen Distribution von [</a:t>
            </a:r>
            <a:r>
              <a:rPr lang="de-DE" dirty="0" err="1"/>
              <a:t>ŋ</a:t>
            </a:r>
            <a:r>
              <a:rPr lang="de-DE" dirty="0"/>
              <a:t>]:</a:t>
            </a:r>
          </a:p>
          <a:p>
            <a:pPr>
              <a:lnSpc>
                <a:spcPct val="100000"/>
              </a:lnSpc>
              <a:defRPr/>
            </a:pPr>
            <a:r>
              <a:rPr lang="de-DE" dirty="0"/>
              <a:t>Es ist entweder das Ergebnis der Assimilation oder es ist in </a:t>
            </a:r>
            <a:r>
              <a:rPr lang="de-DE" dirty="0" err="1"/>
              <a:t>allophonischer</a:t>
            </a:r>
            <a:r>
              <a:rPr lang="de-DE" dirty="0"/>
              <a:t> Relation mit einer Abfolge von /</a:t>
            </a:r>
            <a:r>
              <a:rPr lang="de-DE" dirty="0" err="1"/>
              <a:t>n</a:t>
            </a:r>
            <a:r>
              <a:rPr lang="de-DE" dirty="0"/>
              <a:t> + </a:t>
            </a:r>
            <a:r>
              <a:rPr lang="de-DE" dirty="0" err="1"/>
              <a:t>g</a:t>
            </a:r>
            <a:r>
              <a:rPr lang="de-DE" dirty="0"/>
              <a:t>)</a:t>
            </a:r>
          </a:p>
          <a:p>
            <a:pPr>
              <a:defRPr/>
            </a:pPr>
            <a:endParaRPr lang="de-DE" altLang="de-DE" dirty="0">
              <a:solidFill>
                <a:srgbClr val="000000"/>
              </a:solidFill>
              <a:latin typeface="Times New Roman" panose="02020603050405020304" pitchFamily="18" charset="0"/>
              <a:ea typeface="ＭＳ Ｐゴシック" panose="020B0600070205080204" pitchFamily="34" charset="-128"/>
            </a:endParaRPr>
          </a:p>
        </p:txBody>
      </p:sp>
      <p:pic>
        <p:nvPicPr>
          <p:cNvPr id="3" name="Recorded Sound" descr="Recorded Sound">
            <a:hlinkClick r:id="" action="ppaction://media"/>
            <a:extLst>
              <a:ext uri="{FF2B5EF4-FFF2-40B4-BE49-F238E27FC236}">
                <a16:creationId xmlns:a16="http://schemas.microsoft.com/office/drawing/2014/main" id="{49F05945-0323-2944-8A10-11FDE4582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6800" y="574676"/>
            <a:ext cx="812800" cy="812800"/>
          </a:xfrm>
          <a:prstGeom prst="rect">
            <a:avLst/>
          </a:prstGeom>
        </p:spPr>
      </p:pic>
    </p:spTree>
    <p:extLst>
      <p:ext uri="{BB962C8B-B14F-4D97-AF65-F5344CB8AC3E}">
        <p14:creationId xmlns:p14="http://schemas.microsoft.com/office/powerpoint/2010/main" val="198286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atumsplatzhalter 3">
            <a:extLst>
              <a:ext uri="{FF2B5EF4-FFF2-40B4-BE49-F238E27FC236}">
                <a16:creationId xmlns:a16="http://schemas.microsoft.com/office/drawing/2014/main" id="{EB6E7FE3-D464-E743-AF2D-E092439198B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6D1F37FE-F982-C845-BBC5-1ED938C33C08}" type="datetime1">
              <a:rPr lang="de-DE" altLang="de-DE" sz="1400"/>
              <a:pPr>
                <a:spcBef>
                  <a:spcPct val="0"/>
                </a:spcBef>
              </a:pPr>
              <a:t>11.05.20</a:t>
            </a:fld>
            <a:endParaRPr lang="de-DE" altLang="de-DE" sz="1400"/>
          </a:p>
        </p:txBody>
      </p:sp>
      <p:sp>
        <p:nvSpPr>
          <p:cNvPr id="23554" name="Foliennummernplatzhalter 5">
            <a:extLst>
              <a:ext uri="{FF2B5EF4-FFF2-40B4-BE49-F238E27FC236}">
                <a16:creationId xmlns:a16="http://schemas.microsoft.com/office/drawing/2014/main" id="{9FFBD8F4-3266-0B48-B457-438320423F6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defRPr sz="2800">
                <a:solidFill>
                  <a:schemeClr val="tx1"/>
                </a:solidFill>
                <a:latin typeface="Times" pitchFamily="2" charset="0"/>
                <a:ea typeface="ＭＳ Ｐゴシック" panose="020B0600070205080204" pitchFamily="34" charset="-128"/>
              </a:defRPr>
            </a:lvl2pPr>
            <a:lvl3pPr marL="1143000" indent="-228600">
              <a:spcBef>
                <a:spcPct val="20000"/>
              </a:spcBef>
              <a:defRPr sz="2800">
                <a:solidFill>
                  <a:schemeClr val="tx1"/>
                </a:solidFill>
                <a:latin typeface="Times" pitchFamily="2" charset="0"/>
                <a:ea typeface="ＭＳ Ｐゴシック" panose="020B0600070205080204" pitchFamily="34" charset="-128"/>
              </a:defRPr>
            </a:lvl3pPr>
            <a:lvl4pPr marL="1600200" indent="-228600">
              <a:spcBef>
                <a:spcPct val="20000"/>
              </a:spcBef>
              <a:defRPr sz="2800">
                <a:solidFill>
                  <a:schemeClr val="tx1"/>
                </a:solidFill>
                <a:latin typeface="Times" pitchFamily="2" charset="0"/>
                <a:ea typeface="ＭＳ Ｐゴシック" panose="020B0600070205080204" pitchFamily="34" charset="-128"/>
              </a:defRPr>
            </a:lvl4pPr>
            <a:lvl5pPr marL="2057400" indent="-228600">
              <a:spcBef>
                <a:spcPct val="20000"/>
              </a:spcBef>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defRPr sz="2800">
                <a:solidFill>
                  <a:schemeClr val="tx1"/>
                </a:solidFill>
                <a:latin typeface="Times" pitchFamily="2" charset="0"/>
                <a:ea typeface="ＭＳ Ｐゴシック" panose="020B0600070205080204" pitchFamily="34" charset="-128"/>
              </a:defRPr>
            </a:lvl9pPr>
          </a:lstStyle>
          <a:p>
            <a:pPr>
              <a:spcBef>
                <a:spcPct val="0"/>
              </a:spcBef>
            </a:pPr>
            <a:fld id="{CD5E8DE8-135B-0046-9D66-A4DAFF94E992}" type="slidenum">
              <a:rPr lang="de-DE" altLang="de-DE" sz="1400"/>
              <a:pPr>
                <a:spcBef>
                  <a:spcPct val="0"/>
                </a:spcBef>
              </a:pPr>
              <a:t>9</a:t>
            </a:fld>
            <a:endParaRPr lang="de-DE" altLang="de-DE" sz="1400"/>
          </a:p>
        </p:txBody>
      </p:sp>
      <p:sp>
        <p:nvSpPr>
          <p:cNvPr id="19459" name="Rectangle 3">
            <a:extLst>
              <a:ext uri="{FF2B5EF4-FFF2-40B4-BE49-F238E27FC236}">
                <a16:creationId xmlns:a16="http://schemas.microsoft.com/office/drawing/2014/main" id="{0A2C5057-8D02-1749-93C4-6F29F39CC779}"/>
              </a:ext>
            </a:extLst>
          </p:cNvPr>
          <p:cNvSpPr>
            <a:spLocks noGrp="1" noChangeArrowheads="1"/>
          </p:cNvSpPr>
          <p:nvPr>
            <p:ph type="body" idx="1"/>
          </p:nvPr>
        </p:nvSpPr>
        <p:spPr>
          <a:xfrm>
            <a:off x="537882" y="981076"/>
            <a:ext cx="10815918" cy="5038725"/>
          </a:xfrm>
        </p:spPr>
        <p:txBody>
          <a:bodyPr>
            <a:normAutofit lnSpcReduction="10000"/>
          </a:bodyPr>
          <a:lstStyle/>
          <a:p>
            <a:pPr>
              <a:defRPr/>
            </a:pPr>
            <a:r>
              <a:rPr lang="de-DE" dirty="0"/>
              <a:t>Keine Assimilation von /</a:t>
            </a:r>
            <a:r>
              <a:rPr lang="de-DE" dirty="0" err="1"/>
              <a:t>n</a:t>
            </a:r>
            <a:r>
              <a:rPr lang="de-DE" dirty="0"/>
              <a:t>/ zu einem Frikativ: /</a:t>
            </a:r>
            <a:r>
              <a:rPr lang="de-DE" dirty="0" err="1"/>
              <a:t>n</a:t>
            </a:r>
            <a:r>
              <a:rPr lang="de-DE" dirty="0"/>
              <a:t>/ wird nicht zu [</a:t>
            </a:r>
            <a:r>
              <a:rPr lang="de-DE" dirty="0" err="1"/>
              <a:t>ŋ</a:t>
            </a:r>
            <a:r>
              <a:rPr lang="de-DE" dirty="0"/>
              <a:t>] vor einem dorsalen Frikativ: siehe </a:t>
            </a:r>
            <a:r>
              <a:rPr lang="de-DE" i="1" dirty="0"/>
              <a:t>manch, Mönch</a:t>
            </a:r>
            <a:endParaRPr lang="de-DE" dirty="0"/>
          </a:p>
          <a:p>
            <a:pPr>
              <a:defRPr/>
            </a:pPr>
            <a:endParaRPr lang="de-DE" dirty="0"/>
          </a:p>
          <a:p>
            <a:pPr>
              <a:defRPr/>
            </a:pPr>
            <a:r>
              <a:rPr lang="de-DE" dirty="0"/>
              <a:t>Eine Erklärung:</a:t>
            </a:r>
          </a:p>
          <a:p>
            <a:pPr>
              <a:defRPr/>
            </a:pPr>
            <a:r>
              <a:rPr lang="de-DE" dirty="0"/>
              <a:t>Nasale und Plosive werden mit einem vollständigen Verschluss im Mund artikuliert. Sie sind [- kontinuierlich]</a:t>
            </a:r>
          </a:p>
          <a:p>
            <a:pPr>
              <a:defRPr/>
            </a:pPr>
            <a:endParaRPr lang="de-DE" dirty="0"/>
          </a:p>
          <a:p>
            <a:pPr>
              <a:defRPr/>
            </a:pPr>
            <a:r>
              <a:rPr lang="de-DE" dirty="0"/>
              <a:t>Frikative werden mit einem verengten Luftstrom artikuliert.</a:t>
            </a:r>
          </a:p>
          <a:p>
            <a:pPr>
              <a:defRPr/>
            </a:pPr>
            <a:r>
              <a:rPr lang="de-DE" dirty="0"/>
              <a:t>Sie sind [+kontinuierlich]</a:t>
            </a:r>
          </a:p>
          <a:p>
            <a:pPr>
              <a:defRPr/>
            </a:pPr>
            <a:endParaRPr lang="de-DE" dirty="0"/>
          </a:p>
          <a:p>
            <a:pPr>
              <a:defRPr/>
            </a:pPr>
            <a:r>
              <a:rPr lang="de-DE" altLang="de-DE" dirty="0">
                <a:solidFill>
                  <a:srgbClr val="000000"/>
                </a:solidFill>
                <a:latin typeface="Times New Roman" panose="02020603050405020304" pitchFamily="18" charset="0"/>
                <a:ea typeface="ＭＳ Ｐゴシック" panose="020B0600070205080204" pitchFamily="34" charset="-128"/>
              </a:rPr>
              <a:t>Nur </a:t>
            </a:r>
            <a:r>
              <a:rPr lang="de-DE" dirty="0"/>
              <a:t>[- kontinuierlich]</a:t>
            </a:r>
            <a:r>
              <a:rPr lang="de-DE" dirty="0">
                <a:solidFill>
                  <a:srgbClr val="000000"/>
                </a:solidFill>
                <a:latin typeface="Times New Roman" panose="02020603050405020304" pitchFamily="18" charset="0"/>
                <a:ea typeface="ＭＳ Ｐゴシック" panose="020B0600070205080204" pitchFamily="34" charset="-128"/>
              </a:rPr>
              <a:t> assimilieren zu </a:t>
            </a:r>
            <a:r>
              <a:rPr lang="de-DE" dirty="0"/>
              <a:t>[- kontinuierlich] Lauten</a:t>
            </a:r>
          </a:p>
        </p:txBody>
      </p:sp>
      <p:pic>
        <p:nvPicPr>
          <p:cNvPr id="2" name="Recorded Sound" descr="Recorded Sound">
            <a:hlinkClick r:id="" action="ppaction://media"/>
            <a:extLst>
              <a:ext uri="{FF2B5EF4-FFF2-40B4-BE49-F238E27FC236}">
                <a16:creationId xmlns:a16="http://schemas.microsoft.com/office/drawing/2014/main" id="{6C8274CF-95D3-A747-821A-9C8482A4C6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1227667"/>
            <a:ext cx="812800" cy="812800"/>
          </a:xfrm>
          <a:prstGeom prst="rect">
            <a:avLst/>
          </a:prstGeom>
        </p:spPr>
      </p:pic>
    </p:spTree>
    <p:extLst>
      <p:ext uri="{BB962C8B-B14F-4D97-AF65-F5344CB8AC3E}">
        <p14:creationId xmlns:p14="http://schemas.microsoft.com/office/powerpoint/2010/main" val="94377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2001</Words>
  <Application>Microsoft Macintosh PowerPoint</Application>
  <PresentationFormat>Widescreen</PresentationFormat>
  <Paragraphs>223</Paragraphs>
  <Slides>25</Slides>
  <Notes>24</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Symbol</vt:lpstr>
      <vt:lpstr>Times</vt:lpstr>
      <vt:lpstr>Times New Roman</vt:lpstr>
      <vt:lpstr>Office Theme</vt:lpstr>
      <vt:lpstr>Phänomene der Phonologie</vt:lpstr>
      <vt:lpstr>       Teil 4 Der dorsale Nasal [ŋ]  und die g-Tilgung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Phänomene der Phonologie</dc:title>
  <dc:creator>Microsoft Office User</dc:creator>
  <cp:lastModifiedBy>Caroline Fery</cp:lastModifiedBy>
  <cp:revision>66</cp:revision>
  <dcterms:created xsi:type="dcterms:W3CDTF">2020-04-10T15:51:35Z</dcterms:created>
  <dcterms:modified xsi:type="dcterms:W3CDTF">2020-05-11T10:48:12Z</dcterms:modified>
</cp:coreProperties>
</file>