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275" r:id="rId3"/>
    <p:sldId id="376" r:id="rId4"/>
    <p:sldId id="386" r:id="rId5"/>
    <p:sldId id="387" r:id="rId6"/>
    <p:sldId id="389" r:id="rId7"/>
    <p:sldId id="388" r:id="rId8"/>
    <p:sldId id="385" r:id="rId9"/>
    <p:sldId id="373" r:id="rId10"/>
    <p:sldId id="403" r:id="rId11"/>
    <p:sldId id="375" r:id="rId12"/>
    <p:sldId id="406" r:id="rId13"/>
    <p:sldId id="377" r:id="rId14"/>
    <p:sldId id="383" r:id="rId15"/>
    <p:sldId id="390" r:id="rId16"/>
    <p:sldId id="405" r:id="rId17"/>
    <p:sldId id="404" r:id="rId18"/>
    <p:sldId id="391" r:id="rId19"/>
    <p:sldId id="407" r:id="rId20"/>
    <p:sldId id="392" r:id="rId21"/>
    <p:sldId id="393" r:id="rId22"/>
    <p:sldId id="394" r:id="rId23"/>
    <p:sldId id="395" r:id="rId24"/>
    <p:sldId id="396" r:id="rId25"/>
    <p:sldId id="411" r:id="rId26"/>
    <p:sldId id="412" r:id="rId27"/>
    <p:sldId id="397" r:id="rId28"/>
    <p:sldId id="398" r:id="rId29"/>
    <p:sldId id="409" r:id="rId30"/>
    <p:sldId id="408" r:id="rId31"/>
    <p:sldId id="410" r:id="rId32"/>
    <p:sldId id="378" r:id="rId33"/>
    <p:sldId id="379" r:id="rId34"/>
    <p:sldId id="381" r:id="rId35"/>
    <p:sldId id="401" r:id="rId36"/>
    <p:sldId id="402" r:id="rId37"/>
    <p:sldId id="296" r:id="rId38"/>
  </p:sldIdLst>
  <p:sldSz cx="12192000" cy="6858000"/>
  <p:notesSz cx="6858000" cy="9144000"/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59F1"/>
    <a:srgbClr val="2B1C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02"/>
    <p:restoredTop sz="94663"/>
  </p:normalViewPr>
  <p:slideViewPr>
    <p:cSldViewPr snapToGrid="0" snapToObjects="1">
      <p:cViewPr varScale="1">
        <p:scale>
          <a:sx n="73" d="100"/>
          <a:sy n="73" d="100"/>
        </p:scale>
        <p:origin x="216" y="5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B2ACE4-CCC0-AB41-8D02-7B1CC057B6C2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5D7CB3-2BBC-2749-B0F6-BDEFFBF821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3291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C9798E77-18D0-664D-B03E-9F3CEDC1BE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5C551301-8E15-6143-B41D-96C7D58056D9}" type="slidenum">
              <a:rPr lang="de-DE" altLang="en-US" sz="1200"/>
              <a:pPr/>
              <a:t>2</a:t>
            </a:fld>
            <a:endParaRPr lang="de-DE" altLang="en-US" sz="1200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E199DDA1-8E9C-B146-BCF6-8744D9CA26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D2CFDD88-805F-2047-8741-35BC504458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414072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>
            <a:extLst>
              <a:ext uri="{FF2B5EF4-FFF2-40B4-BE49-F238E27FC236}">
                <a16:creationId xmlns:a16="http://schemas.microsoft.com/office/drawing/2014/main" id="{624C5D0D-F92E-C640-A361-CE2C42A1E3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DABA71F5-B5DC-0D4E-A6DD-E73AE091FE86}" type="slidenum">
              <a:rPr lang="de-DE" altLang="de-DE" sz="1200"/>
              <a:pPr/>
              <a:t>11</a:t>
            </a:fld>
            <a:endParaRPr lang="de-DE" altLang="de-DE" sz="1200"/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464D3C2E-E9D8-2649-B531-25158615E4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EAFFE55D-3BB0-C446-B2DD-8A8BCD08E0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24333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>
            <a:extLst>
              <a:ext uri="{FF2B5EF4-FFF2-40B4-BE49-F238E27FC236}">
                <a16:creationId xmlns:a16="http://schemas.microsoft.com/office/drawing/2014/main" id="{624C5D0D-F92E-C640-A361-CE2C42A1E3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DABA71F5-B5DC-0D4E-A6DD-E73AE091FE86}" type="slidenum">
              <a:rPr lang="de-DE" altLang="de-DE" sz="1200"/>
              <a:pPr/>
              <a:t>12</a:t>
            </a:fld>
            <a:endParaRPr lang="de-DE" altLang="de-DE" sz="1200"/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464D3C2E-E9D8-2649-B531-25158615E4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EAFFE55D-3BB0-C446-B2DD-8A8BCD08E0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056516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8AE5E27C-9875-C443-990D-B892AE5C40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EF93EBBA-98E9-6642-A45F-509D98EAC27B}" type="slidenum">
              <a:rPr lang="de-DE" altLang="de-DE" sz="1200"/>
              <a:pPr/>
              <a:t>13</a:t>
            </a:fld>
            <a:endParaRPr lang="de-DE" altLang="de-DE" sz="1200"/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63B69AA8-3F9A-1747-ADE3-4E06CAD789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C3ADE4FB-3BD4-FF4C-AF1B-88DCF7AAB7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19829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>
            <a:extLst>
              <a:ext uri="{FF2B5EF4-FFF2-40B4-BE49-F238E27FC236}">
                <a16:creationId xmlns:a16="http://schemas.microsoft.com/office/drawing/2014/main" id="{E29DE549-D8CA-C242-B794-3C9989E7E8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8F54587A-061C-C54F-8CF4-369EFD763C7D}" type="slidenum">
              <a:rPr lang="de-DE" altLang="de-DE" sz="1200"/>
              <a:pPr/>
              <a:t>14</a:t>
            </a:fld>
            <a:endParaRPr lang="de-DE" altLang="de-DE" sz="1200"/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BF51BDAB-4EF2-6345-8792-877A703F66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4B7512E4-1020-7845-81D2-F3B3C00947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60047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A02CCF20-C5FA-EB46-A6AA-FE1E18C046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934958F9-1DD9-D24B-8CA7-3985BA841B02}" type="slidenum">
              <a:rPr lang="de-DE" altLang="de-DE" sz="1200"/>
              <a:pPr/>
              <a:t>15</a:t>
            </a:fld>
            <a:endParaRPr lang="de-DE" altLang="de-DE" sz="12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F65F9198-0910-1F48-8172-CB70351B31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37106D42-F8C4-F446-801D-DAE50A9830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109391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A02CCF20-C5FA-EB46-A6AA-FE1E18C046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934958F9-1DD9-D24B-8CA7-3985BA841B02}" type="slidenum">
              <a:rPr lang="de-DE" altLang="de-DE" sz="1200"/>
              <a:pPr/>
              <a:t>16</a:t>
            </a:fld>
            <a:endParaRPr lang="de-DE" altLang="de-DE" sz="12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F65F9198-0910-1F48-8172-CB70351B31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37106D42-F8C4-F446-801D-DAE50A9830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039811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A02CCF20-C5FA-EB46-A6AA-FE1E18C046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934958F9-1DD9-D24B-8CA7-3985BA841B02}" type="slidenum">
              <a:rPr lang="de-DE" altLang="de-DE" sz="1200"/>
              <a:pPr/>
              <a:t>17</a:t>
            </a:fld>
            <a:endParaRPr lang="de-DE" altLang="de-DE" sz="12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F65F9198-0910-1F48-8172-CB70351B31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37106D42-F8C4-F446-801D-DAE50A9830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874137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>
            <a:extLst>
              <a:ext uri="{FF2B5EF4-FFF2-40B4-BE49-F238E27FC236}">
                <a16:creationId xmlns:a16="http://schemas.microsoft.com/office/drawing/2014/main" id="{68C3F087-7B61-164B-817D-E30ABC8F3F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A7D9D42F-56C4-D941-AAAF-8971D6473A89}" type="slidenum">
              <a:rPr lang="de-DE" altLang="de-DE" sz="1200"/>
              <a:pPr/>
              <a:t>18</a:t>
            </a:fld>
            <a:endParaRPr lang="de-DE" altLang="de-DE" sz="1200"/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27385AB6-66A3-CB40-B4A9-AAEACCFCB6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27C2DC33-53AD-194E-AF22-B5DE2ADB90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43684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>
            <a:extLst>
              <a:ext uri="{FF2B5EF4-FFF2-40B4-BE49-F238E27FC236}">
                <a16:creationId xmlns:a16="http://schemas.microsoft.com/office/drawing/2014/main" id="{68C3F087-7B61-164B-817D-E30ABC8F3F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A7D9D42F-56C4-D941-AAAF-8971D6473A89}" type="slidenum">
              <a:rPr lang="de-DE" altLang="de-DE" sz="1200"/>
              <a:pPr/>
              <a:t>19</a:t>
            </a:fld>
            <a:endParaRPr lang="de-DE" altLang="de-DE" sz="1200"/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27385AB6-66A3-CB40-B4A9-AAEACCFCB6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27C2DC33-53AD-194E-AF22-B5DE2ADB90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341095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>
            <a:extLst>
              <a:ext uri="{FF2B5EF4-FFF2-40B4-BE49-F238E27FC236}">
                <a16:creationId xmlns:a16="http://schemas.microsoft.com/office/drawing/2014/main" id="{2CD319A2-CA8C-2C4C-AA4A-A353E5B956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74DDAAB7-1C63-894C-9D00-FC02388282FF}" type="slidenum">
              <a:rPr lang="de-DE" altLang="de-DE" sz="1200"/>
              <a:pPr/>
              <a:t>20</a:t>
            </a:fld>
            <a:endParaRPr lang="de-DE" altLang="de-DE" sz="1200"/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DFDAB1B2-D521-DA4B-AFDC-46465515F1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BDCB6424-EAA4-F744-B091-8A8E896BF2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50094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C86472B2-2C54-E047-9912-3DCB0FE8FB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8626F4F6-F9E2-6743-A1B5-F2909F086888}" type="slidenum">
              <a:rPr lang="de-DE" altLang="de-DE" sz="1200"/>
              <a:pPr/>
              <a:t>3</a:t>
            </a:fld>
            <a:endParaRPr lang="de-DE" altLang="de-DE" sz="1200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F8EB79C7-D93D-3E48-9CF1-5301095FE5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6532A139-852B-AD43-B21E-D7622728DC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740486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>
            <a:extLst>
              <a:ext uri="{FF2B5EF4-FFF2-40B4-BE49-F238E27FC236}">
                <a16:creationId xmlns:a16="http://schemas.microsoft.com/office/drawing/2014/main" id="{1445B748-DAF1-F94D-87DE-5AB9DBD21E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B14C71B5-25CA-A447-9DCF-908BA2DA0EA1}" type="slidenum">
              <a:rPr lang="de-DE" altLang="de-DE" sz="1200"/>
              <a:pPr/>
              <a:t>21</a:t>
            </a:fld>
            <a:endParaRPr lang="de-DE" altLang="de-DE" sz="1200"/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51E9A4E2-849D-4548-9CDE-F84083CB91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48C8A2B0-3925-FE44-983C-E14C444070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383528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>
            <a:extLst>
              <a:ext uri="{FF2B5EF4-FFF2-40B4-BE49-F238E27FC236}">
                <a16:creationId xmlns:a16="http://schemas.microsoft.com/office/drawing/2014/main" id="{E2683922-B54F-D141-B373-F47633C585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9DD4D798-06BB-A84F-B51C-F9EFB847966E}" type="slidenum">
              <a:rPr lang="de-DE" altLang="de-DE" sz="1200"/>
              <a:pPr/>
              <a:t>22</a:t>
            </a:fld>
            <a:endParaRPr lang="de-DE" altLang="de-DE" sz="1200"/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049324F4-D64B-5846-AFF2-76F3F5210F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12592410-19D6-B445-A9A9-267D131FFD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611147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>
            <a:extLst>
              <a:ext uri="{FF2B5EF4-FFF2-40B4-BE49-F238E27FC236}">
                <a16:creationId xmlns:a16="http://schemas.microsoft.com/office/drawing/2014/main" id="{FAD6ABD8-FF68-4141-97B9-EA98C89536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73A91FF4-706E-BF44-A557-29665A0A3BEB}" type="slidenum">
              <a:rPr lang="de-DE" altLang="de-DE" sz="1200"/>
              <a:pPr/>
              <a:t>23</a:t>
            </a:fld>
            <a:endParaRPr lang="de-DE" altLang="de-DE" sz="1200"/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44A7EB0B-0F8F-494B-9C9C-D2D6706F0D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0CAD05DE-B408-0249-9218-B00A32AFC3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02241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F5BE0E2A-D944-D443-9255-B51345DD03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5DDA990F-F575-584B-BB7E-888DC229DD39}" type="slidenum">
              <a:rPr lang="de-DE" altLang="de-DE" sz="1200"/>
              <a:pPr/>
              <a:t>24</a:t>
            </a:fld>
            <a:endParaRPr lang="de-DE" altLang="de-DE" sz="1200"/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02A608E6-BE54-CC41-B085-D941AC0140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AF110331-0430-1146-8804-13E7C76578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526634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F5BE0E2A-D944-D443-9255-B51345DD03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5DDA990F-F575-584B-BB7E-888DC229DD39}" type="slidenum">
              <a:rPr lang="de-DE" altLang="de-DE" sz="1200"/>
              <a:pPr/>
              <a:t>25</a:t>
            </a:fld>
            <a:endParaRPr lang="de-DE" altLang="de-DE" sz="1200"/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02A608E6-BE54-CC41-B085-D941AC0140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AF110331-0430-1146-8804-13E7C76578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927398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F5BE0E2A-D944-D443-9255-B51345DD03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5DDA990F-F575-584B-BB7E-888DC229DD39}" type="slidenum">
              <a:rPr lang="de-DE" altLang="de-DE" sz="1200"/>
              <a:pPr/>
              <a:t>26</a:t>
            </a:fld>
            <a:endParaRPr lang="de-DE" altLang="de-DE" sz="1200"/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02A608E6-BE54-CC41-B085-D941AC0140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AF110331-0430-1146-8804-13E7C76578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36438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61ABC8E7-2237-E445-8B8A-5DF9A71218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834EFBD0-C0BC-C042-A4A4-B8F0D308B857}" type="slidenum">
              <a:rPr lang="de-DE" altLang="de-DE" sz="1200"/>
              <a:pPr/>
              <a:t>27</a:t>
            </a:fld>
            <a:endParaRPr lang="de-DE" altLang="de-DE" sz="1200"/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4F91E4F8-B047-BD4F-AE68-FE78084C16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35131476-59E2-BD45-BB2B-25A7DE42B2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055420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>
            <a:extLst>
              <a:ext uri="{FF2B5EF4-FFF2-40B4-BE49-F238E27FC236}">
                <a16:creationId xmlns:a16="http://schemas.microsoft.com/office/drawing/2014/main" id="{210065FD-9EE0-744C-8DCB-D8FEC912A2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3429BC05-1E15-0247-8235-DC4A6B53A29A}" type="slidenum">
              <a:rPr lang="de-DE" altLang="de-DE" sz="1200"/>
              <a:pPr/>
              <a:t>28</a:t>
            </a:fld>
            <a:endParaRPr lang="de-DE" altLang="de-DE" sz="1200"/>
          </a:p>
        </p:txBody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B71CB3D6-A426-184A-8CB3-809F439069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5AB8EADF-2A4D-1F4D-B20F-08FC1C68DA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236982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>
            <a:extLst>
              <a:ext uri="{FF2B5EF4-FFF2-40B4-BE49-F238E27FC236}">
                <a16:creationId xmlns:a16="http://schemas.microsoft.com/office/drawing/2014/main" id="{210065FD-9EE0-744C-8DCB-D8FEC912A2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3429BC05-1E15-0247-8235-DC4A6B53A29A}" type="slidenum">
              <a:rPr lang="de-DE" altLang="de-DE" sz="1200"/>
              <a:pPr/>
              <a:t>29</a:t>
            </a:fld>
            <a:endParaRPr lang="de-DE" altLang="de-DE" sz="1200"/>
          </a:p>
        </p:txBody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B71CB3D6-A426-184A-8CB3-809F439069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5AB8EADF-2A4D-1F4D-B20F-08FC1C68DA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663795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>
            <a:extLst>
              <a:ext uri="{FF2B5EF4-FFF2-40B4-BE49-F238E27FC236}">
                <a16:creationId xmlns:a16="http://schemas.microsoft.com/office/drawing/2014/main" id="{30E2ECB9-FAB4-EB44-9FD0-1610D5B1E8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02A12896-FBD3-E04D-83DD-BFA868134EED}" type="slidenum">
              <a:rPr lang="de-DE" altLang="de-DE" sz="1200"/>
              <a:pPr/>
              <a:t>30</a:t>
            </a:fld>
            <a:endParaRPr lang="de-DE" altLang="de-DE" sz="1200"/>
          </a:p>
        </p:txBody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F2F99094-93C7-2A4F-99C9-ED50424F53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A8678A19-149E-6443-AD5C-0DB7E95F67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23204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48946303-1745-7E46-9118-9E1359E2FB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083355AC-5B5F-F94B-A16E-69823DD3CDB1}" type="slidenum">
              <a:rPr lang="de-DE" altLang="de-DE" sz="1200"/>
              <a:pPr/>
              <a:t>4</a:t>
            </a:fld>
            <a:endParaRPr lang="de-DE" altLang="de-DE" sz="1200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37BFB207-0B83-A342-8E5B-E6F965208E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5BE927A4-2102-A445-9D5B-2D518005FB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083685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>
            <a:extLst>
              <a:ext uri="{FF2B5EF4-FFF2-40B4-BE49-F238E27FC236}">
                <a16:creationId xmlns:a16="http://schemas.microsoft.com/office/drawing/2014/main" id="{BAD55536-811F-AD40-B791-2EF94ABB26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1D10C9BF-D313-264C-B5F4-7FD22849070C}" type="slidenum">
              <a:rPr lang="de-DE" altLang="de-DE" sz="1200"/>
              <a:pPr/>
              <a:t>31</a:t>
            </a:fld>
            <a:endParaRPr lang="de-DE" altLang="de-DE" sz="1200"/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4A5AC4DD-9AEC-CB4E-8EC5-BB66BC42D1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EE013C82-F6C4-3443-B1BB-36847DF5CF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89452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>
            <a:extLst>
              <a:ext uri="{FF2B5EF4-FFF2-40B4-BE49-F238E27FC236}">
                <a16:creationId xmlns:a16="http://schemas.microsoft.com/office/drawing/2014/main" id="{9ECCD93E-3398-9B42-8484-B1104C6922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E9802213-C301-3044-BC32-30A2DC142CB0}" type="slidenum">
              <a:rPr lang="de-DE" altLang="de-DE" sz="1200"/>
              <a:pPr/>
              <a:t>32</a:t>
            </a:fld>
            <a:endParaRPr lang="de-DE" altLang="de-DE" sz="1200"/>
          </a:p>
        </p:txBody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2CB8E465-A5DE-CE41-A3F4-DD4F59F11E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3E5506BB-8F53-5A4E-BF10-C9A35BC938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437440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>
            <a:extLst>
              <a:ext uri="{FF2B5EF4-FFF2-40B4-BE49-F238E27FC236}">
                <a16:creationId xmlns:a16="http://schemas.microsoft.com/office/drawing/2014/main" id="{276E029E-9EBA-F64E-B094-E6806D5F59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B98E0FF1-0FB7-594C-904C-FAF8B7D1A66D}" type="slidenum">
              <a:rPr lang="de-DE" altLang="de-DE" sz="1200"/>
              <a:pPr/>
              <a:t>33</a:t>
            </a:fld>
            <a:endParaRPr lang="de-DE" altLang="de-DE" sz="1200"/>
          </a:p>
        </p:txBody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33F7A72F-B244-ED40-9E1F-351040DD84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6D5CF5C8-8155-C443-8468-0C9CABA3EC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182120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>
            <a:extLst>
              <a:ext uri="{FF2B5EF4-FFF2-40B4-BE49-F238E27FC236}">
                <a16:creationId xmlns:a16="http://schemas.microsoft.com/office/drawing/2014/main" id="{15BBE034-7258-7B4E-8CAC-FD46599B0B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015FF59B-BE02-0B47-AD3F-5C5731CD0C9B}" type="slidenum">
              <a:rPr lang="de-DE" altLang="de-DE" sz="1200"/>
              <a:pPr/>
              <a:t>34</a:t>
            </a:fld>
            <a:endParaRPr lang="de-DE" altLang="de-DE" sz="1200"/>
          </a:p>
        </p:txBody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F0056C1F-C5D8-5A41-8364-E7AA7FFE51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C30E41BA-4028-174E-8568-34585F0752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401065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>
            <a:extLst>
              <a:ext uri="{FF2B5EF4-FFF2-40B4-BE49-F238E27FC236}">
                <a16:creationId xmlns:a16="http://schemas.microsoft.com/office/drawing/2014/main" id="{9B2A3CD6-3CEB-E04E-B36E-152E36A697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9A752A2B-EEFC-B64A-813B-07636EF04EE6}" type="slidenum">
              <a:rPr lang="de-DE" altLang="de-DE" sz="1200"/>
              <a:pPr/>
              <a:t>35</a:t>
            </a:fld>
            <a:endParaRPr lang="de-DE" altLang="de-DE" sz="1200"/>
          </a:p>
        </p:txBody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05ADDEA2-10C8-9247-92E3-A3058C82C9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69CBA2AF-0670-C049-93CA-7D1CDBE022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544541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>
            <a:extLst>
              <a:ext uri="{FF2B5EF4-FFF2-40B4-BE49-F238E27FC236}">
                <a16:creationId xmlns:a16="http://schemas.microsoft.com/office/drawing/2014/main" id="{6A0B30DA-E59C-F646-BF03-7EBFAE8BAB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C66ADEE5-80B0-C742-9546-43A2D43169BA}" type="slidenum">
              <a:rPr lang="de-DE" altLang="de-DE" sz="1200"/>
              <a:pPr/>
              <a:t>36</a:t>
            </a:fld>
            <a:endParaRPr lang="de-DE" altLang="de-DE" sz="1200"/>
          </a:p>
        </p:txBody>
      </p:sp>
      <p:sp>
        <p:nvSpPr>
          <p:cNvPr id="75778" name="Rectangle 2">
            <a:extLst>
              <a:ext uri="{FF2B5EF4-FFF2-40B4-BE49-F238E27FC236}">
                <a16:creationId xmlns:a16="http://schemas.microsoft.com/office/drawing/2014/main" id="{BF27EF5B-9EE2-8640-B6FF-282632D172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C7D0E642-95C6-3846-A6DD-203CF4684F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85279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>
            <a:extLst>
              <a:ext uri="{FF2B5EF4-FFF2-40B4-BE49-F238E27FC236}">
                <a16:creationId xmlns:a16="http://schemas.microsoft.com/office/drawing/2014/main" id="{F94C7C0D-3B01-804C-A8E8-55D71B2A67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7B2FAF67-F41F-644A-B0FB-58D55550CB71}" type="slidenum">
              <a:rPr lang="de-DE" altLang="de-DE" sz="1200"/>
              <a:pPr/>
              <a:t>5</a:t>
            </a:fld>
            <a:endParaRPr lang="de-DE" altLang="de-DE" sz="1200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0426B455-9660-B74D-8DA7-10C7698BAE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E0C766FF-70ED-BD43-BFDD-C36806126A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66028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>
            <a:extLst>
              <a:ext uri="{FF2B5EF4-FFF2-40B4-BE49-F238E27FC236}">
                <a16:creationId xmlns:a16="http://schemas.microsoft.com/office/drawing/2014/main" id="{85FAC144-4EC5-B045-8633-2A1BA529D9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12E68954-C971-F64E-BCFC-B08B3CEDCA90}" type="slidenum">
              <a:rPr lang="de-DE" altLang="de-DE" sz="1200"/>
              <a:pPr/>
              <a:t>6</a:t>
            </a:fld>
            <a:endParaRPr lang="de-DE" altLang="de-DE" sz="1200"/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8D4E9BE5-AFF5-E642-9186-6FCCCEEFC4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B014CC38-7DAE-634F-B734-F273FB77E7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71947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>
            <a:extLst>
              <a:ext uri="{FF2B5EF4-FFF2-40B4-BE49-F238E27FC236}">
                <a16:creationId xmlns:a16="http://schemas.microsoft.com/office/drawing/2014/main" id="{B9B1151B-E9FA-F94E-AD3B-F058E8DF2F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7810C572-5EC9-CD4D-B573-7973AC8BA485}" type="slidenum">
              <a:rPr lang="de-DE" altLang="de-DE" sz="1200"/>
              <a:pPr/>
              <a:t>7</a:t>
            </a:fld>
            <a:endParaRPr lang="de-DE" altLang="de-DE" sz="1200"/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5E485332-72B5-2942-8B1A-96E89C426A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0F755E53-4B7B-B147-B4CF-5C0D0F13FC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651694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>
            <a:extLst>
              <a:ext uri="{FF2B5EF4-FFF2-40B4-BE49-F238E27FC236}">
                <a16:creationId xmlns:a16="http://schemas.microsoft.com/office/drawing/2014/main" id="{BAD55536-811F-AD40-B791-2EF94ABB26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1D10C9BF-D313-264C-B5F4-7FD22849070C}" type="slidenum">
              <a:rPr lang="de-DE" altLang="de-DE" sz="1200"/>
              <a:pPr/>
              <a:t>8</a:t>
            </a:fld>
            <a:endParaRPr lang="de-DE" altLang="de-DE" sz="1200"/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4A5AC4DD-9AEC-CB4E-8EC5-BB66BC42D1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EE013C82-F6C4-3443-B1BB-36847DF5CF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891208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AFC80EF9-2D91-E441-96A9-68F06A39D0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50813A28-506D-8045-9E3E-7832CDE84D74}" type="slidenum">
              <a:rPr lang="de-DE" altLang="de-DE" sz="1200"/>
              <a:pPr/>
              <a:t>9</a:t>
            </a:fld>
            <a:endParaRPr lang="de-DE" altLang="de-DE" sz="1200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781AF762-3282-CA46-B844-6E6C42B51E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F5F7FCBE-19F2-F143-8952-D4B883AC5A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322299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AFC80EF9-2D91-E441-96A9-68F06A39D0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50813A28-506D-8045-9E3E-7832CDE84D74}" type="slidenum">
              <a:rPr lang="de-DE" altLang="de-DE" sz="1200"/>
              <a:pPr/>
              <a:t>10</a:t>
            </a:fld>
            <a:endParaRPr lang="de-DE" altLang="de-DE" sz="1200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781AF762-3282-CA46-B844-6E6C42B51E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F5F7FCBE-19F2-F143-8952-D4B883AC5A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22854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0E599-4364-824E-9433-B1D81353F7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1E8290-4BF6-A84B-85F1-EB4907D1B3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758ADD-90ED-3E4E-9BF5-8CF9562BA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05.05.20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BF634-FCEC-4B4E-B5C0-0D5D5492B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15A095-D015-524B-99E5-19EBC9B69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908359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1B25B-A7F6-5642-87A4-9435EF217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97D0AE-9C0A-9747-B7C9-32CC16A926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05C0D1-5259-1B46-B9F2-96FAD3AA2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05.05.20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6F6AD-FF4A-F846-8907-BE5E7CD83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8B51F3-9670-594D-942C-E1E89A2F8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67550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797E9D-7EF2-9C42-8F95-A73622B270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6EBFF5-EFFE-8D4B-96B0-D8D59C9DA1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0811C3-1223-0540-AF57-7E37C8FF9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05.05.20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006C9B-1777-864E-9383-FF792ED33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CBF719-99DC-C141-99E7-453B5EFA6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123725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0E10B-85DE-A44A-ABCB-056149801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5827F1-3CB0-BC47-9131-31708108E0F3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4288E-075F-4B46-A1E2-42AE2675C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05.05.20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9EC5F5-868A-8D44-A3B2-D7D3C1C77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598A16-076E-9B45-8B36-675E22995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573971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1A2D1-70F9-ED4D-87B6-CB5C6659C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F11AB1-20EB-D64D-A55E-61587F4D9F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D36B1-CE49-0241-9205-C6E955803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05.05.20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0EDA28-43F6-DA4A-9309-FC841421A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7D237-A0CD-6349-99E4-4090D9028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215761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59C37-4C6A-0E40-94E6-C270576A6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81DE3D-8477-1244-A110-C749FC7946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449AA9-EA16-9044-A938-B56344B6A0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26C7C3-9EF4-BD41-9C98-A0DC6F1E6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05.05.20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8204A4-CC55-8F47-8419-DEC753837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6D5FCF-326A-D54D-8A85-BDE834DE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58751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7737C-95F9-F34A-8E3F-01E43E9C8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C846E9-2A5E-1C4C-885E-F8E915E628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AC7D24-E663-6D43-8373-18A481C3FF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B58901-5C84-D742-B8A1-2AE56F3C8E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00B774-CC53-C14F-9C5B-533F598C4F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94A7E9-AFA0-194D-B05B-28194BA3A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05.05.20</a:t>
            </a:fld>
            <a:endParaRPr lang="en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249211-13E9-E44C-BD82-C13A08E74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E0A987-47E9-F046-A633-9D2168968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580466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07F57-1A35-FB4E-BE65-6B9D4D074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70C1EC-B78A-874B-9FB0-7776E292E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05.05.20</a:t>
            </a:fld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ED3A51-A8FD-9242-BA5A-F6EE18CD4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14B36-8066-F246-991C-6F4A7EAB9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981697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6FD9A7-C99F-B043-9844-F27305577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05.05.20</a:t>
            </a:fld>
            <a:endParaRPr lang="en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0CEA1E-030E-5B4E-A3E2-F54F34881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182CFD-99BB-5742-A562-A14613E1A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070669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AF94C-B5B6-CA48-9D2B-C3B30F0BB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BCF4A6-0C40-E044-85AC-BFE272CAF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A3381C-BEEC-A944-9CC9-F9E6DE3189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801494-BF52-B84D-A5FD-3FD44399A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05.05.20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C70D1D-D252-E948-8C2B-3047AA687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572542-D68E-6A43-93F0-B3C80B895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583115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AAE69-D576-814E-A8C6-2C3149959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ED6D0D-7F3A-974B-A47D-5A8B37F680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2EAA33-4782-104A-A7F4-5F1B91F527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ED3F60-BEC1-974E-AC47-416DCC6F4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05.05.20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1C69FE-7F33-D54E-93C4-355777326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8EAD3A-D6D6-2748-A9B4-E6D82F967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718398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2DB0F9-EEAB-D844-916A-C280CDD65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0D838-15A7-3049-B0C7-EEF883F894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BB9F3C-8626-344D-B7AF-E80BE6405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91454-37DE-1543-BB5B-0CA2B9A8571E}" type="datetimeFigureOut">
              <a:rPr lang="en-DE" smtClean="0"/>
              <a:t>05.05.20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319A2B-4C26-A948-B38C-7F87858351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27CDD-6369-614D-8C74-DAC0CD0CC9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959598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F6830-D760-6141-BA49-D972F57985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DE" dirty="0"/>
              <a:t>Phänomene der Phonologie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F73F3F-27D3-D943-9B3B-CF5E529A8E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GB" altLang="en-US" dirty="0" err="1">
                <a:ea typeface="ＭＳ Ｐゴシック" panose="020B0600070205080204" pitchFamily="34" charset="-128"/>
              </a:rPr>
              <a:t>Sommersemester</a:t>
            </a:r>
            <a:endParaRPr lang="en-GB" altLang="en-US" dirty="0">
              <a:ea typeface="ＭＳ Ｐゴシック" panose="020B0600070205080204" pitchFamily="34" charset="-128"/>
            </a:endParaRPr>
          </a:p>
          <a:p>
            <a:r>
              <a:rPr lang="en-GB" altLang="en-US" dirty="0">
                <a:ea typeface="ＭＳ Ｐゴシック" panose="020B0600070205080204" pitchFamily="34" charset="-128"/>
              </a:rPr>
              <a:t>2020</a:t>
            </a:r>
          </a:p>
          <a:p>
            <a:r>
              <a:rPr lang="en-GB" altLang="en-US" dirty="0">
                <a:ea typeface="ＭＳ Ｐゴシック" panose="020B0600070205080204" pitchFamily="34" charset="-128"/>
              </a:rPr>
              <a:t>Frankfurt</a:t>
            </a:r>
          </a:p>
          <a:p>
            <a:r>
              <a:rPr lang="de-DE" dirty="0"/>
              <a:t>Prof. Caroline </a:t>
            </a:r>
            <a:r>
              <a:rPr lang="de-DE" dirty="0" err="1"/>
              <a:t>Féry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1292038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Datumsplatzhalter 3">
            <a:extLst>
              <a:ext uri="{FF2B5EF4-FFF2-40B4-BE49-F238E27FC236}">
                <a16:creationId xmlns:a16="http://schemas.microsoft.com/office/drawing/2014/main" id="{E423E83C-870F-4148-B5EE-B9446B3A7E04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7324DF2-AC39-3A4D-AB35-84544C11DFEC}" type="datetime1">
              <a:rPr lang="de-DE" altLang="de-DE" sz="1400"/>
              <a:pPr>
                <a:spcBef>
                  <a:spcPct val="0"/>
                </a:spcBef>
              </a:pPr>
              <a:t>05.05.20</a:t>
            </a:fld>
            <a:endParaRPr lang="de-DE" altLang="de-DE" sz="1400"/>
          </a:p>
        </p:txBody>
      </p:sp>
      <p:sp>
        <p:nvSpPr>
          <p:cNvPr id="31746" name="Foliennummernplatzhalter 5">
            <a:extLst>
              <a:ext uri="{FF2B5EF4-FFF2-40B4-BE49-F238E27FC236}">
                <a16:creationId xmlns:a16="http://schemas.microsoft.com/office/drawing/2014/main" id="{54CE1ECF-BD53-4943-A426-A4501851EE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BD02AB1-5142-4F4F-9A95-36C8DFB9519C}" type="slidenum">
              <a:rPr lang="de-DE" altLang="de-DE" sz="1400"/>
              <a:pPr>
                <a:spcBef>
                  <a:spcPct val="0"/>
                </a:spcBef>
              </a:pPr>
              <a:t>10</a:t>
            </a:fld>
            <a:endParaRPr lang="de-DE" altLang="de-DE" sz="1400"/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B566706A-C738-1A4F-AA27-F53DD66BEE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03388" y="609600"/>
            <a:ext cx="8534400" cy="5638800"/>
          </a:xfrm>
        </p:spPr>
        <p:txBody>
          <a:bodyPr/>
          <a:lstStyle/>
          <a:p>
            <a:pPr algn="just"/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	      </a:t>
            </a:r>
            <a:r>
              <a:rPr lang="de-DE" altLang="de-DE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Silbe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[ _V        	 	_ ]</a:t>
            </a:r>
            <a:r>
              <a:rPr lang="de-DE" altLang="de-DE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Fuß</a:t>
            </a:r>
          </a:p>
          <a:p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(d.h. am Silbenanfang          (d.h. am Fußende)    </a:t>
            </a:r>
          </a:p>
          <a:p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vor Vokal)</a:t>
            </a:r>
          </a:p>
          <a:p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p		+				+</a:t>
            </a:r>
          </a:p>
          <a:p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b		+				–</a:t>
            </a:r>
          </a:p>
          <a:p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t		+				+</a:t>
            </a:r>
          </a:p>
          <a:p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d		+ 				–</a:t>
            </a:r>
          </a:p>
          <a:p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	+				+</a:t>
            </a:r>
          </a:p>
          <a:p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g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	+				–</a:t>
            </a:r>
            <a:endParaRPr lang="de-DE" altLang="de-DE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5F1A3E8-5CDE-854C-8B35-35A6B7451E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82200" y="5016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19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Datumsplatzhalter 3">
            <a:extLst>
              <a:ext uri="{FF2B5EF4-FFF2-40B4-BE49-F238E27FC236}">
                <a16:creationId xmlns:a16="http://schemas.microsoft.com/office/drawing/2014/main" id="{81035D44-FA23-F448-AC04-FA289C947C6D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53E9BC6-06FD-E446-9824-20F38053EB8E}" type="datetime1">
              <a:rPr lang="de-DE" altLang="de-DE" sz="1400"/>
              <a:pPr>
                <a:spcBef>
                  <a:spcPct val="0"/>
                </a:spcBef>
              </a:pPr>
              <a:t>05.05.20</a:t>
            </a:fld>
            <a:endParaRPr lang="de-DE" altLang="de-DE" sz="1400"/>
          </a:p>
        </p:txBody>
      </p:sp>
      <p:sp>
        <p:nvSpPr>
          <p:cNvPr id="35842" name="Foliennummernplatzhalter 5">
            <a:extLst>
              <a:ext uri="{FF2B5EF4-FFF2-40B4-BE49-F238E27FC236}">
                <a16:creationId xmlns:a16="http://schemas.microsoft.com/office/drawing/2014/main" id="{3018823B-5268-8944-BE01-AA021A3D30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43D8B21-1B77-9B49-9162-F282F23E0001}" type="slidenum">
              <a:rPr lang="de-DE" altLang="de-DE" sz="1400"/>
              <a:pPr>
                <a:spcBef>
                  <a:spcPct val="0"/>
                </a:spcBef>
              </a:pPr>
              <a:t>11</a:t>
            </a:fld>
            <a:endParaRPr lang="de-DE" altLang="de-DE" sz="1400"/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206015AC-8691-EC48-B154-A17DEC0D99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574675"/>
            <a:ext cx="8534400" cy="5638800"/>
          </a:xfrm>
        </p:spPr>
        <p:txBody>
          <a:bodyPr/>
          <a:lstStyle/>
          <a:p>
            <a:pPr algn="just"/>
            <a:r>
              <a:rPr lang="de-DE" altLang="de-DE" dirty="0">
                <a:solidFill>
                  <a:srgbClr val="000000"/>
                </a:solidFill>
                <a:latin typeface="Palatino" pitchFamily="2" charset="77"/>
                <a:ea typeface="ＭＳ Ｐゴシック" panose="020B0600070205080204" pitchFamily="34" charset="-128"/>
              </a:rPr>
              <a:t>	</a:t>
            </a:r>
          </a:p>
          <a:p>
            <a:pPr algn="just"/>
            <a:endParaRPr lang="de-DE" altLang="de-DE" dirty="0">
              <a:latin typeface="Palatino" pitchFamily="2" charset="77"/>
              <a:ea typeface="ＭＳ Ｐゴシック" panose="020B0600070205080204" pitchFamily="34" charset="-128"/>
            </a:endParaRPr>
          </a:p>
          <a:p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Ein  Fuß ist eine metrische (oder prosodische) Einheit, die aus einer betonten Silbe + einer unbetonten Silbe besteht, d.h. einem Trochäus.</a:t>
            </a:r>
          </a:p>
          <a:p>
            <a:endParaRPr lang="de-DE" altLang="de-DE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Das würde bedeuten, dass ALV nicht zwischen einer betonten Silbe und einer unbetonten Silbe stattfindet.</a:t>
            </a:r>
          </a:p>
          <a:p>
            <a:endParaRPr lang="de-DE" altLang="de-DE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Siehe unten für Wörter wie </a:t>
            </a:r>
            <a:r>
              <a:rPr lang="de-DE" altLang="de-DE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Robbe</a:t>
            </a:r>
          </a:p>
          <a:p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0BAAE4D-DDEE-2F40-B391-C18584C491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47200" y="46624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87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Datumsplatzhalter 3">
            <a:extLst>
              <a:ext uri="{FF2B5EF4-FFF2-40B4-BE49-F238E27FC236}">
                <a16:creationId xmlns:a16="http://schemas.microsoft.com/office/drawing/2014/main" id="{81035D44-FA23-F448-AC04-FA289C947C6D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53E9BC6-06FD-E446-9824-20F38053EB8E}" type="datetime1">
              <a:rPr lang="de-DE" altLang="de-DE" sz="1400"/>
              <a:pPr>
                <a:spcBef>
                  <a:spcPct val="0"/>
                </a:spcBef>
              </a:pPr>
              <a:t>05.05.20</a:t>
            </a:fld>
            <a:endParaRPr lang="de-DE" altLang="de-DE" sz="1400"/>
          </a:p>
        </p:txBody>
      </p:sp>
      <p:sp>
        <p:nvSpPr>
          <p:cNvPr id="35842" name="Foliennummernplatzhalter 5">
            <a:extLst>
              <a:ext uri="{FF2B5EF4-FFF2-40B4-BE49-F238E27FC236}">
                <a16:creationId xmlns:a16="http://schemas.microsoft.com/office/drawing/2014/main" id="{3018823B-5268-8944-BE01-AA021A3D30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43D8B21-1B77-9B49-9162-F282F23E0001}" type="slidenum">
              <a:rPr lang="de-DE" altLang="de-DE" sz="1400"/>
              <a:pPr>
                <a:spcBef>
                  <a:spcPct val="0"/>
                </a:spcBef>
              </a:pPr>
              <a:t>12</a:t>
            </a:fld>
            <a:endParaRPr lang="de-DE" altLang="de-DE" sz="1400"/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206015AC-8691-EC48-B154-A17DEC0D99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574675"/>
            <a:ext cx="8534400" cy="5638800"/>
          </a:xfrm>
        </p:spPr>
        <p:txBody>
          <a:bodyPr/>
          <a:lstStyle/>
          <a:p>
            <a:pPr algn="just"/>
            <a:r>
              <a:rPr lang="de-DE" altLang="de-DE" dirty="0">
                <a:solidFill>
                  <a:srgbClr val="000000"/>
                </a:solidFill>
                <a:latin typeface="Palatino" pitchFamily="2" charset="77"/>
                <a:ea typeface="ＭＳ Ｐゴシック" panose="020B0600070205080204" pitchFamily="34" charset="-128"/>
              </a:rPr>
              <a:t>	</a:t>
            </a:r>
          </a:p>
          <a:p>
            <a:pPr algn="just"/>
            <a:endParaRPr lang="de-DE" altLang="de-DE" dirty="0">
              <a:latin typeface="Palatino" pitchFamily="2" charset="77"/>
              <a:ea typeface="ＭＳ Ｐゴシック" panose="020B0600070205080204" pitchFamily="34" charset="-128"/>
            </a:endParaRPr>
          </a:p>
          <a:p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Es gibt keine stimmhaften </a:t>
            </a:r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Obstruenten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am Wortende im Deutschen. </a:t>
            </a:r>
          </a:p>
          <a:p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Das Fehlen einer bestimmten Lautklasse ist in diesem Fall systematisch.</a:t>
            </a:r>
          </a:p>
          <a:p>
            <a:pPr algn="just"/>
            <a:endParaRPr lang="de-DE" altLang="de-DE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Die Auslautposition im Deutschen wurde von </a:t>
            </a:r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Trubetzkoy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als Position der </a:t>
            </a:r>
            <a:r>
              <a:rPr lang="de-DE" altLang="de-DE" i="1" dirty="0">
                <a:solidFill>
                  <a:srgbClr val="2859F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Neutralisation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bezeichnet.</a:t>
            </a:r>
          </a:p>
          <a:p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84EEA3E-58C3-C043-870D-1D43FA89B0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85403" y="2381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57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Datumsplatzhalter 3">
            <a:extLst>
              <a:ext uri="{FF2B5EF4-FFF2-40B4-BE49-F238E27FC236}">
                <a16:creationId xmlns:a16="http://schemas.microsoft.com/office/drawing/2014/main" id="{EF3A7166-44F9-7D4B-A608-786B0DA12E65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97CA873-84C7-E146-BD99-2E641F5E6353}" type="datetime1">
              <a:rPr lang="de-DE" altLang="de-DE" sz="1400"/>
              <a:pPr>
                <a:spcBef>
                  <a:spcPct val="0"/>
                </a:spcBef>
              </a:pPr>
              <a:t>05.05.20</a:t>
            </a:fld>
            <a:endParaRPr lang="de-DE" altLang="de-DE" sz="1400"/>
          </a:p>
        </p:txBody>
      </p:sp>
      <p:sp>
        <p:nvSpPr>
          <p:cNvPr id="37890" name="Foliennummernplatzhalter 5">
            <a:extLst>
              <a:ext uri="{FF2B5EF4-FFF2-40B4-BE49-F238E27FC236}">
                <a16:creationId xmlns:a16="http://schemas.microsoft.com/office/drawing/2014/main" id="{A35AA547-05F7-FB43-A767-81601208EE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7D5FACE-38E4-F640-BB70-AB88158EEFE7}" type="slidenum">
              <a:rPr lang="de-DE" altLang="de-DE" sz="1400"/>
              <a:pPr>
                <a:spcBef>
                  <a:spcPct val="0"/>
                </a:spcBef>
              </a:pPr>
              <a:t>13</a:t>
            </a:fld>
            <a:endParaRPr lang="de-DE" altLang="de-DE" sz="1400"/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5B550176-B16E-C842-9EEA-EA7585A823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609600"/>
            <a:ext cx="8534400" cy="5638800"/>
          </a:xfrm>
        </p:spPr>
        <p:txBody>
          <a:bodyPr>
            <a:normAutofit lnSpcReduction="10000"/>
          </a:bodyPr>
          <a:lstStyle/>
          <a:p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Auslautverhärtung neutralisiert den Kontrast zwischen /t/ und /d/, /p/ und /b/ und /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k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/ und /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g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/. </a:t>
            </a:r>
          </a:p>
          <a:p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u="sng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Kontrast			Keine Kontrast</a:t>
            </a:r>
          </a:p>
          <a:p>
            <a:pPr algn="just"/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a.   /b/ Körbe    	[b]  	vs. Korb    	[p]        </a:t>
            </a:r>
          </a:p>
          <a:p>
            <a:pPr algn="just"/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(aber Typ     [p]     vs. typisch    [p])  </a:t>
            </a:r>
          </a:p>
          <a:p>
            <a:pPr algn="just"/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b.   /d/ Kinder  	[d] 	vs. Kind   	 [t]          </a:t>
            </a:r>
          </a:p>
          <a:p>
            <a:pPr algn="just"/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(aber Not      [t]      vs. Nöte        [t]) </a:t>
            </a:r>
          </a:p>
          <a:p>
            <a:pPr algn="just"/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			Rad [t] vs. Rad [t]  </a:t>
            </a:r>
          </a:p>
          <a:p>
            <a:pPr algn="just"/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c.   /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g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/ Könige 	[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g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  	vs. König 	[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k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ç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       </a:t>
            </a:r>
          </a:p>
          <a:p>
            <a:pPr algn="just"/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(aber dick  	[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k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 	vs. dicke 	[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k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])    			</a:t>
            </a:r>
            <a:endParaRPr lang="de-DE" altLang="de-DE" dirty="0">
              <a:solidFill>
                <a:srgbClr val="000000"/>
              </a:solidFill>
              <a:latin typeface="Palatino" pitchFamily="2" charset="77"/>
              <a:ea typeface="ＭＳ Ｐゴシック" panose="020B0600070205080204" pitchFamily="34" charset="-128"/>
            </a:endParaRPr>
          </a:p>
          <a:p>
            <a:r>
              <a:rPr lang="de-DE" altLang="de-DE" dirty="0">
                <a:solidFill>
                  <a:srgbClr val="000000"/>
                </a:solidFill>
                <a:latin typeface="Palatino" pitchFamily="2" charset="77"/>
                <a:ea typeface="ＭＳ Ｐゴシック" panose="020B0600070205080204" pitchFamily="34" charset="-128"/>
              </a:rPr>
              <a:t> 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CC9D4CEC-BDD4-C246-9762-9780BBC2B0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98970" y="15844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8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Datumsplatzhalter 3">
            <a:extLst>
              <a:ext uri="{FF2B5EF4-FFF2-40B4-BE49-F238E27FC236}">
                <a16:creationId xmlns:a16="http://schemas.microsoft.com/office/drawing/2014/main" id="{7DFC2964-EA83-F842-B94C-3DF5AA2F0FEC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37AC914-1DE6-8F42-A9B7-21008190411F}" type="datetime1">
              <a:rPr lang="de-DE" altLang="de-DE" sz="1400"/>
              <a:pPr>
                <a:spcBef>
                  <a:spcPct val="0"/>
                </a:spcBef>
              </a:pPr>
              <a:t>05.05.20</a:t>
            </a:fld>
            <a:endParaRPr lang="de-DE" altLang="de-DE" sz="1400"/>
          </a:p>
        </p:txBody>
      </p:sp>
      <p:sp>
        <p:nvSpPr>
          <p:cNvPr id="39938" name="Foliennummernplatzhalter 5">
            <a:extLst>
              <a:ext uri="{FF2B5EF4-FFF2-40B4-BE49-F238E27FC236}">
                <a16:creationId xmlns:a16="http://schemas.microsoft.com/office/drawing/2014/main" id="{A19BDE59-4555-B046-946E-4CB5DF15E9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FA7F880-C2C5-7742-B8C0-D30262DE233C}" type="slidenum">
              <a:rPr lang="de-DE" altLang="de-DE" sz="1400"/>
              <a:pPr>
                <a:spcBef>
                  <a:spcPct val="0"/>
                </a:spcBef>
              </a:pPr>
              <a:t>14</a:t>
            </a:fld>
            <a:endParaRPr lang="de-DE" altLang="de-DE" sz="1400"/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E9EB1ADA-9213-404E-B345-E768468BD9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8534400" cy="76200"/>
          </a:xfrm>
        </p:spPr>
        <p:txBody>
          <a:bodyPr>
            <a:normAutofit fontScale="90000"/>
          </a:bodyPr>
          <a:lstStyle/>
          <a:p>
            <a:r>
              <a:rPr lang="de-DE" altLang="de-DE" sz="3600" b="1" dirty="0">
                <a:ea typeface="ＭＳ Ｐゴシック" panose="020B0600070205080204" pitchFamily="34" charset="-128"/>
              </a:rPr>
              <a:t>Fazit</a:t>
            </a:r>
            <a:endParaRPr lang="en-GB" altLang="de-DE" sz="3600" b="1" dirty="0">
              <a:ea typeface="ＭＳ Ｐゴシック" panose="020B0600070205080204" pitchFamily="34" charset="-128"/>
            </a:endParaRPr>
          </a:p>
        </p:txBody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BD8016FA-45D3-2A4C-A7C9-36FD2DE263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1447800"/>
            <a:ext cx="8534400" cy="4572000"/>
          </a:xfrm>
        </p:spPr>
        <p:txBody>
          <a:bodyPr/>
          <a:lstStyle/>
          <a:p>
            <a:pPr marL="457200" indent="-457200">
              <a:lnSpc>
                <a:spcPct val="120000"/>
              </a:lnSpc>
              <a:buFontTx/>
              <a:buAutoNum type="alphaLcPeriod"/>
            </a:pP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Es gibt einen Kontrast zwischen stimmlosen und stimmhaften 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Obstruenten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, aber der Kontrast ist nicht immer realisiert.</a:t>
            </a:r>
          </a:p>
          <a:p>
            <a:pPr marL="457200" indent="-457200">
              <a:lnSpc>
                <a:spcPct val="120000"/>
              </a:lnSpc>
              <a:buFontTx/>
              <a:buAutoNum type="alphaLcPeriod"/>
            </a:pP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Wichtig ist die Tatsache, dass es Minimalpaare für 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Obstruenten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gibt: </a:t>
            </a:r>
            <a:r>
              <a:rPr lang="de-DE" altLang="de-DE" i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Bein/Pein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</a:p>
          <a:p>
            <a:pPr marL="457200" indent="-457200">
              <a:lnSpc>
                <a:spcPct val="120000"/>
              </a:lnSpc>
              <a:buFontTx/>
              <a:buAutoNum type="alphaLcPeriod"/>
            </a:pP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/p/ und /b/ sind deswegen Phoneme und können zwischen Schrägstrichen geschrieben werden.</a:t>
            </a:r>
          </a:p>
          <a:p>
            <a:pPr marL="457200" indent="-457200">
              <a:lnSpc>
                <a:spcPct val="120000"/>
              </a:lnSpc>
            </a:pPr>
            <a:endParaRPr lang="de-DE" altLang="de-DE" sz="2400" dirty="0">
              <a:solidFill>
                <a:srgbClr val="000000"/>
              </a:solidFill>
              <a:latin typeface="Palatino" pitchFamily="2" charset="77"/>
              <a:ea typeface="ＭＳ Ｐゴシック" panose="020B0600070205080204" pitchFamily="34" charset="-128"/>
            </a:endParaRPr>
          </a:p>
          <a:p>
            <a:pPr marL="457200" indent="-457200"/>
            <a:endParaRPr lang="de-DE" altLang="de-DE" sz="2400" dirty="0">
              <a:solidFill>
                <a:srgbClr val="000000"/>
              </a:solidFill>
              <a:latin typeface="Palatino" pitchFamily="2" charset="77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1899245-F07B-DA4E-956C-37754C83C6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56800" y="30784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219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Datumsplatzhalter 3">
            <a:extLst>
              <a:ext uri="{FF2B5EF4-FFF2-40B4-BE49-F238E27FC236}">
                <a16:creationId xmlns:a16="http://schemas.microsoft.com/office/drawing/2014/main" id="{108D1BF4-06B0-7C45-97C7-E95A0DE1A555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953365E-F0DF-AC44-82D5-0CF4B8B9D5CC}" type="datetime1">
              <a:rPr lang="de-DE" altLang="de-DE" sz="1400"/>
              <a:pPr>
                <a:spcBef>
                  <a:spcPct val="0"/>
                </a:spcBef>
              </a:pPr>
              <a:t>05.05.20</a:t>
            </a:fld>
            <a:endParaRPr lang="de-DE" altLang="de-DE" sz="1400"/>
          </a:p>
        </p:txBody>
      </p:sp>
      <p:sp>
        <p:nvSpPr>
          <p:cNvPr id="41986" name="Foliennummernplatzhalter 5">
            <a:extLst>
              <a:ext uri="{FF2B5EF4-FFF2-40B4-BE49-F238E27FC236}">
                <a16:creationId xmlns:a16="http://schemas.microsoft.com/office/drawing/2014/main" id="{1D99C665-AA9C-2D4C-92A4-B7B439AD81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33667A6-9C42-1E40-B968-6B2BF217A1F4}" type="slidenum">
              <a:rPr lang="de-DE" altLang="de-DE" sz="1400"/>
              <a:pPr>
                <a:spcBef>
                  <a:spcPct val="0"/>
                </a:spcBef>
              </a:pPr>
              <a:t>15</a:t>
            </a:fld>
            <a:endParaRPr lang="de-DE" altLang="de-DE" sz="1400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0310D545-00B7-4D46-8747-86A305E3A4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8534400" cy="457200"/>
          </a:xfrm>
        </p:spPr>
        <p:txBody>
          <a:bodyPr>
            <a:normAutofit fontScale="90000"/>
          </a:bodyPr>
          <a:lstStyle/>
          <a:p>
            <a:r>
              <a:rPr lang="de-DE" altLang="de-DE" sz="3600" b="1" dirty="0">
                <a:ea typeface="ＭＳ Ｐゴシック" panose="020B0600070205080204" pitchFamily="34" charset="-128"/>
              </a:rPr>
              <a:t>Erklärungsansätze</a:t>
            </a:r>
            <a:endParaRPr lang="de-DE" altLang="de-DE" sz="3600" dirty="0">
              <a:ea typeface="ＭＳ Ｐゴシック" panose="020B0600070205080204" pitchFamily="34" charset="-128"/>
            </a:endParaRPr>
          </a:p>
        </p:txBody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688FFBCA-B294-2F4C-8C2A-0969017305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1447800"/>
            <a:ext cx="8534400" cy="4572000"/>
          </a:xfrm>
        </p:spPr>
        <p:txBody>
          <a:bodyPr/>
          <a:lstStyle/>
          <a:p>
            <a:pPr>
              <a:defRPr/>
            </a:pPr>
            <a:r>
              <a:rPr lang="de-DE" sz="2400" dirty="0"/>
              <a:t>Neutralisierungsansatz (</a:t>
            </a:r>
            <a:r>
              <a:rPr lang="en-GB" sz="2400" dirty="0" err="1"/>
              <a:t>Trubetskoy</a:t>
            </a:r>
            <a:r>
              <a:rPr lang="en-GB" sz="2400" dirty="0"/>
              <a:t> 1939:71)</a:t>
            </a:r>
            <a:r>
              <a:rPr lang="en-DE" sz="2400" dirty="0"/>
              <a:t> </a:t>
            </a:r>
            <a:endParaRPr lang="de-DE" sz="2400" dirty="0"/>
          </a:p>
          <a:p>
            <a:pPr>
              <a:defRPr/>
            </a:pPr>
            <a:r>
              <a:rPr lang="de-DE" sz="2400" dirty="0"/>
              <a:t>Der Kontrast zwischen stimmlosen und stimmhaften </a:t>
            </a:r>
            <a:r>
              <a:rPr lang="de-DE" sz="2400" dirty="0" err="1"/>
              <a:t>Obstruenten</a:t>
            </a:r>
            <a:r>
              <a:rPr lang="de-DE" sz="2400" dirty="0"/>
              <a:t> verschwindet in bestimmten Positionen. </a:t>
            </a:r>
          </a:p>
          <a:p>
            <a:pPr>
              <a:defRPr/>
            </a:pPr>
            <a:r>
              <a:rPr lang="de-DE" sz="2400" dirty="0"/>
              <a:t>Das Merkmal [±stimmhaft] wird neutralisiert. Übrig bleibt ein einziger Wert für dieses Merkmal, nämlich den </a:t>
            </a:r>
            <a:r>
              <a:rPr lang="de-DE" sz="2400" dirty="0" err="1"/>
              <a:t>unmarkierten</a:t>
            </a:r>
            <a:r>
              <a:rPr lang="de-DE" sz="2400" dirty="0"/>
              <a:t> Wert [-stimmhaft].</a:t>
            </a:r>
          </a:p>
          <a:p>
            <a:pPr marL="457200" indent="-457200">
              <a:lnSpc>
                <a:spcPct val="120000"/>
              </a:lnSpc>
              <a:defRPr/>
            </a:pPr>
            <a:r>
              <a:rPr lang="de-DE" sz="2400" dirty="0"/>
              <a:t>[-stimmhaft] ist </a:t>
            </a:r>
            <a:r>
              <a:rPr lang="de-DE" sz="2400" dirty="0" err="1"/>
              <a:t>unmarkiert</a:t>
            </a:r>
            <a:r>
              <a:rPr lang="de-DE" sz="2400" dirty="0"/>
              <a:t> (neutral) für </a:t>
            </a:r>
            <a:r>
              <a:rPr lang="de-DE" sz="2400" dirty="0" err="1"/>
              <a:t>Obstruenten</a:t>
            </a:r>
            <a:r>
              <a:rPr lang="de-DE" sz="2400" dirty="0"/>
              <a:t>.</a:t>
            </a:r>
          </a:p>
          <a:p>
            <a:pPr marL="457200" indent="-457200">
              <a:lnSpc>
                <a:spcPct val="120000"/>
              </a:lnSpc>
              <a:defRPr/>
            </a:pPr>
            <a:r>
              <a:rPr lang="de-DE" sz="2400" dirty="0"/>
              <a:t>Neutralisierung: Der phonemische Kontrast zwischen stimmlosen und stimmhaften </a:t>
            </a:r>
            <a:r>
              <a:rPr lang="de-DE" sz="2400" dirty="0" err="1"/>
              <a:t>Obstruenten</a:t>
            </a:r>
            <a:r>
              <a:rPr lang="de-DE" sz="2400" dirty="0"/>
              <a:t> ist aufgehoben. Nur das </a:t>
            </a:r>
            <a:r>
              <a:rPr lang="de-DE" sz="2400" dirty="0" err="1"/>
              <a:t>unmarkierte</a:t>
            </a:r>
            <a:r>
              <a:rPr lang="de-DE" sz="2400" dirty="0"/>
              <a:t> Element des Paars überlebt.</a:t>
            </a:r>
          </a:p>
          <a:p>
            <a:pPr marL="457200" indent="-457200">
              <a:defRPr/>
            </a:pPr>
            <a:endParaRPr lang="de-DE" sz="2400" dirty="0">
              <a:solidFill>
                <a:srgbClr val="000000"/>
              </a:solidFill>
              <a:latin typeface="Palatino" charset="0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16C1CD58-C102-8F42-9B6D-D848B17653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98137" y="38300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58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3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Datumsplatzhalter 3">
            <a:extLst>
              <a:ext uri="{FF2B5EF4-FFF2-40B4-BE49-F238E27FC236}">
                <a16:creationId xmlns:a16="http://schemas.microsoft.com/office/drawing/2014/main" id="{108D1BF4-06B0-7C45-97C7-E95A0DE1A555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953365E-F0DF-AC44-82D5-0CF4B8B9D5CC}" type="datetime1">
              <a:rPr lang="de-DE" altLang="de-DE" sz="1400"/>
              <a:pPr>
                <a:spcBef>
                  <a:spcPct val="0"/>
                </a:spcBef>
              </a:pPr>
              <a:t>05.05.20</a:t>
            </a:fld>
            <a:endParaRPr lang="de-DE" altLang="de-DE" sz="1400"/>
          </a:p>
        </p:txBody>
      </p:sp>
      <p:sp>
        <p:nvSpPr>
          <p:cNvPr id="41986" name="Foliennummernplatzhalter 5">
            <a:extLst>
              <a:ext uri="{FF2B5EF4-FFF2-40B4-BE49-F238E27FC236}">
                <a16:creationId xmlns:a16="http://schemas.microsoft.com/office/drawing/2014/main" id="{1D99C665-AA9C-2D4C-92A4-B7B439AD81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33667A6-9C42-1E40-B968-6B2BF217A1F4}" type="slidenum">
              <a:rPr lang="de-DE" altLang="de-DE" sz="1400"/>
              <a:pPr>
                <a:spcBef>
                  <a:spcPct val="0"/>
                </a:spcBef>
              </a:pPr>
              <a:t>16</a:t>
            </a:fld>
            <a:endParaRPr lang="de-DE" altLang="de-DE" sz="1400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0310D545-00B7-4D46-8747-86A305E3A4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8534400" cy="457200"/>
          </a:xfrm>
        </p:spPr>
        <p:txBody>
          <a:bodyPr>
            <a:normAutofit fontScale="90000"/>
          </a:bodyPr>
          <a:lstStyle/>
          <a:p>
            <a:r>
              <a:rPr lang="de-DE" altLang="de-DE" sz="3600" b="1" dirty="0">
                <a:ea typeface="ＭＳ Ｐゴシック" panose="020B0600070205080204" pitchFamily="34" charset="-128"/>
              </a:rPr>
              <a:t>Erklärungsansätze</a:t>
            </a:r>
            <a:endParaRPr lang="de-DE" altLang="de-DE" sz="3600" dirty="0">
              <a:ea typeface="ＭＳ Ｐゴシック" panose="020B0600070205080204" pitchFamily="34" charset="-128"/>
            </a:endParaRPr>
          </a:p>
        </p:txBody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688FFBCA-B294-2F4C-8C2A-0969017305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1447800"/>
            <a:ext cx="8534400" cy="4572000"/>
          </a:xfrm>
        </p:spPr>
        <p:txBody>
          <a:bodyPr/>
          <a:lstStyle/>
          <a:p>
            <a:pPr>
              <a:defRPr/>
            </a:pPr>
            <a:r>
              <a:rPr lang="de-DE" sz="2400" dirty="0"/>
              <a:t>Lizensierungsansatz</a:t>
            </a:r>
          </a:p>
          <a:p>
            <a:pPr>
              <a:defRPr/>
            </a:pPr>
            <a:r>
              <a:rPr lang="de-DE" sz="2400" dirty="0"/>
              <a:t>Das Merkmal [+stimmhaft] ist nicht überall erlaubt. </a:t>
            </a:r>
          </a:p>
          <a:p>
            <a:pPr>
              <a:defRPr/>
            </a:pPr>
            <a:r>
              <a:rPr lang="de-DE" sz="2400" dirty="0"/>
              <a:t>Nur am Anfang einer Silbe vor einem </a:t>
            </a:r>
            <a:r>
              <a:rPr lang="de-DE" sz="2400" dirty="0" err="1"/>
              <a:t>sonoranten</a:t>
            </a:r>
            <a:r>
              <a:rPr lang="de-DE" sz="2400" dirty="0"/>
              <a:t> Laut (</a:t>
            </a:r>
            <a:r>
              <a:rPr lang="de-DE" sz="2400" dirty="0" err="1"/>
              <a:t>Sonoranten</a:t>
            </a:r>
            <a:r>
              <a:rPr lang="de-DE" sz="2400" dirty="0"/>
              <a:t> und Vokale sind </a:t>
            </a:r>
            <a:r>
              <a:rPr lang="de-DE" sz="2400" dirty="0" err="1"/>
              <a:t>sonorant</a:t>
            </a:r>
            <a:r>
              <a:rPr lang="de-DE" sz="2400" dirty="0"/>
              <a:t>) </a:t>
            </a:r>
          </a:p>
          <a:p>
            <a:pPr>
              <a:defRPr/>
            </a:pPr>
            <a:r>
              <a:rPr lang="de-DE" sz="2400" dirty="0" err="1"/>
              <a:t>σ</a:t>
            </a:r>
            <a:r>
              <a:rPr lang="en-DE" sz="2400" dirty="0"/>
              <a:t> steht für Silbe, und </a:t>
            </a:r>
            <a:r>
              <a:rPr lang="de-DE" sz="2400" dirty="0"/>
              <a:t>[±stimmhaft] ist ein </a:t>
            </a:r>
            <a:r>
              <a:rPr lang="de-DE" sz="2400" dirty="0" err="1"/>
              <a:t>laryngales</a:t>
            </a:r>
            <a:r>
              <a:rPr lang="de-DE" sz="2400" dirty="0"/>
              <a:t> Merkmal.</a:t>
            </a:r>
          </a:p>
          <a:p>
            <a:pPr marL="457200" indent="-457200">
              <a:defRPr/>
            </a:pPr>
            <a:endParaRPr lang="de-DE" sz="2400" dirty="0">
              <a:solidFill>
                <a:srgbClr val="000000"/>
              </a:solidFill>
              <a:latin typeface="Palatino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D28DB0-CA05-7A40-AD6D-492611DF8C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0" y="3588030"/>
            <a:ext cx="6949327" cy="2950882"/>
          </a:xfrm>
          <a:prstGeom prst="rect">
            <a:avLst/>
          </a:prstGeom>
        </p:spPr>
      </p:pic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F94EE41-01DF-BA49-ABB7-0974AF728F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48033" y="5222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47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Datumsplatzhalter 3">
            <a:extLst>
              <a:ext uri="{FF2B5EF4-FFF2-40B4-BE49-F238E27FC236}">
                <a16:creationId xmlns:a16="http://schemas.microsoft.com/office/drawing/2014/main" id="{108D1BF4-06B0-7C45-97C7-E95A0DE1A555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953365E-F0DF-AC44-82D5-0CF4B8B9D5CC}" type="datetime1">
              <a:rPr lang="de-DE" altLang="de-DE" sz="1400"/>
              <a:pPr>
                <a:spcBef>
                  <a:spcPct val="0"/>
                </a:spcBef>
              </a:pPr>
              <a:t>05.05.20</a:t>
            </a:fld>
            <a:endParaRPr lang="de-DE" altLang="de-DE" sz="1400"/>
          </a:p>
        </p:txBody>
      </p:sp>
      <p:sp>
        <p:nvSpPr>
          <p:cNvPr id="41986" name="Foliennummernplatzhalter 5">
            <a:extLst>
              <a:ext uri="{FF2B5EF4-FFF2-40B4-BE49-F238E27FC236}">
                <a16:creationId xmlns:a16="http://schemas.microsoft.com/office/drawing/2014/main" id="{1D99C665-AA9C-2D4C-92A4-B7B439AD81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33667A6-9C42-1E40-B968-6B2BF217A1F4}" type="slidenum">
              <a:rPr lang="de-DE" altLang="de-DE" sz="1400"/>
              <a:pPr>
                <a:spcBef>
                  <a:spcPct val="0"/>
                </a:spcBef>
              </a:pPr>
              <a:t>17</a:t>
            </a:fld>
            <a:endParaRPr lang="de-DE" altLang="de-DE" sz="1400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0310D545-00B7-4D46-8747-86A305E3A4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8534400" cy="457200"/>
          </a:xfrm>
        </p:spPr>
        <p:txBody>
          <a:bodyPr>
            <a:normAutofit fontScale="90000"/>
          </a:bodyPr>
          <a:lstStyle/>
          <a:p>
            <a:r>
              <a:rPr lang="de-DE" altLang="de-DE" sz="3600" b="1">
                <a:ea typeface="ＭＳ Ｐゴシック" panose="020B0600070205080204" pitchFamily="34" charset="-128"/>
              </a:rPr>
              <a:t>Wo findet ALV statt?</a:t>
            </a:r>
            <a:endParaRPr lang="de-DE" altLang="de-DE" sz="3600">
              <a:ea typeface="ＭＳ Ｐゴシック" panose="020B0600070205080204" pitchFamily="34" charset="-128"/>
            </a:endParaRPr>
          </a:p>
        </p:txBody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688FFBCA-B294-2F4C-8C2A-0969017305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1447800"/>
            <a:ext cx="8534400" cy="4572000"/>
          </a:xfrm>
        </p:spPr>
        <p:txBody>
          <a:bodyPr/>
          <a:lstStyle/>
          <a:p>
            <a:pPr>
              <a:defRPr/>
            </a:pPr>
            <a:r>
              <a:rPr lang="de-DE" dirty="0"/>
              <a:t>Am Ende des Wortes? Ja, aber es ist nicht genug.</a:t>
            </a:r>
          </a:p>
          <a:p>
            <a:pPr>
              <a:defRPr/>
            </a:pPr>
            <a:r>
              <a:rPr lang="de-DE" dirty="0"/>
              <a:t> </a:t>
            </a:r>
          </a:p>
          <a:p>
            <a:pPr>
              <a:defRPr/>
            </a:pPr>
            <a:r>
              <a:rPr lang="de-DE" dirty="0"/>
              <a:t>a. </a:t>
            </a:r>
            <a:r>
              <a:rPr lang="de-DE" i="1" dirty="0"/>
              <a:t>Kalb, Lob, Rad, Kind, Hund, arg</a:t>
            </a:r>
            <a:r>
              <a:rPr lang="de-DE" dirty="0"/>
              <a:t>…</a:t>
            </a:r>
          </a:p>
          <a:p>
            <a:pPr>
              <a:defRPr/>
            </a:pPr>
            <a:r>
              <a:rPr lang="de-DE" dirty="0"/>
              <a:t>b. </a:t>
            </a:r>
            <a:r>
              <a:rPr lang="de-DE" i="1" dirty="0"/>
              <a:t>erhe</a:t>
            </a:r>
            <a:r>
              <a:rPr lang="de-DE" b="1" i="1" dirty="0"/>
              <a:t>b</a:t>
            </a:r>
            <a:r>
              <a:rPr lang="de-DE" i="1" dirty="0"/>
              <a:t>lich, </a:t>
            </a:r>
            <a:r>
              <a:rPr lang="de-DE" i="1" dirty="0" err="1"/>
              <a:t>Ra</a:t>
            </a:r>
            <a:r>
              <a:rPr lang="de-DE" b="1" i="1" dirty="0" err="1"/>
              <a:t>d</a:t>
            </a:r>
            <a:r>
              <a:rPr lang="de-DE" i="1" dirty="0" err="1"/>
              <a:t>laden</a:t>
            </a:r>
            <a:r>
              <a:rPr lang="de-DE" i="1" dirty="0"/>
              <a:t>, ber</a:t>
            </a:r>
            <a:r>
              <a:rPr lang="de-DE" b="1" i="1" dirty="0"/>
              <a:t>g</a:t>
            </a:r>
            <a:r>
              <a:rPr lang="de-DE" i="1" dirty="0"/>
              <a:t>ähnlich</a:t>
            </a:r>
            <a:r>
              <a:rPr lang="de-DE" dirty="0"/>
              <a:t>…</a:t>
            </a:r>
          </a:p>
          <a:p>
            <a:pPr>
              <a:defRPr/>
            </a:pPr>
            <a:r>
              <a:rPr lang="de-DE" dirty="0"/>
              <a:t> </a:t>
            </a:r>
          </a:p>
          <a:p>
            <a:pPr>
              <a:defRPr/>
            </a:pPr>
            <a:r>
              <a:rPr lang="de-DE" dirty="0"/>
              <a:t>Silbenfinale </a:t>
            </a:r>
            <a:r>
              <a:rPr lang="de-DE" dirty="0" err="1"/>
              <a:t>Obstruentenabfolge</a:t>
            </a:r>
            <a:r>
              <a:rPr lang="de-DE" dirty="0"/>
              <a:t> unterliegt ebenfalls der ALV: </a:t>
            </a:r>
            <a:r>
              <a:rPr lang="de-DE" i="1" dirty="0"/>
              <a:t>Jagd</a:t>
            </a:r>
            <a:r>
              <a:rPr lang="de-DE" dirty="0"/>
              <a:t> [</a:t>
            </a:r>
            <a:r>
              <a:rPr lang="de-DE" dirty="0" err="1"/>
              <a:t>kt</a:t>
            </a:r>
            <a:r>
              <a:rPr lang="de-DE" dirty="0"/>
              <a:t>], </a:t>
            </a:r>
            <a:r>
              <a:rPr lang="de-DE" i="1" dirty="0"/>
              <a:t>reist</a:t>
            </a:r>
            <a:r>
              <a:rPr lang="de-DE" dirty="0"/>
              <a:t> [</a:t>
            </a:r>
            <a:r>
              <a:rPr lang="de-DE" dirty="0" err="1"/>
              <a:t>st</a:t>
            </a:r>
            <a:r>
              <a:rPr lang="de-DE" dirty="0"/>
              <a:t>], </a:t>
            </a:r>
            <a:r>
              <a:rPr lang="de-DE" i="1" dirty="0"/>
              <a:t>Kinds</a:t>
            </a:r>
            <a:r>
              <a:rPr lang="de-DE" dirty="0"/>
              <a:t> [</a:t>
            </a:r>
            <a:r>
              <a:rPr lang="de-DE" dirty="0" err="1"/>
              <a:t>ts</a:t>
            </a:r>
            <a:r>
              <a:rPr lang="de-DE" dirty="0"/>
              <a:t>], </a:t>
            </a:r>
            <a:r>
              <a:rPr lang="de-DE" i="1" dirty="0"/>
              <a:t>Obst</a:t>
            </a:r>
            <a:r>
              <a:rPr lang="de-DE" dirty="0"/>
              <a:t> [pst]…</a:t>
            </a:r>
          </a:p>
          <a:p>
            <a:pPr marL="457200" indent="-457200">
              <a:lnSpc>
                <a:spcPct val="120000"/>
              </a:lnSpc>
              <a:defRPr/>
            </a:pPr>
            <a:endParaRPr lang="de-DE" sz="2400" dirty="0">
              <a:solidFill>
                <a:srgbClr val="000000"/>
              </a:solidFill>
              <a:latin typeface="Palatino" charset="0"/>
            </a:endParaRPr>
          </a:p>
          <a:p>
            <a:pPr marL="457200" indent="-457200">
              <a:defRPr/>
            </a:pPr>
            <a:endParaRPr lang="de-DE" sz="2400" dirty="0">
              <a:solidFill>
                <a:srgbClr val="000000"/>
              </a:solidFill>
              <a:latin typeface="Palatino" charset="0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4676C54-2AA1-3E4E-8C6C-60F7D3B72C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98137" y="8509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547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8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Datumsplatzhalter 3">
            <a:extLst>
              <a:ext uri="{FF2B5EF4-FFF2-40B4-BE49-F238E27FC236}">
                <a16:creationId xmlns:a16="http://schemas.microsoft.com/office/drawing/2014/main" id="{D2FCEE02-1AE7-F34E-A2C9-A0F0500D9225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8662950-15E2-E646-BCA7-85E263AD3116}" type="datetime1">
              <a:rPr lang="de-DE" altLang="de-DE" sz="1400"/>
              <a:pPr>
                <a:spcBef>
                  <a:spcPct val="0"/>
                </a:spcBef>
              </a:pPr>
              <a:t>05.05.20</a:t>
            </a:fld>
            <a:endParaRPr lang="de-DE" altLang="de-DE" sz="1400"/>
          </a:p>
        </p:txBody>
      </p:sp>
      <p:sp>
        <p:nvSpPr>
          <p:cNvPr id="44034" name="Foliennummernplatzhalter 5">
            <a:extLst>
              <a:ext uri="{FF2B5EF4-FFF2-40B4-BE49-F238E27FC236}">
                <a16:creationId xmlns:a16="http://schemas.microsoft.com/office/drawing/2014/main" id="{6D30CCDD-5EAA-4E40-B90D-7938568998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3515BFD-C4D3-8848-B84A-799763D43A68}" type="slidenum">
              <a:rPr lang="de-DE" altLang="de-DE" sz="1400"/>
              <a:pPr>
                <a:spcBef>
                  <a:spcPct val="0"/>
                </a:spcBef>
              </a:pPr>
              <a:t>18</a:t>
            </a:fld>
            <a:endParaRPr lang="de-DE" altLang="de-DE" sz="1400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63B1A306-3196-4B4E-9863-34AB70C196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8534400" cy="457200"/>
          </a:xfrm>
        </p:spPr>
        <p:txBody>
          <a:bodyPr>
            <a:normAutofit fontScale="90000"/>
          </a:bodyPr>
          <a:lstStyle/>
          <a:p>
            <a:r>
              <a:rPr lang="de-DE" altLang="de-DE" sz="3600" b="1">
                <a:ea typeface="ＭＳ Ｐゴシック" panose="020B0600070205080204" pitchFamily="34" charset="-128"/>
              </a:rPr>
              <a:t>Wo findet ALV statt?</a:t>
            </a:r>
            <a:endParaRPr lang="de-DE" altLang="de-DE" sz="3600">
              <a:ea typeface="ＭＳ Ｐゴシック" panose="020B0600070205080204" pitchFamily="34" charset="-128"/>
            </a:endParaRPr>
          </a:p>
        </p:txBody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0830FDC1-C7D3-4649-BACF-FA3880975B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1447800"/>
            <a:ext cx="8534400" cy="4572000"/>
          </a:xfrm>
        </p:spPr>
        <p:txBody>
          <a:bodyPr/>
          <a:lstStyle/>
          <a:p>
            <a:pPr>
              <a:defRPr/>
            </a:pPr>
            <a:r>
              <a:rPr lang="de-DE" dirty="0"/>
              <a:t>Am Ende des Morphems? Manchmal ja, manchmal nein.</a:t>
            </a:r>
          </a:p>
          <a:p>
            <a:pPr>
              <a:defRPr/>
            </a:pPr>
            <a:r>
              <a:rPr lang="de-DE" dirty="0"/>
              <a:t> </a:t>
            </a:r>
          </a:p>
          <a:p>
            <a:pPr>
              <a:defRPr/>
            </a:pPr>
            <a:r>
              <a:rPr lang="de-DE" dirty="0"/>
              <a:t>Flektierte oder derivierte Wörter ohne ALV</a:t>
            </a:r>
          </a:p>
          <a:p>
            <a:pPr>
              <a:defRPr/>
            </a:pPr>
            <a:r>
              <a:rPr lang="de-DE" i="1" dirty="0"/>
              <a:t>Kind-er, Hund-</a:t>
            </a:r>
            <a:r>
              <a:rPr lang="de-DE" i="1" dirty="0" err="1"/>
              <a:t>e</a:t>
            </a:r>
            <a:r>
              <a:rPr lang="de-DE" i="1" dirty="0"/>
              <a:t>, lob-en, </a:t>
            </a:r>
            <a:r>
              <a:rPr lang="de-DE" i="1" dirty="0" err="1"/>
              <a:t>schäb-ig</a:t>
            </a:r>
            <a:r>
              <a:rPr lang="de-DE" i="1" dirty="0"/>
              <a:t>, König-in, </a:t>
            </a:r>
            <a:r>
              <a:rPr lang="de-DE" i="1" dirty="0" err="1"/>
              <a:t>ärg-erlich</a:t>
            </a:r>
            <a:r>
              <a:rPr lang="de-DE" i="1" dirty="0"/>
              <a:t>, Berg-</a:t>
            </a:r>
            <a:r>
              <a:rPr lang="de-DE" i="1" dirty="0" err="1"/>
              <a:t>ung</a:t>
            </a:r>
            <a:endParaRPr lang="de-DE" i="1" dirty="0"/>
          </a:p>
          <a:p>
            <a:pPr marL="457200" indent="-457200">
              <a:lnSpc>
                <a:spcPct val="120000"/>
              </a:lnSpc>
              <a:defRPr/>
            </a:pPr>
            <a:endParaRPr lang="de-DE" sz="2400" dirty="0">
              <a:solidFill>
                <a:srgbClr val="000000"/>
              </a:solidFill>
              <a:latin typeface="Palatino" charset="0"/>
            </a:endParaRPr>
          </a:p>
          <a:p>
            <a:pPr marL="457200" indent="-457200">
              <a:defRPr/>
            </a:pPr>
            <a:endParaRPr lang="de-DE" sz="2400" dirty="0">
              <a:solidFill>
                <a:srgbClr val="000000"/>
              </a:solidFill>
              <a:latin typeface="Palatino" charset="0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A2AC2EB5-374E-5C44-A519-D52D789AE5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60559" y="431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12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Datumsplatzhalter 3">
            <a:extLst>
              <a:ext uri="{FF2B5EF4-FFF2-40B4-BE49-F238E27FC236}">
                <a16:creationId xmlns:a16="http://schemas.microsoft.com/office/drawing/2014/main" id="{D2FCEE02-1AE7-F34E-A2C9-A0F0500D9225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8662950-15E2-E646-BCA7-85E263AD3116}" type="datetime1">
              <a:rPr lang="de-DE" altLang="de-DE" sz="1400"/>
              <a:pPr>
                <a:spcBef>
                  <a:spcPct val="0"/>
                </a:spcBef>
              </a:pPr>
              <a:t>05.05.20</a:t>
            </a:fld>
            <a:endParaRPr lang="de-DE" altLang="de-DE" sz="1400"/>
          </a:p>
        </p:txBody>
      </p:sp>
      <p:sp>
        <p:nvSpPr>
          <p:cNvPr id="44034" name="Foliennummernplatzhalter 5">
            <a:extLst>
              <a:ext uri="{FF2B5EF4-FFF2-40B4-BE49-F238E27FC236}">
                <a16:creationId xmlns:a16="http://schemas.microsoft.com/office/drawing/2014/main" id="{6D30CCDD-5EAA-4E40-B90D-7938568998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3515BFD-C4D3-8848-B84A-799763D43A68}" type="slidenum">
              <a:rPr lang="de-DE" altLang="de-DE" sz="1400"/>
              <a:pPr>
                <a:spcBef>
                  <a:spcPct val="0"/>
                </a:spcBef>
              </a:pPr>
              <a:t>19</a:t>
            </a:fld>
            <a:endParaRPr lang="de-DE" altLang="de-DE" sz="1400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63B1A306-3196-4B4E-9863-34AB70C196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8534400" cy="457200"/>
          </a:xfrm>
        </p:spPr>
        <p:txBody>
          <a:bodyPr>
            <a:normAutofit fontScale="90000"/>
          </a:bodyPr>
          <a:lstStyle/>
          <a:p>
            <a:r>
              <a:rPr lang="de-DE" altLang="de-DE" sz="3600" b="1">
                <a:ea typeface="ＭＳ Ｐゴシック" panose="020B0600070205080204" pitchFamily="34" charset="-128"/>
              </a:rPr>
              <a:t>Wo findet ALV statt?</a:t>
            </a:r>
            <a:endParaRPr lang="de-DE" altLang="de-DE" sz="3600">
              <a:ea typeface="ＭＳ Ｐゴシック" panose="020B0600070205080204" pitchFamily="34" charset="-128"/>
            </a:endParaRPr>
          </a:p>
        </p:txBody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0830FDC1-C7D3-4649-BACF-FA3880975B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1447800"/>
            <a:ext cx="8534400" cy="4572000"/>
          </a:xfrm>
        </p:spPr>
        <p:txBody>
          <a:bodyPr/>
          <a:lstStyle/>
          <a:p>
            <a:pPr>
              <a:defRPr/>
            </a:pPr>
            <a:r>
              <a:rPr lang="de-DE" dirty="0">
                <a:solidFill>
                  <a:srgbClr val="FF0000"/>
                </a:solidFill>
              </a:rPr>
              <a:t>Bevor es weitergeht, finden Sie morphologisch komplexe Wörter, die ALV am Ende des ersten Morphems haben.</a:t>
            </a:r>
          </a:p>
          <a:p>
            <a:pPr>
              <a:defRPr/>
            </a:pPr>
            <a:endParaRPr lang="de-DE" dirty="0"/>
          </a:p>
          <a:p>
            <a:pPr>
              <a:defRPr/>
            </a:pPr>
            <a:r>
              <a:rPr lang="de-DE" dirty="0"/>
              <a:t>Eine Antwort steht auf der nächsten Folie</a:t>
            </a:r>
            <a:endParaRPr lang="de-DE" i="1" dirty="0"/>
          </a:p>
          <a:p>
            <a:pPr marL="457200" indent="-457200">
              <a:lnSpc>
                <a:spcPct val="120000"/>
              </a:lnSpc>
              <a:defRPr/>
            </a:pPr>
            <a:endParaRPr lang="de-DE" sz="2400" dirty="0">
              <a:solidFill>
                <a:srgbClr val="000000"/>
              </a:solidFill>
              <a:latin typeface="Palatino" charset="0"/>
            </a:endParaRPr>
          </a:p>
          <a:p>
            <a:pPr marL="457200" indent="-457200">
              <a:defRPr/>
            </a:pPr>
            <a:endParaRPr lang="de-DE" sz="2400" dirty="0">
              <a:solidFill>
                <a:srgbClr val="000000"/>
              </a:solidFill>
              <a:latin typeface="Palatino" charset="0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A2AC2EB5-374E-5C44-A519-D52D789AE5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60559" y="431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8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Datumsplatzhalter 3">
            <a:extLst>
              <a:ext uri="{FF2B5EF4-FFF2-40B4-BE49-F238E27FC236}">
                <a16:creationId xmlns:a16="http://schemas.microsoft.com/office/drawing/2014/main" id="{FB5F7FA1-BF73-9149-A099-7F30514C475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13C7C9E-372C-4E40-B691-F908E470DEE2}" type="datetime1">
              <a:rPr lang="de-DE" altLang="en-US" sz="1400"/>
              <a:pPr>
                <a:spcBef>
                  <a:spcPct val="0"/>
                </a:spcBef>
              </a:pPr>
              <a:t>05.05.20</a:t>
            </a:fld>
            <a:endParaRPr lang="de-DE" altLang="en-US" sz="1400"/>
          </a:p>
        </p:txBody>
      </p:sp>
      <p:sp>
        <p:nvSpPr>
          <p:cNvPr id="17410" name="Foliennummernplatzhalter 5">
            <a:extLst>
              <a:ext uri="{FF2B5EF4-FFF2-40B4-BE49-F238E27FC236}">
                <a16:creationId xmlns:a16="http://schemas.microsoft.com/office/drawing/2014/main" id="{7F1D6519-C610-DC40-A4D8-E27093517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A5ECE90-7371-C241-9C15-72087A3BA275}" type="slidenum">
              <a:rPr lang="de-DE" altLang="en-US" sz="1400"/>
              <a:pPr>
                <a:spcBef>
                  <a:spcPct val="0"/>
                </a:spcBef>
              </a:pPr>
              <a:t>2</a:t>
            </a:fld>
            <a:endParaRPr lang="de-DE" altLang="en-US" sz="1400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53990492-0DCB-3449-AD23-32A75F7D14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533400"/>
            <a:ext cx="8534400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GB" altLang="en-US" dirty="0">
                <a:ea typeface="ＭＳ Ｐゴシック" panose="020B0600070205080204" pitchFamily="34" charset="-128"/>
              </a:rPr>
              <a:t> </a:t>
            </a:r>
            <a:br>
              <a:rPr lang="en-US" altLang="en-US" sz="4800" dirty="0">
                <a:ea typeface="ＭＳ Ｐゴシック" panose="020B0600070205080204" pitchFamily="34" charset="-128"/>
              </a:rPr>
            </a:br>
            <a:br>
              <a:rPr lang="en-US" altLang="en-US" sz="4800" dirty="0">
                <a:ea typeface="ＭＳ Ｐゴシック" panose="020B0600070205080204" pitchFamily="34" charset="-128"/>
              </a:rPr>
            </a:br>
            <a:br>
              <a:rPr lang="en-US" altLang="en-US" sz="4800" dirty="0">
                <a:ea typeface="ＭＳ Ｐゴシック" panose="020B0600070205080204" pitchFamily="34" charset="-128"/>
              </a:rPr>
            </a:br>
            <a:br>
              <a:rPr lang="en-US" altLang="en-US" sz="4800" dirty="0">
                <a:ea typeface="ＭＳ Ｐゴシック" panose="020B0600070205080204" pitchFamily="34" charset="-128"/>
              </a:rPr>
            </a:br>
            <a:br>
              <a:rPr lang="en-US" altLang="en-US" sz="4800" dirty="0">
                <a:ea typeface="ＭＳ Ｐゴシック" panose="020B0600070205080204" pitchFamily="34" charset="-128"/>
              </a:rPr>
            </a:br>
            <a:br>
              <a:rPr lang="en-US" altLang="en-US" sz="4800" dirty="0">
                <a:ea typeface="ＭＳ Ｐゴシック" panose="020B0600070205080204" pitchFamily="34" charset="-128"/>
              </a:rPr>
            </a:br>
            <a:r>
              <a:rPr lang="en-US" altLang="en-US" sz="4800" dirty="0" err="1">
                <a:ea typeface="ＭＳ Ｐゴシック" panose="020B0600070205080204" pitchFamily="34" charset="-128"/>
                <a:cs typeface="Times New Roman" panose="02020603050405020304" pitchFamily="18" charset="0"/>
              </a:rPr>
              <a:t>Teil</a:t>
            </a:r>
            <a:r>
              <a:rPr lang="en-US" altLang="en-US" sz="4800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 3</a:t>
            </a:r>
            <a:br>
              <a:rPr lang="en-US" altLang="en-US" sz="4800" dirty="0">
                <a:ea typeface="ＭＳ Ｐゴシック" panose="020B0600070205080204" pitchFamily="34" charset="-128"/>
                <a:cs typeface="Times New Roman" panose="02020603050405020304" pitchFamily="18" charset="0"/>
              </a:rPr>
            </a:br>
            <a:br>
              <a:rPr lang="en-US" altLang="en-US" sz="4800" dirty="0">
                <a:ea typeface="ＭＳ Ｐゴシック" panose="020B0600070205080204" pitchFamily="34" charset="-128"/>
              </a:rPr>
            </a:br>
            <a:r>
              <a:rPr lang="en-US" altLang="en-US" sz="4800" dirty="0" err="1">
                <a:ea typeface="ＭＳ Ｐゴシック" panose="020B0600070205080204" pitchFamily="34" charset="-128"/>
              </a:rPr>
              <a:t>Obstruenten</a:t>
            </a:r>
            <a:endParaRPr lang="en-GB" altLang="en-US" sz="4800" dirty="0">
              <a:ea typeface="ＭＳ Ｐゴシック" panose="020B0600070205080204" pitchFamily="34" charset="-128"/>
            </a:endParaRPr>
          </a:p>
        </p:txBody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5EDA581A-B495-794B-A178-2E9126870B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00375" y="4941888"/>
            <a:ext cx="8534400" cy="4724400"/>
          </a:xfrm>
        </p:spPr>
        <p:txBody>
          <a:bodyPr/>
          <a:lstStyle/>
          <a:p>
            <a:pPr lvl="1" algn="just">
              <a:buFont typeface="Symbol" pitchFamily="2" charset="2"/>
              <a:buChar char="·"/>
            </a:pPr>
            <a:endParaRPr lang="en-US" altLang="en-US" sz="3200">
              <a:ea typeface="ＭＳ Ｐゴシック" panose="020B0600070205080204" pitchFamily="34" charset="-128"/>
            </a:endParaRPr>
          </a:p>
          <a:p>
            <a:pPr lvl="1" algn="just">
              <a:buFont typeface="Symbol" pitchFamily="2" charset="2"/>
              <a:buChar char="·"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20442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Datumsplatzhalter 3">
            <a:extLst>
              <a:ext uri="{FF2B5EF4-FFF2-40B4-BE49-F238E27FC236}">
                <a16:creationId xmlns:a16="http://schemas.microsoft.com/office/drawing/2014/main" id="{71F2F44F-3AA6-3843-8666-5512923AF34A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FF5051C-D583-074F-9695-B0E2B9603769}" type="datetime1">
              <a:rPr lang="de-DE" altLang="de-DE" sz="1400"/>
              <a:pPr>
                <a:spcBef>
                  <a:spcPct val="0"/>
                </a:spcBef>
              </a:pPr>
              <a:t>05.05.20</a:t>
            </a:fld>
            <a:endParaRPr lang="de-DE" altLang="de-DE" sz="1400"/>
          </a:p>
        </p:txBody>
      </p:sp>
      <p:sp>
        <p:nvSpPr>
          <p:cNvPr id="46082" name="Foliennummernplatzhalter 5">
            <a:extLst>
              <a:ext uri="{FF2B5EF4-FFF2-40B4-BE49-F238E27FC236}">
                <a16:creationId xmlns:a16="http://schemas.microsoft.com/office/drawing/2014/main" id="{9D1FAE1C-E438-A041-88E1-28D2B7F735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A9B336D-8B2D-3A40-A3AE-B13CF9ACB39E}" type="slidenum">
              <a:rPr lang="de-DE" altLang="de-DE" sz="1400"/>
              <a:pPr>
                <a:spcBef>
                  <a:spcPct val="0"/>
                </a:spcBef>
              </a:pPr>
              <a:t>20</a:t>
            </a:fld>
            <a:endParaRPr lang="de-DE" altLang="de-DE" sz="1400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B93F62D5-5850-824E-8D57-4246C15EBB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8534400" cy="457200"/>
          </a:xfrm>
        </p:spPr>
        <p:txBody>
          <a:bodyPr>
            <a:normAutofit fontScale="90000"/>
          </a:bodyPr>
          <a:lstStyle/>
          <a:p>
            <a:r>
              <a:rPr lang="de-DE" altLang="de-DE" sz="3600" b="1">
                <a:ea typeface="ＭＳ Ｐゴシック" panose="020B0600070205080204" pitchFamily="34" charset="-128"/>
              </a:rPr>
              <a:t>Wo findet ALV statt?</a:t>
            </a:r>
            <a:endParaRPr lang="de-DE" altLang="de-DE" sz="3600">
              <a:ea typeface="ＭＳ Ｐゴシック" panose="020B0600070205080204" pitchFamily="34" charset="-128"/>
            </a:endParaRPr>
          </a:p>
        </p:txBody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0E01A2A5-8333-3F49-B58F-9FE06ADB13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799" y="1447800"/>
            <a:ext cx="8805797" cy="457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de-DE" sz="2400" dirty="0"/>
              <a:t>Am Ende des Morphems? Manchmal ja, manchmal nein.</a:t>
            </a:r>
          </a:p>
          <a:p>
            <a:pPr>
              <a:defRPr/>
            </a:pPr>
            <a:r>
              <a:rPr lang="de-DE" sz="2400" dirty="0"/>
              <a:t> In den Fällen in welchen das erste Morphem mit einer Silbe zusammenfällt wird ALV angewandt (b.), ansonsten eher nicht oder weniger.</a:t>
            </a:r>
          </a:p>
          <a:p>
            <a:pPr>
              <a:defRPr/>
            </a:pPr>
            <a:r>
              <a:rPr lang="de-DE" sz="2400" dirty="0"/>
              <a:t> </a:t>
            </a:r>
          </a:p>
          <a:p>
            <a:pPr>
              <a:defRPr/>
            </a:pPr>
            <a:r>
              <a:rPr lang="de-DE" sz="2400" dirty="0" err="1"/>
              <a:t>a.nebl-ig</a:t>
            </a:r>
            <a:r>
              <a:rPr lang="de-DE" sz="2400" dirty="0"/>
              <a:t>	ne[</a:t>
            </a:r>
            <a:r>
              <a:rPr lang="de-DE" sz="2400" dirty="0" err="1"/>
              <a:t>blɪç</a:t>
            </a:r>
            <a:r>
              <a:rPr lang="de-DE" sz="2400" dirty="0"/>
              <a:t>] 	       b. erheb-</a:t>
            </a:r>
            <a:r>
              <a:rPr lang="de-DE" sz="2400" dirty="0" err="1"/>
              <a:t>lich</a:t>
            </a:r>
            <a:r>
              <a:rPr lang="de-DE" sz="2400" dirty="0"/>
              <a:t>	     </a:t>
            </a:r>
            <a:r>
              <a:rPr lang="de-DE" sz="2400" dirty="0" err="1"/>
              <a:t>erhe</a:t>
            </a:r>
            <a:r>
              <a:rPr lang="de-DE" sz="2400" dirty="0"/>
              <a:t>[</a:t>
            </a:r>
            <a:r>
              <a:rPr lang="de-DE" sz="2400" dirty="0" err="1"/>
              <a:t>plɪç</a:t>
            </a:r>
            <a:r>
              <a:rPr lang="de-DE" sz="2400" dirty="0"/>
              <a:t>]</a:t>
            </a:r>
          </a:p>
          <a:p>
            <a:pPr>
              <a:defRPr/>
            </a:pPr>
            <a:r>
              <a:rPr lang="de-DE" sz="2400" dirty="0"/>
              <a:t>   </a:t>
            </a:r>
            <a:r>
              <a:rPr lang="de-DE" sz="2400" dirty="0" err="1"/>
              <a:t>giebl-ig</a:t>
            </a:r>
            <a:r>
              <a:rPr lang="de-DE" sz="2400" dirty="0"/>
              <a:t>	</a:t>
            </a:r>
            <a:r>
              <a:rPr lang="de-DE" sz="2400" dirty="0" err="1"/>
              <a:t>gie</a:t>
            </a:r>
            <a:r>
              <a:rPr lang="de-DE" sz="2400" dirty="0"/>
              <a:t>[</a:t>
            </a:r>
            <a:r>
              <a:rPr lang="de-DE" sz="2400" dirty="0" err="1"/>
              <a:t>blɪç</a:t>
            </a:r>
            <a:r>
              <a:rPr lang="de-DE" sz="2400" dirty="0"/>
              <a:t>]	           lieb-</a:t>
            </a:r>
            <a:r>
              <a:rPr lang="de-DE" sz="2400" dirty="0" err="1"/>
              <a:t>lich</a:t>
            </a:r>
            <a:r>
              <a:rPr lang="de-DE" sz="2400" dirty="0"/>
              <a:t>	     </a:t>
            </a:r>
            <a:r>
              <a:rPr lang="de-DE" sz="2400" dirty="0" err="1"/>
              <a:t>lie</a:t>
            </a:r>
            <a:r>
              <a:rPr lang="de-DE" sz="2400" dirty="0"/>
              <a:t>[</a:t>
            </a:r>
            <a:r>
              <a:rPr lang="de-DE" sz="2400" dirty="0" err="1"/>
              <a:t>plɪç</a:t>
            </a:r>
            <a:r>
              <a:rPr lang="de-DE" sz="2400" dirty="0"/>
              <a:t>]</a:t>
            </a:r>
          </a:p>
          <a:p>
            <a:pPr>
              <a:defRPr/>
            </a:pPr>
            <a:r>
              <a:rPr lang="de-DE" sz="2400" dirty="0"/>
              <a:t>   </a:t>
            </a:r>
            <a:r>
              <a:rPr lang="de-DE" sz="2400" dirty="0" err="1"/>
              <a:t>hügl-ig</a:t>
            </a:r>
            <a:r>
              <a:rPr lang="de-DE" sz="2400" dirty="0"/>
              <a:t>	hü[</a:t>
            </a:r>
            <a:r>
              <a:rPr lang="de-DE" sz="2400" dirty="0" err="1"/>
              <a:t>glɪç</a:t>
            </a:r>
            <a:r>
              <a:rPr lang="de-DE" sz="2400" dirty="0"/>
              <a:t>] 	           </a:t>
            </a:r>
            <a:r>
              <a:rPr lang="de-DE" sz="2400" dirty="0" err="1"/>
              <a:t>buchstäb-lich</a:t>
            </a:r>
            <a:r>
              <a:rPr lang="de-DE" sz="2400" dirty="0"/>
              <a:t>       </a:t>
            </a:r>
            <a:r>
              <a:rPr lang="de-DE" sz="2400" dirty="0" err="1"/>
              <a:t>buchstä</a:t>
            </a:r>
            <a:r>
              <a:rPr lang="de-DE" sz="2400" dirty="0"/>
              <a:t>[</a:t>
            </a:r>
            <a:r>
              <a:rPr lang="de-DE" sz="2400" dirty="0" err="1"/>
              <a:t>plɪç</a:t>
            </a:r>
            <a:r>
              <a:rPr lang="de-DE" sz="2400" dirty="0"/>
              <a:t>]</a:t>
            </a:r>
          </a:p>
          <a:p>
            <a:pPr>
              <a:defRPr/>
            </a:pPr>
            <a:r>
              <a:rPr lang="de-DE" sz="2400" dirty="0"/>
              <a:t>   </a:t>
            </a:r>
            <a:r>
              <a:rPr lang="de-DE" sz="2400" dirty="0" err="1"/>
              <a:t>zweiflügl-ig</a:t>
            </a:r>
            <a:r>
              <a:rPr lang="de-DE" sz="2400" dirty="0"/>
              <a:t>       </a:t>
            </a:r>
            <a:r>
              <a:rPr lang="de-DE" sz="2400" dirty="0" err="1"/>
              <a:t>zweiflü</a:t>
            </a:r>
            <a:r>
              <a:rPr lang="de-DE" sz="2400" dirty="0"/>
              <a:t>[</a:t>
            </a:r>
            <a:r>
              <a:rPr lang="de-DE" sz="2400" dirty="0" err="1"/>
              <a:t>glɪç</a:t>
            </a:r>
            <a:r>
              <a:rPr lang="de-DE" sz="2400" dirty="0"/>
              <a:t>]</a:t>
            </a:r>
          </a:p>
          <a:p>
            <a:pPr>
              <a:defRPr/>
            </a:pPr>
            <a:r>
              <a:rPr lang="de-DE" sz="2400" dirty="0"/>
              <a:t>   </a:t>
            </a:r>
            <a:r>
              <a:rPr lang="de-DE" sz="2400" dirty="0" err="1"/>
              <a:t>weißschnäblich</a:t>
            </a:r>
            <a:r>
              <a:rPr lang="de-DE" sz="2400" dirty="0"/>
              <a:t>  </a:t>
            </a:r>
            <a:r>
              <a:rPr lang="de-DE" sz="2400" dirty="0" err="1"/>
              <a:t>weißschnä</a:t>
            </a:r>
            <a:r>
              <a:rPr lang="de-DE" sz="2400" dirty="0"/>
              <a:t>[</a:t>
            </a:r>
            <a:r>
              <a:rPr lang="de-DE" sz="2400" dirty="0" err="1"/>
              <a:t>blɪç</a:t>
            </a:r>
            <a:r>
              <a:rPr lang="de-DE" sz="2400" dirty="0"/>
              <a:t>]</a:t>
            </a:r>
          </a:p>
          <a:p>
            <a:pPr marL="457200" indent="-457200">
              <a:lnSpc>
                <a:spcPct val="120000"/>
              </a:lnSpc>
              <a:defRPr/>
            </a:pPr>
            <a:endParaRPr lang="de-DE" sz="2400" dirty="0">
              <a:solidFill>
                <a:srgbClr val="000000"/>
              </a:solidFill>
              <a:latin typeface="Palatino" charset="0"/>
            </a:endParaRPr>
          </a:p>
          <a:p>
            <a:pPr marL="457200" indent="-457200">
              <a:defRPr/>
            </a:pPr>
            <a:endParaRPr lang="de-DE" sz="2400" dirty="0">
              <a:solidFill>
                <a:srgbClr val="000000"/>
              </a:solidFill>
              <a:latin typeface="Palatino" charset="0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3A19548-8BF6-224E-8357-335823DAC2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92777" y="4667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77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9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Datumsplatzhalter 3">
            <a:extLst>
              <a:ext uri="{FF2B5EF4-FFF2-40B4-BE49-F238E27FC236}">
                <a16:creationId xmlns:a16="http://schemas.microsoft.com/office/drawing/2014/main" id="{3A047BD0-640B-6F47-A3BD-2E7EE5B2565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7EA32F6-FF8B-8847-8FF5-4215C0A70788}" type="datetime1">
              <a:rPr lang="de-DE" altLang="de-DE" sz="1400"/>
              <a:pPr>
                <a:spcBef>
                  <a:spcPct val="0"/>
                </a:spcBef>
              </a:pPr>
              <a:t>05.05.20</a:t>
            </a:fld>
            <a:endParaRPr lang="de-DE" altLang="de-DE" sz="1400"/>
          </a:p>
        </p:txBody>
      </p:sp>
      <p:sp>
        <p:nvSpPr>
          <p:cNvPr id="48130" name="Foliennummernplatzhalter 5">
            <a:extLst>
              <a:ext uri="{FF2B5EF4-FFF2-40B4-BE49-F238E27FC236}">
                <a16:creationId xmlns:a16="http://schemas.microsoft.com/office/drawing/2014/main" id="{8793EE01-6830-7C44-A67F-E2C3054540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8E56746-2166-8D45-A63C-729C4A4FE48D}" type="slidenum">
              <a:rPr lang="de-DE" altLang="de-DE" sz="1400"/>
              <a:pPr>
                <a:spcBef>
                  <a:spcPct val="0"/>
                </a:spcBef>
              </a:pPr>
              <a:t>21</a:t>
            </a:fld>
            <a:endParaRPr lang="de-DE" altLang="de-DE" sz="1400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9E0B8942-E644-304D-AD4E-CE63AA0CBD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8534400" cy="457200"/>
          </a:xfrm>
        </p:spPr>
        <p:txBody>
          <a:bodyPr>
            <a:normAutofit fontScale="90000"/>
          </a:bodyPr>
          <a:lstStyle/>
          <a:p>
            <a:r>
              <a:rPr lang="de-DE" altLang="de-DE" sz="3600" b="1">
                <a:ea typeface="ＭＳ Ｐゴシック" panose="020B0600070205080204" pitchFamily="34" charset="-128"/>
              </a:rPr>
              <a:t>Wo findet ALV statt?</a:t>
            </a:r>
            <a:endParaRPr lang="de-DE" altLang="de-DE" sz="3600">
              <a:ea typeface="ＭＳ Ｐゴシック" panose="020B0600070205080204" pitchFamily="34" charset="-128"/>
            </a:endParaRPr>
          </a:p>
        </p:txBody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D468F5C1-FDC6-B24E-A59F-C96DE72273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1447800"/>
            <a:ext cx="8534400" cy="4572000"/>
          </a:xfrm>
        </p:spPr>
        <p:txBody>
          <a:bodyPr/>
          <a:lstStyle/>
          <a:p>
            <a:pPr>
              <a:defRPr/>
            </a:pPr>
            <a:r>
              <a:rPr lang="de-DE" dirty="0"/>
              <a:t>Der Unterschied zwischen </a:t>
            </a:r>
            <a:r>
              <a:rPr lang="de-DE" i="1" dirty="0"/>
              <a:t>Handlung</a:t>
            </a:r>
            <a:r>
              <a:rPr lang="de-DE" dirty="0"/>
              <a:t> [dl] und </a:t>
            </a:r>
            <a:r>
              <a:rPr lang="de-DE" i="1" dirty="0"/>
              <a:t>handlich</a:t>
            </a:r>
            <a:r>
              <a:rPr lang="de-DE" dirty="0"/>
              <a:t> [</a:t>
            </a:r>
            <a:r>
              <a:rPr lang="de-DE" dirty="0" err="1"/>
              <a:t>tl</a:t>
            </a:r>
            <a:r>
              <a:rPr lang="de-DE" dirty="0"/>
              <a:t>] korreliert mit der unterschied­lichen Konsonantenabfolge in der stammfinalen Position:</a:t>
            </a:r>
          </a:p>
          <a:p>
            <a:pPr>
              <a:defRPr/>
            </a:pPr>
            <a:endParaRPr lang="de-DE" dirty="0"/>
          </a:p>
          <a:p>
            <a:pPr>
              <a:defRPr/>
            </a:pPr>
            <a:endParaRPr lang="de-DE" dirty="0"/>
          </a:p>
          <a:p>
            <a:pPr>
              <a:defRPr/>
            </a:pPr>
            <a:r>
              <a:rPr lang="de-DE" dirty="0"/>
              <a:t>	</a:t>
            </a:r>
            <a:r>
              <a:rPr lang="de-DE" i="1" dirty="0" err="1"/>
              <a:t>Handl+ung</a:t>
            </a:r>
            <a:r>
              <a:rPr lang="de-DE" i="1" dirty="0"/>
              <a:t> 		</a:t>
            </a:r>
            <a:r>
              <a:rPr lang="de-DE" dirty="0"/>
              <a:t>vs.</a:t>
            </a:r>
            <a:r>
              <a:rPr lang="de-DE" i="1" dirty="0"/>
              <a:t>	</a:t>
            </a:r>
            <a:r>
              <a:rPr lang="de-DE" i="1" dirty="0" err="1"/>
              <a:t>hand+lich</a:t>
            </a:r>
            <a:endParaRPr lang="de-DE" i="1" dirty="0"/>
          </a:p>
          <a:p>
            <a:pPr marL="457200" indent="-457200">
              <a:lnSpc>
                <a:spcPct val="120000"/>
              </a:lnSpc>
              <a:defRPr/>
            </a:pPr>
            <a:endParaRPr lang="de-DE" sz="2400" dirty="0">
              <a:solidFill>
                <a:srgbClr val="000000"/>
              </a:solidFill>
              <a:latin typeface="Palatino" charset="0"/>
            </a:endParaRPr>
          </a:p>
          <a:p>
            <a:pPr marL="457200" indent="-457200">
              <a:defRPr/>
            </a:pPr>
            <a:endParaRPr lang="de-DE" sz="2400" dirty="0">
              <a:solidFill>
                <a:srgbClr val="000000"/>
              </a:solidFill>
              <a:latin typeface="Palatino" charset="0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A16452AF-32BD-B947-A9D4-E1FC73C84B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56800" y="33289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41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4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Datumsplatzhalter 3">
            <a:extLst>
              <a:ext uri="{FF2B5EF4-FFF2-40B4-BE49-F238E27FC236}">
                <a16:creationId xmlns:a16="http://schemas.microsoft.com/office/drawing/2014/main" id="{DFF99CD9-F629-E04C-86E3-3B54BFBA2B52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7738AFC-F81E-AB4D-B6E3-C6FAC5CB707A}" type="datetime1">
              <a:rPr lang="de-DE" altLang="de-DE" sz="1400"/>
              <a:pPr>
                <a:spcBef>
                  <a:spcPct val="0"/>
                </a:spcBef>
              </a:pPr>
              <a:t>05.05.20</a:t>
            </a:fld>
            <a:endParaRPr lang="de-DE" altLang="de-DE" sz="1400"/>
          </a:p>
        </p:txBody>
      </p:sp>
      <p:sp>
        <p:nvSpPr>
          <p:cNvPr id="50178" name="Foliennummernplatzhalter 5">
            <a:extLst>
              <a:ext uri="{FF2B5EF4-FFF2-40B4-BE49-F238E27FC236}">
                <a16:creationId xmlns:a16="http://schemas.microsoft.com/office/drawing/2014/main" id="{AC010B7F-D0E7-9041-BE08-F89F419B72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C3C673F-22C8-7B46-8201-9F4CF3EF9657}" type="slidenum">
              <a:rPr lang="de-DE" altLang="de-DE" sz="1400"/>
              <a:pPr>
                <a:spcBef>
                  <a:spcPct val="0"/>
                </a:spcBef>
              </a:pPr>
              <a:t>22</a:t>
            </a:fld>
            <a:endParaRPr lang="de-DE" altLang="de-DE" sz="1400"/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10C849BC-C11B-2440-8B43-E04CA3D54B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8534400" cy="457200"/>
          </a:xfrm>
        </p:spPr>
        <p:txBody>
          <a:bodyPr>
            <a:normAutofit fontScale="90000"/>
          </a:bodyPr>
          <a:lstStyle/>
          <a:p>
            <a:r>
              <a:rPr lang="de-DE" altLang="de-DE" sz="3600" b="1">
                <a:ea typeface="ＭＳ Ｐゴシック" panose="020B0600070205080204" pitchFamily="34" charset="-128"/>
              </a:rPr>
              <a:t>Wo findet ALV statt?</a:t>
            </a:r>
            <a:endParaRPr lang="de-DE" altLang="de-DE" sz="3600">
              <a:ea typeface="ＭＳ Ｐゴシック" panose="020B0600070205080204" pitchFamily="34" charset="-128"/>
            </a:endParaRPr>
          </a:p>
        </p:txBody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065D13B3-1240-2E42-8AD3-716BBBDAAE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1447800"/>
            <a:ext cx="8534400" cy="4572000"/>
          </a:xfrm>
        </p:spPr>
        <p:txBody>
          <a:bodyPr/>
          <a:lstStyle/>
          <a:p>
            <a:pPr>
              <a:defRPr/>
            </a:pPr>
            <a:r>
              <a:rPr lang="de-DE" dirty="0"/>
              <a:t>Am Ende der Silbe? Keine schlechte Lösung</a:t>
            </a:r>
          </a:p>
          <a:p>
            <a:pPr>
              <a:defRPr/>
            </a:pPr>
            <a:r>
              <a:rPr lang="de-DE" dirty="0"/>
              <a:t> </a:t>
            </a:r>
          </a:p>
          <a:p>
            <a:pPr>
              <a:defRPr/>
            </a:pPr>
            <a:r>
              <a:rPr lang="de-DE" dirty="0"/>
              <a:t>(6)</a:t>
            </a:r>
            <a:r>
              <a:rPr lang="de-DE" i="1" dirty="0"/>
              <a:t> 	alternierend</a:t>
            </a:r>
            <a:r>
              <a:rPr lang="de-DE" dirty="0"/>
              <a:t>				</a:t>
            </a:r>
            <a:r>
              <a:rPr lang="de-DE" i="1" dirty="0"/>
              <a:t>nicht alternierend</a:t>
            </a:r>
            <a:r>
              <a:rPr lang="de-DE" dirty="0"/>
              <a:t>	</a:t>
            </a:r>
          </a:p>
          <a:p>
            <a:pPr>
              <a:defRPr/>
            </a:pPr>
            <a:r>
              <a:rPr lang="de-DE" dirty="0"/>
              <a:t>	Kalb [p]	   </a:t>
            </a:r>
            <a:r>
              <a:rPr lang="de-DE" dirty="0" err="1"/>
              <a:t>Käl.b</a:t>
            </a:r>
            <a:r>
              <a:rPr lang="de-DE" dirty="0"/>
              <a:t>-er [b] 	Kaper	[p]</a:t>
            </a:r>
          </a:p>
          <a:p>
            <a:pPr>
              <a:defRPr/>
            </a:pPr>
            <a:r>
              <a:rPr lang="de-DE" dirty="0"/>
              <a:t>	</a:t>
            </a:r>
            <a:r>
              <a:rPr lang="de-DE" dirty="0" err="1"/>
              <a:t>Kälb-chen</a:t>
            </a:r>
            <a:r>
              <a:rPr lang="de-DE" dirty="0"/>
              <a:t> [p] </a:t>
            </a:r>
            <a:r>
              <a:rPr lang="de-DE" dirty="0" err="1"/>
              <a:t>kal.b</a:t>
            </a:r>
            <a:r>
              <a:rPr lang="de-DE" dirty="0"/>
              <a:t>-en [b]</a:t>
            </a:r>
          </a:p>
          <a:p>
            <a:pPr>
              <a:defRPr/>
            </a:pPr>
            <a:r>
              <a:rPr lang="de-DE" dirty="0"/>
              <a:t> </a:t>
            </a:r>
          </a:p>
          <a:p>
            <a:pPr>
              <a:defRPr/>
            </a:pPr>
            <a:r>
              <a:rPr lang="de-DE" dirty="0"/>
              <a:t>	</a:t>
            </a:r>
            <a:r>
              <a:rPr lang="de-DE" dirty="0" err="1"/>
              <a:t>bos</a:t>
            </a:r>
            <a:r>
              <a:rPr lang="de-DE" dirty="0"/>
              <a:t>-haft [s]	</a:t>
            </a:r>
            <a:r>
              <a:rPr lang="de-DE" dirty="0" err="1"/>
              <a:t>bö.se</a:t>
            </a:r>
            <a:r>
              <a:rPr lang="de-DE" dirty="0"/>
              <a:t> [</a:t>
            </a:r>
            <a:r>
              <a:rPr lang="de-DE" dirty="0" err="1"/>
              <a:t>z</a:t>
            </a:r>
            <a:r>
              <a:rPr lang="de-DE" dirty="0"/>
              <a:t>]		Nüsse	[s]	</a:t>
            </a:r>
          </a:p>
          <a:p>
            <a:pPr>
              <a:defRPr/>
            </a:pPr>
            <a:r>
              <a:rPr lang="de-DE" dirty="0"/>
              <a:t>	arg [</a:t>
            </a:r>
            <a:r>
              <a:rPr lang="de-DE" dirty="0" err="1"/>
              <a:t>kt</a:t>
            </a:r>
            <a:r>
              <a:rPr lang="de-DE" dirty="0"/>
              <a:t>]	</a:t>
            </a:r>
            <a:r>
              <a:rPr lang="de-DE" dirty="0" err="1"/>
              <a:t>är.ger</a:t>
            </a:r>
            <a:r>
              <a:rPr lang="de-DE" dirty="0"/>
              <a:t> [</a:t>
            </a:r>
            <a:r>
              <a:rPr lang="de-DE" dirty="0" err="1"/>
              <a:t>g</a:t>
            </a:r>
            <a:r>
              <a:rPr lang="de-DE" dirty="0"/>
              <a:t>]		Laken	[</a:t>
            </a:r>
            <a:r>
              <a:rPr lang="de-DE" dirty="0" err="1"/>
              <a:t>k</a:t>
            </a:r>
            <a:r>
              <a:rPr lang="de-DE" dirty="0"/>
              <a:t>]</a:t>
            </a:r>
          </a:p>
          <a:p>
            <a:pPr marL="457200" indent="-457200">
              <a:lnSpc>
                <a:spcPct val="120000"/>
              </a:lnSpc>
              <a:defRPr/>
            </a:pPr>
            <a:endParaRPr lang="de-DE" sz="2400" dirty="0">
              <a:solidFill>
                <a:srgbClr val="000000"/>
              </a:solidFill>
              <a:latin typeface="Palatino" charset="0"/>
            </a:endParaRPr>
          </a:p>
          <a:p>
            <a:pPr marL="457200" indent="-457200">
              <a:defRPr/>
            </a:pPr>
            <a:endParaRPr lang="de-DE" sz="2400" dirty="0">
              <a:solidFill>
                <a:srgbClr val="000000"/>
              </a:solidFill>
              <a:latin typeface="Palatino" charset="0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DDFBD69-D8CD-F944-A34D-A4B4196540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83803" y="660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78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4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Datumsplatzhalter 3">
            <a:extLst>
              <a:ext uri="{FF2B5EF4-FFF2-40B4-BE49-F238E27FC236}">
                <a16:creationId xmlns:a16="http://schemas.microsoft.com/office/drawing/2014/main" id="{5A22D99E-CFFE-2C47-960F-B58CC3485B6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D484678-59EC-C74E-9646-52C123BD8828}" type="datetime1">
              <a:rPr lang="de-DE" altLang="de-DE" sz="1400"/>
              <a:pPr>
                <a:spcBef>
                  <a:spcPct val="0"/>
                </a:spcBef>
              </a:pPr>
              <a:t>05.05.20</a:t>
            </a:fld>
            <a:endParaRPr lang="de-DE" altLang="de-DE" sz="1400"/>
          </a:p>
        </p:txBody>
      </p:sp>
      <p:sp>
        <p:nvSpPr>
          <p:cNvPr id="52226" name="Foliennummernplatzhalter 5">
            <a:extLst>
              <a:ext uri="{FF2B5EF4-FFF2-40B4-BE49-F238E27FC236}">
                <a16:creationId xmlns:a16="http://schemas.microsoft.com/office/drawing/2014/main" id="{6FA4F794-B323-E04D-97EC-AE9E24258E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6305DC9-F5EF-1E49-B031-925082AB7B85}" type="slidenum">
              <a:rPr lang="de-DE" altLang="de-DE" sz="1400"/>
              <a:pPr>
                <a:spcBef>
                  <a:spcPct val="0"/>
                </a:spcBef>
              </a:pPr>
              <a:t>23</a:t>
            </a:fld>
            <a:endParaRPr lang="de-DE" altLang="de-DE" sz="1400"/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E8BC74CE-3871-B54B-B1C2-ED303AC053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8534400" cy="457200"/>
          </a:xfrm>
        </p:spPr>
        <p:txBody>
          <a:bodyPr>
            <a:normAutofit fontScale="90000"/>
          </a:bodyPr>
          <a:lstStyle/>
          <a:p>
            <a:r>
              <a:rPr lang="de-DE" altLang="de-DE" sz="3600" b="1">
                <a:ea typeface="ＭＳ Ｐゴシック" panose="020B0600070205080204" pitchFamily="34" charset="-128"/>
              </a:rPr>
              <a:t>Wo findet ALV statt?</a:t>
            </a:r>
            <a:endParaRPr lang="de-DE" altLang="de-DE" sz="3600">
              <a:ea typeface="ＭＳ Ｐゴシック" panose="020B0600070205080204" pitchFamily="34" charset="-128"/>
            </a:endParaRPr>
          </a:p>
        </p:txBody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480A80B7-19DA-FD4A-BFA6-84C43A68F4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1447800"/>
            <a:ext cx="8534400" cy="4572000"/>
          </a:xfrm>
        </p:spPr>
        <p:txBody>
          <a:bodyPr/>
          <a:lstStyle/>
          <a:p>
            <a:pPr>
              <a:defRPr/>
            </a:pPr>
            <a:r>
              <a:rPr lang="de-DE" dirty="0"/>
              <a:t>Ist die Silbe immer die richtige Domäne für die Auslautverhärtung?</a:t>
            </a:r>
          </a:p>
          <a:p>
            <a:pPr>
              <a:defRPr/>
            </a:pPr>
            <a:r>
              <a:rPr lang="de-DE" dirty="0"/>
              <a:t> </a:t>
            </a:r>
          </a:p>
          <a:p>
            <a:pPr>
              <a:defRPr/>
            </a:pPr>
            <a:r>
              <a:rPr lang="de-DE" dirty="0"/>
              <a:t>Es gibt Variationen in der Aussprache mancher Wörter: Hochsprache (Aussprache A) und norddeutsche Aussprache (Aussprache B). Diese Variation korreliert mit einer unbestimmten </a:t>
            </a:r>
            <a:r>
              <a:rPr lang="de-DE" dirty="0" err="1"/>
              <a:t>Silbifizierung</a:t>
            </a:r>
            <a:r>
              <a:rPr lang="de-DE" dirty="0"/>
              <a:t> der wortinternen Konsonantenabfolge </a:t>
            </a:r>
            <a:r>
              <a:rPr lang="de-DE" dirty="0" err="1"/>
              <a:t>Obstruent</a:t>
            </a:r>
            <a:r>
              <a:rPr lang="de-DE" dirty="0"/>
              <a:t> + </a:t>
            </a:r>
            <a:r>
              <a:rPr lang="de-DE" dirty="0" err="1"/>
              <a:t>Sonorant</a:t>
            </a:r>
            <a:r>
              <a:rPr lang="de-DE" dirty="0"/>
              <a:t>.</a:t>
            </a:r>
          </a:p>
          <a:p>
            <a:pPr>
              <a:defRPr/>
            </a:pPr>
            <a:r>
              <a:rPr lang="de-DE" dirty="0"/>
              <a:t> </a:t>
            </a:r>
            <a:endParaRPr lang="de-DE" sz="2400" dirty="0">
              <a:solidFill>
                <a:srgbClr val="000000"/>
              </a:solidFill>
              <a:latin typeface="Palatino" charset="0"/>
            </a:endParaRPr>
          </a:p>
          <a:p>
            <a:pPr marL="457200" indent="-457200">
              <a:defRPr/>
            </a:pPr>
            <a:endParaRPr lang="de-DE" sz="2400" dirty="0">
              <a:solidFill>
                <a:srgbClr val="000000"/>
              </a:solidFill>
              <a:latin typeface="Palatino" charset="0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D9D9FA5-4F91-B844-B2CD-1D3F0F5F53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65707" y="33289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1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Datumsplatzhalter 3">
            <a:extLst>
              <a:ext uri="{FF2B5EF4-FFF2-40B4-BE49-F238E27FC236}">
                <a16:creationId xmlns:a16="http://schemas.microsoft.com/office/drawing/2014/main" id="{302B0BD1-3FB3-A649-89BB-3680C7122928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1671FB9-CC75-9144-B021-FD7A5B52469D}" type="datetime1">
              <a:rPr lang="de-DE" altLang="de-DE" sz="1400"/>
              <a:pPr>
                <a:spcBef>
                  <a:spcPct val="0"/>
                </a:spcBef>
              </a:pPr>
              <a:t>05.05.20</a:t>
            </a:fld>
            <a:endParaRPr lang="de-DE" altLang="de-DE" sz="1400"/>
          </a:p>
        </p:txBody>
      </p:sp>
      <p:sp>
        <p:nvSpPr>
          <p:cNvPr id="54274" name="Foliennummernplatzhalter 5">
            <a:extLst>
              <a:ext uri="{FF2B5EF4-FFF2-40B4-BE49-F238E27FC236}">
                <a16:creationId xmlns:a16="http://schemas.microsoft.com/office/drawing/2014/main" id="{1A86B96B-4900-2445-9C11-90D6938B86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ED28CB0-7C32-F446-AF71-17E2D6682969}" type="slidenum">
              <a:rPr lang="de-DE" altLang="de-DE" sz="1400"/>
              <a:pPr>
                <a:spcBef>
                  <a:spcPct val="0"/>
                </a:spcBef>
              </a:pPr>
              <a:t>24</a:t>
            </a:fld>
            <a:endParaRPr lang="de-DE" altLang="de-DE" sz="1400"/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42967ED6-A44E-104D-9F4A-365B757547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8534400" cy="457200"/>
          </a:xfrm>
        </p:spPr>
        <p:txBody>
          <a:bodyPr>
            <a:normAutofit fontScale="90000"/>
          </a:bodyPr>
          <a:lstStyle/>
          <a:p>
            <a:r>
              <a:rPr lang="de-DE" altLang="de-DE" sz="3600" b="1">
                <a:ea typeface="ＭＳ Ｐゴシック" panose="020B0600070205080204" pitchFamily="34" charset="-128"/>
              </a:rPr>
              <a:t>Wo findet ALV statt?</a:t>
            </a:r>
            <a:endParaRPr lang="de-DE" altLang="de-DE" sz="3600">
              <a:ea typeface="ＭＳ Ｐゴシック" panose="020B0600070205080204" pitchFamily="34" charset="-128"/>
            </a:endParaRPr>
          </a:p>
        </p:txBody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44241527-DF78-AB4D-841D-43BE787676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1447800"/>
            <a:ext cx="8534400" cy="4572000"/>
          </a:xfrm>
        </p:spPr>
        <p:txBody>
          <a:bodyPr/>
          <a:lstStyle/>
          <a:p>
            <a:pPr>
              <a:defRPr/>
            </a:pPr>
            <a:r>
              <a:rPr lang="de-DE" dirty="0"/>
              <a:t>				</a:t>
            </a:r>
          </a:p>
          <a:p>
            <a:pPr>
              <a:defRPr/>
            </a:pPr>
            <a:r>
              <a:rPr lang="de-DE" dirty="0"/>
              <a:t>	ebnen, Ebnung		[</a:t>
            </a:r>
            <a:r>
              <a:rPr lang="de-DE" dirty="0" err="1"/>
              <a:t>bn</a:t>
            </a:r>
            <a:r>
              <a:rPr lang="de-DE" dirty="0"/>
              <a:t>], [</a:t>
            </a:r>
            <a:r>
              <a:rPr lang="de-DE" dirty="0" err="1"/>
              <a:t>pn</a:t>
            </a:r>
            <a:r>
              <a:rPr lang="de-DE" dirty="0"/>
              <a:t>]</a:t>
            </a:r>
          </a:p>
          <a:p>
            <a:pPr>
              <a:defRPr/>
            </a:pPr>
            <a:r>
              <a:rPr lang="de-DE" dirty="0"/>
              <a:t>	ordnen, Ordnung		[</a:t>
            </a:r>
            <a:r>
              <a:rPr lang="de-DE" dirty="0" err="1"/>
              <a:t>dn</a:t>
            </a:r>
            <a:r>
              <a:rPr lang="de-DE" dirty="0"/>
              <a:t>], [</a:t>
            </a:r>
            <a:r>
              <a:rPr lang="de-DE" dirty="0" err="1"/>
              <a:t>tn</a:t>
            </a:r>
            <a:r>
              <a:rPr lang="de-DE" dirty="0"/>
              <a:t>]</a:t>
            </a:r>
          </a:p>
          <a:p>
            <a:pPr>
              <a:defRPr/>
            </a:pPr>
            <a:r>
              <a:rPr lang="da-DK" dirty="0"/>
              <a:t>	Adler, </a:t>
            </a:r>
            <a:r>
              <a:rPr lang="da-DK" dirty="0" err="1"/>
              <a:t>edler</a:t>
            </a:r>
            <a:r>
              <a:rPr lang="da-DK" dirty="0"/>
              <a:t>, </a:t>
            </a:r>
            <a:r>
              <a:rPr lang="da-DK" dirty="0" err="1"/>
              <a:t>radle</a:t>
            </a:r>
            <a:r>
              <a:rPr lang="da-DK" dirty="0"/>
              <a:t>,		[dl], [</a:t>
            </a:r>
            <a:r>
              <a:rPr lang="da-DK" dirty="0" err="1"/>
              <a:t>tl</a:t>
            </a:r>
            <a:r>
              <a:rPr lang="da-DK" dirty="0"/>
              <a:t>]</a:t>
            </a:r>
            <a:endParaRPr lang="de-DE" dirty="0"/>
          </a:p>
          <a:p>
            <a:pPr>
              <a:defRPr/>
            </a:pPr>
            <a:r>
              <a:rPr lang="da-DK" dirty="0"/>
              <a:t>	segle				[gl], [kl]</a:t>
            </a:r>
            <a:endParaRPr lang="de-DE" dirty="0"/>
          </a:p>
          <a:p>
            <a:pPr>
              <a:defRPr/>
            </a:pPr>
            <a:r>
              <a:rPr lang="da-DK" dirty="0"/>
              <a:t>	</a:t>
            </a:r>
            <a:r>
              <a:rPr lang="de-DE" dirty="0" err="1"/>
              <a:t>duslig</a:t>
            </a:r>
            <a:r>
              <a:rPr lang="de-DE" dirty="0"/>
              <a:t>				[</a:t>
            </a:r>
            <a:r>
              <a:rPr lang="de-DE" dirty="0" err="1"/>
              <a:t>zl</a:t>
            </a:r>
            <a:r>
              <a:rPr lang="de-DE" dirty="0"/>
              <a:t>], [</a:t>
            </a:r>
            <a:r>
              <a:rPr lang="de-DE" dirty="0" err="1"/>
              <a:t>sl</a:t>
            </a:r>
            <a:r>
              <a:rPr lang="de-DE" dirty="0"/>
              <a:t>]</a:t>
            </a:r>
          </a:p>
          <a:p>
            <a:pPr>
              <a:defRPr/>
            </a:pPr>
            <a:r>
              <a:rPr lang="de-DE" dirty="0"/>
              <a:t>	unsrige			[</a:t>
            </a:r>
            <a:r>
              <a:rPr lang="de-DE" dirty="0" err="1"/>
              <a:t>zʁ</a:t>
            </a:r>
            <a:r>
              <a:rPr lang="de-DE" dirty="0"/>
              <a:t>], [</a:t>
            </a:r>
            <a:r>
              <a:rPr lang="de-DE" dirty="0" err="1"/>
              <a:t>sʁ</a:t>
            </a:r>
            <a:r>
              <a:rPr lang="de-DE" dirty="0"/>
              <a:t>]</a:t>
            </a:r>
          </a:p>
          <a:p>
            <a:pPr marL="457200" indent="-457200">
              <a:lnSpc>
                <a:spcPct val="120000"/>
              </a:lnSpc>
              <a:defRPr/>
            </a:pPr>
            <a:endParaRPr lang="de-DE" sz="2400" dirty="0">
              <a:solidFill>
                <a:srgbClr val="000000"/>
              </a:solidFill>
              <a:latin typeface="Palatino" charset="0"/>
            </a:endParaRPr>
          </a:p>
          <a:p>
            <a:pPr marL="457200" indent="-457200">
              <a:defRPr/>
            </a:pPr>
            <a:endParaRPr lang="de-DE" sz="2400" dirty="0">
              <a:solidFill>
                <a:srgbClr val="000000"/>
              </a:solidFill>
              <a:latin typeface="Palatino" charset="0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108B48B-1EF2-374A-A032-B500E3C153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82200" y="7048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938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Datumsplatzhalter 3">
            <a:extLst>
              <a:ext uri="{FF2B5EF4-FFF2-40B4-BE49-F238E27FC236}">
                <a16:creationId xmlns:a16="http://schemas.microsoft.com/office/drawing/2014/main" id="{302B0BD1-3FB3-A649-89BB-3680C7122928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1671FB9-CC75-9144-B021-FD7A5B52469D}" type="datetime1">
              <a:rPr lang="de-DE" altLang="de-DE" sz="1400"/>
              <a:pPr>
                <a:spcBef>
                  <a:spcPct val="0"/>
                </a:spcBef>
              </a:pPr>
              <a:t>05.05.20</a:t>
            </a:fld>
            <a:endParaRPr lang="de-DE" altLang="de-DE" sz="1400"/>
          </a:p>
        </p:txBody>
      </p:sp>
      <p:sp>
        <p:nvSpPr>
          <p:cNvPr id="54274" name="Foliennummernplatzhalter 5">
            <a:extLst>
              <a:ext uri="{FF2B5EF4-FFF2-40B4-BE49-F238E27FC236}">
                <a16:creationId xmlns:a16="http://schemas.microsoft.com/office/drawing/2014/main" id="{1A86B96B-4900-2445-9C11-90D6938B86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ED28CB0-7C32-F446-AF71-17E2D6682969}" type="slidenum">
              <a:rPr lang="de-DE" altLang="de-DE" sz="1400"/>
              <a:pPr>
                <a:spcBef>
                  <a:spcPct val="0"/>
                </a:spcBef>
              </a:pPr>
              <a:t>25</a:t>
            </a:fld>
            <a:endParaRPr lang="de-DE" altLang="de-DE" sz="1400"/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42967ED6-A44E-104D-9F4A-365B757547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8534400" cy="457200"/>
          </a:xfrm>
        </p:spPr>
        <p:txBody>
          <a:bodyPr>
            <a:normAutofit fontScale="90000"/>
          </a:bodyPr>
          <a:lstStyle/>
          <a:p>
            <a:r>
              <a:rPr lang="de-DE" altLang="de-DE" sz="36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Wo findet ALV statt?</a:t>
            </a:r>
            <a:endParaRPr lang="de-DE" altLang="de-DE" sz="3600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44241527-DF78-AB4D-841D-43BE787676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1447800"/>
            <a:ext cx="8534400" cy="4572000"/>
          </a:xfrm>
        </p:spPr>
        <p:txBody>
          <a:bodyPr/>
          <a:lstStyle/>
          <a:p>
            <a:pPr>
              <a:defRPr/>
            </a:pPr>
            <a:r>
              <a:rPr lang="de-DE" dirty="0"/>
              <a:t>				</a:t>
            </a:r>
          </a:p>
          <a:p>
            <a:pPr>
              <a:defRPr/>
            </a:pPr>
            <a:r>
              <a:rPr lang="de-DE" dirty="0">
                <a:solidFill>
                  <a:srgbClr val="FF0000"/>
                </a:solidFill>
              </a:rPr>
              <a:t>Wenn es in den Wörtern der Folie 24 zwei mögliche </a:t>
            </a:r>
            <a:r>
              <a:rPr lang="de-DE" dirty="0" err="1">
                <a:solidFill>
                  <a:srgbClr val="FF0000"/>
                </a:solidFill>
              </a:rPr>
              <a:t>Silbenstrukture</a:t>
            </a:r>
            <a:r>
              <a:rPr lang="de-DE" dirty="0">
                <a:solidFill>
                  <a:srgbClr val="FF0000"/>
                </a:solidFill>
              </a:rPr>
              <a:t> gibt, welche sind sie?</a:t>
            </a:r>
          </a:p>
          <a:p>
            <a:pPr marL="457200" indent="-457200">
              <a:lnSpc>
                <a:spcPct val="120000"/>
              </a:lnSpc>
              <a:defRPr/>
            </a:pPr>
            <a:endParaRPr lang="de-DE" sz="2400" dirty="0">
              <a:solidFill>
                <a:srgbClr val="000000"/>
              </a:solidFill>
              <a:latin typeface="Palatino" charset="0"/>
            </a:endParaRPr>
          </a:p>
          <a:p>
            <a:pPr marL="457200" indent="-457200">
              <a:defRPr/>
            </a:pPr>
            <a:endParaRPr lang="de-DE" sz="2400" dirty="0">
              <a:solidFill>
                <a:srgbClr val="000000"/>
              </a:solidFill>
              <a:latin typeface="Palat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4713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Datumsplatzhalter 3">
            <a:extLst>
              <a:ext uri="{FF2B5EF4-FFF2-40B4-BE49-F238E27FC236}">
                <a16:creationId xmlns:a16="http://schemas.microsoft.com/office/drawing/2014/main" id="{302B0BD1-3FB3-A649-89BB-3680C7122928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1671FB9-CC75-9144-B021-FD7A5B52469D}" type="datetime1">
              <a:rPr lang="de-DE" altLang="de-DE" sz="1400"/>
              <a:pPr>
                <a:spcBef>
                  <a:spcPct val="0"/>
                </a:spcBef>
              </a:pPr>
              <a:t>05.05.20</a:t>
            </a:fld>
            <a:endParaRPr lang="de-DE" altLang="de-DE" sz="1400"/>
          </a:p>
        </p:txBody>
      </p:sp>
      <p:sp>
        <p:nvSpPr>
          <p:cNvPr id="54274" name="Foliennummernplatzhalter 5">
            <a:extLst>
              <a:ext uri="{FF2B5EF4-FFF2-40B4-BE49-F238E27FC236}">
                <a16:creationId xmlns:a16="http://schemas.microsoft.com/office/drawing/2014/main" id="{1A86B96B-4900-2445-9C11-90D6938B86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ED28CB0-7C32-F446-AF71-17E2D6682969}" type="slidenum">
              <a:rPr lang="de-DE" altLang="de-DE" sz="1400"/>
              <a:pPr>
                <a:spcBef>
                  <a:spcPct val="0"/>
                </a:spcBef>
              </a:pPr>
              <a:t>26</a:t>
            </a:fld>
            <a:endParaRPr lang="de-DE" altLang="de-DE" sz="1400"/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42967ED6-A44E-104D-9F4A-365B757547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8534400" cy="457200"/>
          </a:xfrm>
        </p:spPr>
        <p:txBody>
          <a:bodyPr>
            <a:normAutofit fontScale="90000"/>
          </a:bodyPr>
          <a:lstStyle/>
          <a:p>
            <a:r>
              <a:rPr lang="de-DE" altLang="de-DE" sz="3600" b="1" dirty="0">
                <a:ea typeface="ＭＳ Ｐゴシック" panose="020B0600070205080204" pitchFamily="34" charset="-128"/>
              </a:rPr>
              <a:t>Ein Beispiel</a:t>
            </a:r>
            <a:endParaRPr lang="de-DE" altLang="de-DE" sz="3600" dirty="0">
              <a:ea typeface="ＭＳ Ｐゴシック" panose="020B0600070205080204" pitchFamily="34" charset="-128"/>
            </a:endParaRPr>
          </a:p>
        </p:txBody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44241527-DF78-AB4D-841D-43BE787676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1447800"/>
            <a:ext cx="8534400" cy="4572000"/>
          </a:xfrm>
        </p:spPr>
        <p:txBody>
          <a:bodyPr/>
          <a:lstStyle/>
          <a:p>
            <a:pPr>
              <a:defRPr/>
            </a:pPr>
            <a:r>
              <a:rPr lang="de-DE" dirty="0"/>
              <a:t>				</a:t>
            </a:r>
          </a:p>
          <a:p>
            <a:pPr>
              <a:defRPr/>
            </a:pPr>
            <a:r>
              <a:rPr lang="de-DE" dirty="0" err="1"/>
              <a:t>eb.nen</a:t>
            </a:r>
            <a:r>
              <a:rPr lang="de-DE" dirty="0"/>
              <a:t>, </a:t>
            </a:r>
            <a:r>
              <a:rPr lang="de-DE" dirty="0" err="1"/>
              <a:t>Eb.nung</a:t>
            </a:r>
            <a:r>
              <a:rPr lang="de-DE" dirty="0"/>
              <a:t>		 [</a:t>
            </a:r>
            <a:r>
              <a:rPr lang="de-DE" dirty="0" err="1"/>
              <a:t>p.n</a:t>
            </a:r>
            <a:r>
              <a:rPr lang="de-DE" dirty="0"/>
              <a:t>]  [b] ist silbenfinal</a:t>
            </a:r>
          </a:p>
          <a:p>
            <a:pPr>
              <a:defRPr/>
            </a:pPr>
            <a:endParaRPr lang="de-DE" dirty="0"/>
          </a:p>
          <a:p>
            <a:pPr>
              <a:defRPr/>
            </a:pPr>
            <a:r>
              <a:rPr lang="de-DE" dirty="0"/>
              <a:t>oder</a:t>
            </a:r>
          </a:p>
          <a:p>
            <a:pPr>
              <a:defRPr/>
            </a:pPr>
            <a:endParaRPr lang="de-DE" dirty="0"/>
          </a:p>
          <a:p>
            <a:pPr>
              <a:defRPr/>
            </a:pPr>
            <a:r>
              <a:rPr lang="de-DE" dirty="0" err="1"/>
              <a:t>e.bnen</a:t>
            </a:r>
            <a:r>
              <a:rPr lang="de-DE" dirty="0"/>
              <a:t>, </a:t>
            </a:r>
            <a:r>
              <a:rPr lang="de-DE" dirty="0" err="1"/>
              <a:t>E.bnung</a:t>
            </a:r>
            <a:r>
              <a:rPr lang="de-DE" dirty="0"/>
              <a:t>		[.</a:t>
            </a:r>
            <a:r>
              <a:rPr lang="de-DE" dirty="0" err="1"/>
              <a:t>bn</a:t>
            </a:r>
            <a:r>
              <a:rPr lang="de-DE" dirty="0"/>
              <a:t>]  [b] ist </a:t>
            </a:r>
            <a:r>
              <a:rPr lang="de-DE" dirty="0" err="1"/>
              <a:t>silbeninitial</a:t>
            </a:r>
            <a:endParaRPr lang="de-DE" dirty="0"/>
          </a:p>
          <a:p>
            <a:pPr>
              <a:defRPr/>
            </a:pPr>
            <a:endParaRPr lang="de-DE" dirty="0"/>
          </a:p>
          <a:p>
            <a:pPr marL="457200" indent="-457200">
              <a:lnSpc>
                <a:spcPct val="120000"/>
              </a:lnSpc>
              <a:defRPr/>
            </a:pPr>
            <a:endParaRPr lang="de-DE" sz="2400" dirty="0">
              <a:solidFill>
                <a:srgbClr val="000000"/>
              </a:solidFill>
              <a:latin typeface="Palatino" charset="0"/>
            </a:endParaRPr>
          </a:p>
          <a:p>
            <a:pPr marL="457200" indent="-457200">
              <a:defRPr/>
            </a:pPr>
            <a:endParaRPr lang="de-DE" sz="2400" dirty="0">
              <a:solidFill>
                <a:srgbClr val="000000"/>
              </a:solidFill>
              <a:latin typeface="Palat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5075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Datumsplatzhalter 3">
            <a:extLst>
              <a:ext uri="{FF2B5EF4-FFF2-40B4-BE49-F238E27FC236}">
                <a16:creationId xmlns:a16="http://schemas.microsoft.com/office/drawing/2014/main" id="{F1D19D1B-DC17-864D-882C-F3F06DB90E7B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4B6C1E8-557F-B947-8855-642D8114DB89}" type="datetime1">
              <a:rPr lang="de-DE" altLang="de-DE" sz="1400"/>
              <a:pPr>
                <a:spcBef>
                  <a:spcPct val="0"/>
                </a:spcBef>
              </a:pPr>
              <a:t>05.05.20</a:t>
            </a:fld>
            <a:endParaRPr lang="de-DE" altLang="de-DE" sz="1400"/>
          </a:p>
        </p:txBody>
      </p:sp>
      <p:sp>
        <p:nvSpPr>
          <p:cNvPr id="56322" name="Foliennummernplatzhalter 5">
            <a:extLst>
              <a:ext uri="{FF2B5EF4-FFF2-40B4-BE49-F238E27FC236}">
                <a16:creationId xmlns:a16="http://schemas.microsoft.com/office/drawing/2014/main" id="{B08CD106-6E7A-8240-8A9D-AA17C77488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EE98BA5-C3E7-B34C-8FE8-10380C90D335}" type="slidenum">
              <a:rPr lang="de-DE" altLang="de-DE" sz="1400"/>
              <a:pPr>
                <a:spcBef>
                  <a:spcPct val="0"/>
                </a:spcBef>
              </a:pPr>
              <a:t>27</a:t>
            </a:fld>
            <a:endParaRPr lang="de-DE" altLang="de-DE" sz="1400"/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531EE1BD-B87A-1B4B-81BF-94DAD986BA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8534400" cy="457200"/>
          </a:xfrm>
        </p:spPr>
        <p:txBody>
          <a:bodyPr>
            <a:normAutofit fontScale="90000"/>
          </a:bodyPr>
          <a:lstStyle/>
          <a:p>
            <a:r>
              <a:rPr lang="de-DE" altLang="de-DE" sz="3600" b="1">
                <a:ea typeface="ＭＳ Ｐゴシック" panose="020B0600070205080204" pitchFamily="34" charset="-128"/>
              </a:rPr>
              <a:t>Wo findet ALV statt?</a:t>
            </a:r>
            <a:endParaRPr lang="de-DE" altLang="de-DE" sz="3600">
              <a:ea typeface="ＭＳ Ｐゴシック" panose="020B0600070205080204" pitchFamily="34" charset="-128"/>
            </a:endParaRPr>
          </a:p>
        </p:txBody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73B94C99-82AD-C744-9B3C-39C1AE161A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1447800"/>
            <a:ext cx="8534400" cy="4572000"/>
          </a:xfrm>
        </p:spPr>
        <p:txBody>
          <a:bodyPr/>
          <a:lstStyle/>
          <a:p>
            <a:pPr>
              <a:defRPr/>
            </a:pPr>
            <a:r>
              <a:rPr lang="de-DE" dirty="0"/>
              <a:t>				</a:t>
            </a:r>
          </a:p>
          <a:p>
            <a:pPr>
              <a:defRPr/>
            </a:pPr>
            <a:r>
              <a:rPr lang="de-DE" dirty="0"/>
              <a:t>In den meisten Wörtern mit </a:t>
            </a:r>
            <a:r>
              <a:rPr lang="de-DE" dirty="0" err="1"/>
              <a:t>ambisyllabischem</a:t>
            </a:r>
            <a:r>
              <a:rPr lang="de-DE" dirty="0"/>
              <a:t> </a:t>
            </a:r>
            <a:r>
              <a:rPr lang="de-DE" dirty="0" err="1"/>
              <a:t>Obstruent</a:t>
            </a:r>
            <a:r>
              <a:rPr lang="de-DE" dirty="0"/>
              <a:t> ist der </a:t>
            </a:r>
            <a:r>
              <a:rPr lang="de-DE" dirty="0" err="1"/>
              <a:t>Obstruent</a:t>
            </a:r>
            <a:r>
              <a:rPr lang="de-DE" dirty="0"/>
              <a:t> stimmlos.</a:t>
            </a:r>
          </a:p>
          <a:p>
            <a:pPr>
              <a:defRPr/>
            </a:pPr>
            <a:r>
              <a:rPr lang="de-DE" dirty="0"/>
              <a:t> </a:t>
            </a:r>
          </a:p>
          <a:p>
            <a:pPr>
              <a:defRPr/>
            </a:pPr>
            <a:r>
              <a:rPr lang="de-DE" dirty="0"/>
              <a:t>Kippe	  [</a:t>
            </a:r>
            <a:r>
              <a:rPr lang="de-DE" dirty="0" err="1"/>
              <a:t>kɪp</a:t>
            </a:r>
            <a:r>
              <a:rPr lang="en-US" dirty="0" err="1"/>
              <a:t>ә</a:t>
            </a:r>
            <a:r>
              <a:rPr lang="de-DE" dirty="0"/>
              <a:t>]		Mitte	[</a:t>
            </a:r>
            <a:r>
              <a:rPr lang="de-DE" dirty="0" err="1"/>
              <a:t>mɪt</a:t>
            </a:r>
            <a:r>
              <a:rPr lang="en-US" dirty="0" err="1"/>
              <a:t>ә</a:t>
            </a:r>
            <a:r>
              <a:rPr lang="de-DE" dirty="0"/>
              <a:t>] </a:t>
            </a:r>
          </a:p>
          <a:p>
            <a:pPr>
              <a:defRPr/>
            </a:pPr>
            <a:r>
              <a:rPr lang="de-DE" dirty="0"/>
              <a:t>Backe	  [</a:t>
            </a:r>
            <a:r>
              <a:rPr lang="de-DE" dirty="0" err="1"/>
              <a:t>bak</a:t>
            </a:r>
            <a:r>
              <a:rPr lang="en-US" dirty="0" err="1"/>
              <a:t>ә</a:t>
            </a:r>
            <a:r>
              <a:rPr lang="de-DE" dirty="0"/>
              <a:t>]		offen	[</a:t>
            </a:r>
            <a:r>
              <a:rPr lang="de-DE" dirty="0" err="1"/>
              <a:t>ɔf</a:t>
            </a:r>
            <a:r>
              <a:rPr lang="en-US" dirty="0" err="1"/>
              <a:t>ә</a:t>
            </a:r>
            <a:r>
              <a:rPr lang="de-DE" dirty="0" err="1"/>
              <a:t>n</a:t>
            </a:r>
            <a:r>
              <a:rPr lang="de-DE" dirty="0"/>
              <a:t>]</a:t>
            </a:r>
          </a:p>
          <a:p>
            <a:pPr>
              <a:defRPr/>
            </a:pPr>
            <a:r>
              <a:rPr lang="de-DE" dirty="0"/>
              <a:t>Masse  [</a:t>
            </a:r>
            <a:r>
              <a:rPr lang="de-DE" dirty="0" err="1"/>
              <a:t>mas</a:t>
            </a:r>
            <a:r>
              <a:rPr lang="en-US" dirty="0" err="1"/>
              <a:t>ә</a:t>
            </a:r>
            <a:r>
              <a:rPr lang="de-DE" dirty="0"/>
              <a:t>]		lache	[lax</a:t>
            </a:r>
            <a:r>
              <a:rPr lang="en-US" dirty="0" err="1"/>
              <a:t>ә</a:t>
            </a:r>
            <a:r>
              <a:rPr lang="de-DE" dirty="0"/>
              <a:t>]</a:t>
            </a:r>
          </a:p>
          <a:p>
            <a:pPr marL="457200" indent="-457200">
              <a:lnSpc>
                <a:spcPct val="120000"/>
              </a:lnSpc>
              <a:defRPr/>
            </a:pPr>
            <a:endParaRPr lang="de-DE" sz="2400" dirty="0">
              <a:solidFill>
                <a:srgbClr val="000000"/>
              </a:solidFill>
              <a:latin typeface="Palatino" charset="0"/>
            </a:endParaRPr>
          </a:p>
          <a:p>
            <a:pPr marL="457200" indent="-457200">
              <a:defRPr/>
            </a:pPr>
            <a:endParaRPr lang="de-DE" sz="2400" dirty="0">
              <a:solidFill>
                <a:srgbClr val="000000"/>
              </a:solidFill>
              <a:latin typeface="Palatino" charset="0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2AA999A-FF0A-924D-9293-5F0A41BAF1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58685" y="4667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907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2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Datumsplatzhalter 3">
            <a:extLst>
              <a:ext uri="{FF2B5EF4-FFF2-40B4-BE49-F238E27FC236}">
                <a16:creationId xmlns:a16="http://schemas.microsoft.com/office/drawing/2014/main" id="{E616BB4E-8169-E745-9AFA-BC19DED2ED42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B5158F6-0AC2-8144-810A-2DF9DE4E9C7E}" type="datetime1">
              <a:rPr lang="de-DE" altLang="de-DE" sz="1400"/>
              <a:pPr>
                <a:spcBef>
                  <a:spcPct val="0"/>
                </a:spcBef>
              </a:pPr>
              <a:t>05.05.20</a:t>
            </a:fld>
            <a:endParaRPr lang="de-DE" altLang="de-DE" sz="1400"/>
          </a:p>
        </p:txBody>
      </p:sp>
      <p:sp>
        <p:nvSpPr>
          <p:cNvPr id="58370" name="Foliennummernplatzhalter 5">
            <a:extLst>
              <a:ext uri="{FF2B5EF4-FFF2-40B4-BE49-F238E27FC236}">
                <a16:creationId xmlns:a16="http://schemas.microsoft.com/office/drawing/2014/main" id="{65241E25-0C5F-D741-886D-7ED0C7E435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37988DF-3496-CB43-9CD2-CA2BF0065201}" type="slidenum">
              <a:rPr lang="de-DE" altLang="de-DE" sz="1400"/>
              <a:pPr>
                <a:spcBef>
                  <a:spcPct val="0"/>
                </a:spcBef>
              </a:pPr>
              <a:t>28</a:t>
            </a:fld>
            <a:endParaRPr lang="de-DE" altLang="de-DE" sz="1400"/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255E07AC-3B68-2943-9B1F-6EF95C5A4C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8534400" cy="457200"/>
          </a:xfrm>
        </p:spPr>
        <p:txBody>
          <a:bodyPr>
            <a:normAutofit fontScale="90000"/>
          </a:bodyPr>
          <a:lstStyle/>
          <a:p>
            <a:r>
              <a:rPr lang="de-DE" altLang="de-DE" sz="3600" b="1">
                <a:ea typeface="ＭＳ Ｐゴシック" panose="020B0600070205080204" pitchFamily="34" charset="-128"/>
              </a:rPr>
              <a:t>Wo findet ALV statt?</a:t>
            </a:r>
            <a:endParaRPr lang="de-DE" altLang="de-DE" sz="3600">
              <a:ea typeface="ＭＳ Ｐゴシック" panose="020B0600070205080204" pitchFamily="34" charset="-128"/>
            </a:endParaRPr>
          </a:p>
        </p:txBody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DF4DEF41-B22C-1449-817D-3413221D45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1447800"/>
            <a:ext cx="8534400" cy="4572000"/>
          </a:xfrm>
        </p:spPr>
        <p:txBody>
          <a:bodyPr/>
          <a:lstStyle/>
          <a:p>
            <a:pPr>
              <a:defRPr/>
            </a:pPr>
            <a:r>
              <a:rPr lang="de-DE" dirty="0"/>
              <a:t>Ausnahmen: ALV findet nicht in Wörtern mit stimmhaften </a:t>
            </a:r>
            <a:r>
              <a:rPr lang="de-DE" dirty="0" err="1"/>
              <a:t>ambisyllabischen</a:t>
            </a:r>
            <a:r>
              <a:rPr lang="de-DE" dirty="0"/>
              <a:t> </a:t>
            </a:r>
            <a:r>
              <a:rPr lang="de-DE" dirty="0" err="1"/>
              <a:t>Obstruenten</a:t>
            </a:r>
            <a:r>
              <a:rPr lang="de-DE" dirty="0"/>
              <a:t> statt. Solche Wörter sind oft Lehnwörter aus dem Jiddischen, Niederländischen oder Plattdeutschen oder historisch aus dem norddeutschen Dialekt abgeleitet oder aus dem Englischen.</a:t>
            </a:r>
          </a:p>
          <a:p>
            <a:pPr>
              <a:defRPr/>
            </a:pPr>
            <a:r>
              <a:rPr lang="de-DE" dirty="0"/>
              <a:t>Plosive: </a:t>
            </a:r>
            <a:r>
              <a:rPr lang="de-DE" i="1" dirty="0"/>
              <a:t>Bagger, Egge, Flagge, Kogge, krabbeln, Roggen, Robbe, Kladde, Krabbe, schrubben, flügge, Dogge, dribbeln, </a:t>
            </a:r>
          </a:p>
          <a:p>
            <a:pPr>
              <a:defRPr/>
            </a:pPr>
            <a:r>
              <a:rPr lang="de-DE" dirty="0"/>
              <a:t>Frikative: </a:t>
            </a:r>
            <a:r>
              <a:rPr lang="de-DE" i="1" dirty="0"/>
              <a:t>Puzzle, Dussel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C202EBB3-A0A2-D74E-8621-6BE1AF9339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63200" y="660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60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1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Datumsplatzhalter 3">
            <a:extLst>
              <a:ext uri="{FF2B5EF4-FFF2-40B4-BE49-F238E27FC236}">
                <a16:creationId xmlns:a16="http://schemas.microsoft.com/office/drawing/2014/main" id="{E616BB4E-8169-E745-9AFA-BC19DED2ED42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B5158F6-0AC2-8144-810A-2DF9DE4E9C7E}" type="datetime1">
              <a:rPr lang="de-DE" altLang="de-DE" sz="1400"/>
              <a:pPr>
                <a:spcBef>
                  <a:spcPct val="0"/>
                </a:spcBef>
              </a:pPr>
              <a:t>05.05.20</a:t>
            </a:fld>
            <a:endParaRPr lang="de-DE" altLang="de-DE" sz="1400"/>
          </a:p>
        </p:txBody>
      </p:sp>
      <p:sp>
        <p:nvSpPr>
          <p:cNvPr id="58370" name="Foliennummernplatzhalter 5">
            <a:extLst>
              <a:ext uri="{FF2B5EF4-FFF2-40B4-BE49-F238E27FC236}">
                <a16:creationId xmlns:a16="http://schemas.microsoft.com/office/drawing/2014/main" id="{65241E25-0C5F-D741-886D-7ED0C7E435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37988DF-3496-CB43-9CD2-CA2BF0065201}" type="slidenum">
              <a:rPr lang="de-DE" altLang="de-DE" sz="1400"/>
              <a:pPr>
                <a:spcBef>
                  <a:spcPct val="0"/>
                </a:spcBef>
              </a:pPr>
              <a:t>29</a:t>
            </a:fld>
            <a:endParaRPr lang="de-DE" altLang="de-DE" sz="1400"/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255E07AC-3B68-2943-9B1F-6EF95C5A4C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8534400" cy="457200"/>
          </a:xfrm>
        </p:spPr>
        <p:txBody>
          <a:bodyPr>
            <a:normAutofit fontScale="90000"/>
          </a:bodyPr>
          <a:lstStyle/>
          <a:p>
            <a:r>
              <a:rPr lang="de-DE" altLang="de-DE" sz="3600" b="1" dirty="0">
                <a:ea typeface="ＭＳ Ｐゴシック" panose="020B0600070205080204" pitchFamily="34" charset="-128"/>
              </a:rPr>
              <a:t>Zusammenfassung</a:t>
            </a:r>
            <a:endParaRPr lang="de-DE" altLang="de-DE" sz="3600" dirty="0">
              <a:ea typeface="ＭＳ Ｐゴシック" panose="020B0600070205080204" pitchFamily="34" charset="-128"/>
            </a:endParaRPr>
          </a:p>
        </p:txBody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DF4DEF41-B22C-1449-817D-3413221D45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1447800"/>
            <a:ext cx="8534400" cy="4572000"/>
          </a:xfrm>
        </p:spPr>
        <p:txBody>
          <a:bodyPr/>
          <a:lstStyle/>
          <a:p>
            <a:pPr>
              <a:defRPr/>
            </a:pPr>
            <a:r>
              <a:rPr lang="de-DE" dirty="0"/>
              <a:t>ALV findet statt</a:t>
            </a:r>
          </a:p>
          <a:p>
            <a:pPr marL="457200" indent="-457200">
              <a:buFontTx/>
              <a:buChar char="-"/>
              <a:defRPr/>
            </a:pPr>
            <a:r>
              <a:rPr lang="de-DE" dirty="0"/>
              <a:t>Am Ende eines Worts</a:t>
            </a:r>
          </a:p>
          <a:p>
            <a:pPr marL="457200" indent="-457200">
              <a:buFontTx/>
              <a:buChar char="-"/>
              <a:defRPr/>
            </a:pPr>
            <a:r>
              <a:rPr lang="de-DE" dirty="0"/>
              <a:t>Am Ende eines Morphems: nur wenn das Ende des Morphems mit dem Ende der Silbe zusammenfällt</a:t>
            </a:r>
          </a:p>
          <a:p>
            <a:pPr marL="457200" indent="-457200">
              <a:buFontTx/>
              <a:buChar char="-"/>
              <a:defRPr/>
            </a:pPr>
            <a:r>
              <a:rPr lang="de-DE" dirty="0"/>
              <a:t>Am Ende der Silbe: ja außer wenn ein </a:t>
            </a:r>
            <a:r>
              <a:rPr lang="de-DE" dirty="0" err="1"/>
              <a:t>ambisyllabischer</a:t>
            </a:r>
            <a:r>
              <a:rPr lang="de-DE" dirty="0"/>
              <a:t> Konsonant da steht.</a:t>
            </a:r>
          </a:p>
          <a:p>
            <a:pPr>
              <a:defRPr/>
            </a:pPr>
            <a:r>
              <a:rPr lang="de-DE" dirty="0"/>
              <a:t> </a:t>
            </a:r>
            <a:endParaRPr lang="de-DE" i="1" dirty="0"/>
          </a:p>
        </p:txBody>
      </p:sp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3D833A0-87E7-784E-ACCE-F03D3363DE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63200" y="2984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153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Datumsplatzhalter 3">
            <a:extLst>
              <a:ext uri="{FF2B5EF4-FFF2-40B4-BE49-F238E27FC236}">
                <a16:creationId xmlns:a16="http://schemas.microsoft.com/office/drawing/2014/main" id="{10FDE381-8AD6-2D48-AEF4-4F3782D874F8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F959880-2094-9142-8A3A-1C2E5F883D18}" type="datetime1">
              <a:rPr lang="de-DE" altLang="de-DE" sz="1400"/>
              <a:pPr>
                <a:spcBef>
                  <a:spcPct val="0"/>
                </a:spcBef>
              </a:pPr>
              <a:t>05.05.20</a:t>
            </a:fld>
            <a:endParaRPr lang="de-DE" altLang="de-DE" sz="1400"/>
          </a:p>
        </p:txBody>
      </p:sp>
      <p:sp>
        <p:nvSpPr>
          <p:cNvPr id="19458" name="Foliennummernplatzhalter 5">
            <a:extLst>
              <a:ext uri="{FF2B5EF4-FFF2-40B4-BE49-F238E27FC236}">
                <a16:creationId xmlns:a16="http://schemas.microsoft.com/office/drawing/2014/main" id="{72DBC8D8-7AE9-EF45-B328-B43F273451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0E69297-E341-9E49-A992-21059457A1CA}" type="slidenum">
              <a:rPr lang="de-DE" altLang="de-DE" sz="1400"/>
              <a:pPr>
                <a:spcBef>
                  <a:spcPct val="0"/>
                </a:spcBef>
              </a:pPr>
              <a:t>3</a:t>
            </a:fld>
            <a:endParaRPr lang="de-DE" altLang="de-DE" sz="1400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A958F859-E63C-214A-B3FC-B8C6DFA62D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981076"/>
            <a:ext cx="8534400" cy="5038725"/>
          </a:xfrm>
        </p:spPr>
        <p:txBody>
          <a:bodyPr/>
          <a:lstStyle/>
          <a:p>
            <a:pPr algn="just"/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Das Deutsche hat Konsonanten und Vokale.</a:t>
            </a:r>
          </a:p>
          <a:p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Die Konsonanten verteilen sich in 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Obstruenten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und 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Sonoranten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  <a:p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Obstruenten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sind Plosive, Frikative und Affrikate</a:t>
            </a:r>
          </a:p>
          <a:p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Plosive sind jeweils stimmlos und stimmhaft</a:t>
            </a:r>
          </a:p>
          <a:p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[p]/[b] sind labial (mit den Lippen artikuliert)</a:t>
            </a:r>
          </a:p>
          <a:p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[t]/[d] sind 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koronal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(mit der vorderen Zunge artikuliert)</a:t>
            </a:r>
          </a:p>
          <a:p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[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k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]/[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g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 sind dorsal (mit der hinteren Zunge artikuliert)</a:t>
            </a:r>
          </a:p>
          <a:p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1AE28D8A-C434-E041-AD85-9E74BB6887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60559" y="64452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68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Datumsplatzhalter 3">
            <a:extLst>
              <a:ext uri="{FF2B5EF4-FFF2-40B4-BE49-F238E27FC236}">
                <a16:creationId xmlns:a16="http://schemas.microsoft.com/office/drawing/2014/main" id="{E60BEDD7-4693-8A46-A823-BD665BB4C4FD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A3B79FA-C5E4-2F47-AC04-C5B93441C2B2}" type="datetime1">
              <a:rPr lang="de-DE" altLang="de-DE" sz="1400"/>
              <a:pPr>
                <a:spcBef>
                  <a:spcPct val="0"/>
                </a:spcBef>
              </a:pPr>
              <a:t>05.05.20</a:t>
            </a:fld>
            <a:endParaRPr lang="de-DE" altLang="de-DE" sz="1400"/>
          </a:p>
        </p:txBody>
      </p:sp>
      <p:sp>
        <p:nvSpPr>
          <p:cNvPr id="64514" name="Foliennummernplatzhalter 5">
            <a:extLst>
              <a:ext uri="{FF2B5EF4-FFF2-40B4-BE49-F238E27FC236}">
                <a16:creationId xmlns:a16="http://schemas.microsoft.com/office/drawing/2014/main" id="{F880152D-B959-904C-9BD6-49046D89B1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666AF8F-0263-954C-BF44-457A9E14D381}" type="slidenum">
              <a:rPr lang="de-DE" altLang="de-DE" sz="1400"/>
              <a:pPr>
                <a:spcBef>
                  <a:spcPct val="0"/>
                </a:spcBef>
              </a:pPr>
              <a:t>30</a:t>
            </a:fld>
            <a:endParaRPr lang="de-DE" altLang="de-DE" sz="1400"/>
          </a:p>
        </p:txBody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id="{BF63D565-4D4E-0E47-8147-C214683F01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8534400" cy="76200"/>
          </a:xfrm>
        </p:spPr>
        <p:txBody>
          <a:bodyPr>
            <a:noAutofit/>
          </a:bodyPr>
          <a:lstStyle/>
          <a:p>
            <a:r>
              <a:rPr lang="de-DE" altLang="de-DE" sz="3600" b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Zusammenfassung</a:t>
            </a:r>
            <a:endParaRPr lang="en-GB" altLang="de-DE" dirty="0">
              <a:solidFill>
                <a:srgbClr val="000000"/>
              </a:solidFill>
              <a:latin typeface="Palatino" pitchFamily="2" charset="77"/>
              <a:ea typeface="ＭＳ Ｐゴシック" panose="020B0600070205080204" pitchFamily="34" charset="-128"/>
            </a:endParaRPr>
          </a:p>
        </p:txBody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07E3DC98-846B-9F4E-BD68-348A6F3FC2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1447800"/>
            <a:ext cx="8534400" cy="4572000"/>
          </a:xfrm>
        </p:spPr>
        <p:txBody>
          <a:bodyPr>
            <a:normAutofit/>
          </a:bodyPr>
          <a:lstStyle/>
          <a:p>
            <a:pPr algn="just">
              <a:defRPr/>
            </a:pPr>
            <a:r>
              <a:rPr lang="de-DE" altLang="de-DE" sz="3600" b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Neutralisierung vs. Lizensierung</a:t>
            </a:r>
          </a:p>
          <a:p>
            <a:pPr algn="just">
              <a:defRPr/>
            </a:pPr>
            <a:r>
              <a:rPr lang="de-DE" sz="32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Meistens sind beide Ansätze äquivalent</a:t>
            </a:r>
          </a:p>
          <a:p>
            <a:pPr>
              <a:defRPr/>
            </a:pPr>
            <a:r>
              <a:rPr lang="de-DE" sz="32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Im Falle eines </a:t>
            </a:r>
            <a:r>
              <a:rPr lang="de-DE" sz="3200" dirty="0" err="1"/>
              <a:t>ambisyllabischen</a:t>
            </a:r>
            <a:r>
              <a:rPr lang="de-DE" sz="3200" dirty="0"/>
              <a:t> </a:t>
            </a:r>
            <a:r>
              <a:rPr lang="de-DE" sz="3200" dirty="0" err="1"/>
              <a:t>Konsonants</a:t>
            </a:r>
            <a:r>
              <a:rPr lang="de-DE" sz="3200" dirty="0"/>
              <a:t> macht der Lizensierungsansatz bessere Vorhersagen.</a:t>
            </a:r>
            <a:endParaRPr lang="de-DE" sz="3200" dirty="0">
              <a:solidFill>
                <a:srgbClr val="000000"/>
              </a:solidFill>
              <a:latin typeface="Palatino" charset="0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0D1D701-0F5C-3F4A-8867-E1B4E0F40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72252" y="431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91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Datumsplatzhalter 3">
            <a:extLst>
              <a:ext uri="{FF2B5EF4-FFF2-40B4-BE49-F238E27FC236}">
                <a16:creationId xmlns:a16="http://schemas.microsoft.com/office/drawing/2014/main" id="{E8C7DD9A-09B9-FE4F-B8A7-1F652C66E77B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DE9930D-183C-E746-BED1-B5E71604A5E1}" type="datetime1">
              <a:rPr lang="de-DE" altLang="de-DE" sz="1400"/>
              <a:pPr>
                <a:spcBef>
                  <a:spcPct val="0"/>
                </a:spcBef>
              </a:pPr>
              <a:t>05.05.20</a:t>
            </a:fld>
            <a:endParaRPr lang="de-DE" altLang="de-DE" sz="1400"/>
          </a:p>
        </p:txBody>
      </p:sp>
      <p:sp>
        <p:nvSpPr>
          <p:cNvPr id="29698" name="Foliennummernplatzhalter 5">
            <a:extLst>
              <a:ext uri="{FF2B5EF4-FFF2-40B4-BE49-F238E27FC236}">
                <a16:creationId xmlns:a16="http://schemas.microsoft.com/office/drawing/2014/main" id="{C5B876C2-9AE6-504D-9636-E8A7382B91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CA5A137-15B4-DA45-A07D-BAF692C784E0}" type="slidenum">
              <a:rPr lang="de-DE" altLang="de-DE" sz="1400"/>
              <a:pPr>
                <a:spcBef>
                  <a:spcPct val="0"/>
                </a:spcBef>
              </a:pPr>
              <a:t>31</a:t>
            </a:fld>
            <a:endParaRPr lang="de-DE" altLang="de-DE" sz="1400"/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B7F66857-A72D-8F4E-8D14-F2423AF222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981076"/>
            <a:ext cx="8534400" cy="5038725"/>
          </a:xfrm>
        </p:spPr>
        <p:txBody>
          <a:bodyPr/>
          <a:lstStyle/>
          <a:p>
            <a:pPr algn="just"/>
            <a:r>
              <a:rPr lang="de-DE" altLang="de-DE" dirty="0">
                <a:solidFill>
                  <a:srgbClr val="000000"/>
                </a:solidFill>
                <a:latin typeface="Palatino" pitchFamily="2" charset="77"/>
                <a:ea typeface="ＭＳ Ｐゴシック" panose="020B0600070205080204" pitchFamily="34" charset="-128"/>
              </a:rPr>
              <a:t>	</a:t>
            </a:r>
          </a:p>
          <a:p>
            <a:r>
              <a:rPr lang="de-DE" altLang="de-DE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Könnte Auslautverhärtung im Deutschen als ein Prozess verstanden werden, der stimmlose </a:t>
            </a:r>
            <a:r>
              <a:rPr lang="de-DE" altLang="de-DE" dirty="0" err="1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Obstruenten</a:t>
            </a:r>
            <a:r>
              <a:rPr lang="de-DE" altLang="de-DE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zwischen Vokalen stimmhaft macht?</a:t>
            </a:r>
          </a:p>
          <a:p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Nein, ALV findet ausnahmslos statt, ein Prozess, der aus stimmlosen 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Obstruenten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stimmhafte macht hätte Ausnahmen (Typ/typisch; Rat/Räte, Nuss/Nüsse 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usw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29105612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Datumsplatzhalter 3">
            <a:extLst>
              <a:ext uri="{FF2B5EF4-FFF2-40B4-BE49-F238E27FC236}">
                <a16:creationId xmlns:a16="http://schemas.microsoft.com/office/drawing/2014/main" id="{D517A0E6-31C1-2D45-A3E2-BC6CC6DC2606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EEA10E9-16ED-4B4E-9DC3-EE77C68D2D14}" type="datetime1">
              <a:rPr lang="de-DE" altLang="de-DE" sz="1400"/>
              <a:pPr>
                <a:spcBef>
                  <a:spcPct val="0"/>
                </a:spcBef>
              </a:pPr>
              <a:t>05.05.20</a:t>
            </a:fld>
            <a:endParaRPr lang="de-DE" altLang="de-DE" sz="1400"/>
          </a:p>
        </p:txBody>
      </p:sp>
      <p:sp>
        <p:nvSpPr>
          <p:cNvPr id="62466" name="Foliennummernplatzhalter 5">
            <a:extLst>
              <a:ext uri="{FF2B5EF4-FFF2-40B4-BE49-F238E27FC236}">
                <a16:creationId xmlns:a16="http://schemas.microsoft.com/office/drawing/2014/main" id="{7923EBD1-CD7F-2A4F-8616-3ABB4A7558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0124350-DD1A-C445-899E-A07D30010FCD}" type="slidenum">
              <a:rPr lang="de-DE" altLang="de-DE" sz="1400"/>
              <a:pPr>
                <a:spcBef>
                  <a:spcPct val="0"/>
                </a:spcBef>
              </a:pPr>
              <a:t>32</a:t>
            </a:fld>
            <a:endParaRPr lang="de-DE" altLang="de-DE" sz="1400"/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86F3F0DB-3F22-C04C-89DD-118334053F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8534400" cy="76200"/>
          </a:xfrm>
        </p:spPr>
        <p:txBody>
          <a:bodyPr>
            <a:normAutofit fontScale="90000"/>
          </a:bodyPr>
          <a:lstStyle/>
          <a:p>
            <a:r>
              <a:rPr lang="de-DE" altLang="de-DE" sz="3600" b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Weitere Alternation in den Plosiven:</a:t>
            </a:r>
            <a:br>
              <a:rPr lang="de-DE" altLang="de-DE" sz="3600" b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</a:br>
            <a:r>
              <a:rPr lang="de-DE" altLang="de-DE" sz="3600" b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Aspiration der Plosive und VOT</a:t>
            </a:r>
            <a:endParaRPr lang="en-GB" altLang="de-DE" dirty="0">
              <a:solidFill>
                <a:srgbClr val="000000"/>
              </a:solidFill>
              <a:latin typeface="Palatino" pitchFamily="2" charset="77"/>
              <a:ea typeface="ＭＳ Ｐゴシック" panose="020B0600070205080204" pitchFamily="34" charset="-128"/>
            </a:endParaRPr>
          </a:p>
        </p:txBody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798AADF1-EB38-4443-A285-4B8469D3A5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1447800"/>
            <a:ext cx="8534400" cy="4572000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de-DE" dirty="0"/>
              <a:t>Für die Frikative ist die Stimmhaftigkeit zuständig. Bei den Plosiven </a:t>
            </a:r>
            <a:r>
              <a:rPr lang="de-DE" i="1" dirty="0"/>
              <a:t>p, t, </a:t>
            </a:r>
            <a:r>
              <a:rPr lang="de-DE" i="1" dirty="0" err="1"/>
              <a:t>k</a:t>
            </a:r>
            <a:r>
              <a:rPr lang="de-DE" i="1" dirty="0"/>
              <a:t>, b, d, </a:t>
            </a:r>
            <a:r>
              <a:rPr lang="de-DE" i="1" dirty="0" err="1"/>
              <a:t>g</a:t>
            </a:r>
            <a:r>
              <a:rPr lang="de-DE" dirty="0"/>
              <a:t> benutzen wir auch das Merkmal [stimmhaft]. Die stimmlosen Plosive sind auch oft aspiriert. </a:t>
            </a:r>
          </a:p>
          <a:p>
            <a:pPr algn="just"/>
            <a:r>
              <a:rPr lang="de-DE" altLang="de-DE" dirty="0">
                <a:solidFill>
                  <a:srgbClr val="000000"/>
                </a:solidFill>
                <a:latin typeface="Palatino" pitchFamily="2" charset="77"/>
                <a:ea typeface="ＭＳ Ｐゴシック" panose="020B0600070205080204" pitchFamily="34" charset="-128"/>
              </a:rPr>
              <a:t>	 </a:t>
            </a:r>
          </a:p>
          <a:p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Stimmlosigkeit			p	t	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k</a:t>
            </a:r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Stimmlosigkeit, Aspiration	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p</a:t>
            </a:r>
            <a:r>
              <a:rPr lang="de-DE" altLang="de-DE" baseline="300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h</a:t>
            </a:r>
            <a:r>
              <a:rPr lang="de-DE" altLang="de-DE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t</a:t>
            </a:r>
            <a:r>
              <a:rPr lang="de-DE" altLang="de-DE" baseline="300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h</a:t>
            </a:r>
            <a:r>
              <a:rPr lang="de-DE" altLang="de-DE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k</a:t>
            </a:r>
            <a:r>
              <a:rPr lang="de-DE" altLang="de-DE" baseline="300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h</a:t>
            </a:r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Stimmhaftigkeit			b	d	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g</a:t>
            </a:r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/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Aspiration: </a:t>
            </a:r>
            <a:r>
              <a:rPr lang="de-DE" altLang="de-DE" i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Panther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[p</a:t>
            </a:r>
            <a:r>
              <a:rPr lang="en-US" altLang="de-DE" baseline="300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h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]; Tür, </a:t>
            </a:r>
            <a:r>
              <a:rPr lang="de-DE" altLang="de-DE" i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Tasse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[t</a:t>
            </a:r>
            <a:r>
              <a:rPr lang="en-US" altLang="de-DE" baseline="300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h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]; </a:t>
            </a:r>
            <a:r>
              <a:rPr lang="de-DE" altLang="de-DE" i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Kaffee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[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k</a:t>
            </a:r>
            <a:r>
              <a:rPr lang="en-US" altLang="de-DE" baseline="300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h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</a:t>
            </a:r>
          </a:p>
          <a:p>
            <a:pPr algn="just"/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Keine Aspiration: </a:t>
            </a:r>
          </a:p>
          <a:p>
            <a:pPr algn="just">
              <a:lnSpc>
                <a:spcPct val="128000"/>
              </a:lnSpc>
            </a:pPr>
            <a:r>
              <a:rPr lang="de-DE" altLang="de-DE" i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</a:t>
            </a:r>
            <a:r>
              <a:rPr lang="de-DE" altLang="de-DE" i="1" u="sng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p</a:t>
            </a:r>
            <a:r>
              <a:rPr lang="de-DE" altLang="de-DE" i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eyer, s</a:t>
            </a:r>
            <a:r>
              <a:rPr lang="de-DE" altLang="de-DE" i="1" u="sng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t</a:t>
            </a:r>
            <a:r>
              <a:rPr lang="de-DE" altLang="de-DE" i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ark, S</a:t>
            </a:r>
            <a:r>
              <a:rPr lang="de-DE" altLang="de-DE" i="1" u="sng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k</a:t>
            </a:r>
            <a:r>
              <a:rPr lang="de-DE" altLang="de-DE" i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elett, </a:t>
            </a:r>
          </a:p>
          <a:p>
            <a:pPr algn="just">
              <a:lnSpc>
                <a:spcPct val="128000"/>
              </a:lnSpc>
            </a:pPr>
            <a:r>
              <a:rPr lang="de-DE" altLang="de-DE" i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Ty</a:t>
            </a:r>
            <a:r>
              <a:rPr lang="de-DE" altLang="de-DE" i="1" u="sng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p</a:t>
            </a:r>
            <a:r>
              <a:rPr lang="de-DE" altLang="de-DE" i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, No</a:t>
            </a:r>
            <a:r>
              <a:rPr lang="de-DE" altLang="de-DE" i="1" u="sng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t</a:t>
            </a:r>
            <a:r>
              <a:rPr lang="de-DE" altLang="de-DE" i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, di</a:t>
            </a:r>
            <a:r>
              <a:rPr lang="de-DE" altLang="de-DE" i="1" u="sng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ck</a:t>
            </a:r>
            <a:r>
              <a:rPr lang="de-DE" altLang="de-DE" i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</a:p>
          <a:p>
            <a:pPr algn="just">
              <a:lnSpc>
                <a:spcPct val="128000"/>
              </a:lnSpc>
            </a:pPr>
            <a:r>
              <a:rPr lang="de-DE" altLang="de-DE" i="1" u="sng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B</a:t>
            </a:r>
            <a:r>
              <a:rPr lang="de-DE" altLang="de-DE" i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aum, </a:t>
            </a:r>
            <a:r>
              <a:rPr lang="de-DE" altLang="de-DE" i="1" u="sng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D</a:t>
            </a:r>
            <a:r>
              <a:rPr lang="de-DE" altLang="de-DE" i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orf, </a:t>
            </a:r>
            <a:r>
              <a:rPr lang="de-DE" altLang="de-DE" i="1" u="sng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G</a:t>
            </a:r>
            <a:r>
              <a:rPr lang="de-DE" altLang="de-DE" i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ang</a:t>
            </a:r>
          </a:p>
          <a:p>
            <a:endParaRPr lang="de-DE" altLang="de-DE" sz="2400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endParaRPr lang="de-DE" altLang="de-DE" sz="2400" dirty="0">
              <a:solidFill>
                <a:srgbClr val="000000"/>
              </a:solidFill>
              <a:latin typeface="Palatino" pitchFamily="2" charset="77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474B9EC-9E7C-E748-BC1C-9213C52EAC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56800" y="4667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48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Datumsplatzhalter 3">
            <a:extLst>
              <a:ext uri="{FF2B5EF4-FFF2-40B4-BE49-F238E27FC236}">
                <a16:creationId xmlns:a16="http://schemas.microsoft.com/office/drawing/2014/main" id="{815F150C-2D01-0D49-8F09-D4E1F4AD1CAD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ED47948-649E-804F-AEE7-95D4BF18E833}" type="datetime1">
              <a:rPr lang="de-DE" altLang="de-DE" sz="1400"/>
              <a:pPr>
                <a:spcBef>
                  <a:spcPct val="0"/>
                </a:spcBef>
              </a:pPr>
              <a:t>05.05.20</a:t>
            </a:fld>
            <a:endParaRPr lang="de-DE" altLang="de-DE" sz="1400"/>
          </a:p>
        </p:txBody>
      </p:sp>
      <p:sp>
        <p:nvSpPr>
          <p:cNvPr id="66562" name="Foliennummernplatzhalter 5">
            <a:extLst>
              <a:ext uri="{FF2B5EF4-FFF2-40B4-BE49-F238E27FC236}">
                <a16:creationId xmlns:a16="http://schemas.microsoft.com/office/drawing/2014/main" id="{A0BE399E-7806-C545-803A-5D3D9C096F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F347C5D-3468-E64B-8B6F-80551DCC486E}" type="slidenum">
              <a:rPr lang="de-DE" altLang="de-DE" sz="1400"/>
              <a:pPr>
                <a:spcBef>
                  <a:spcPct val="0"/>
                </a:spcBef>
              </a:pPr>
              <a:t>33</a:t>
            </a:fld>
            <a:endParaRPr lang="de-DE" altLang="de-DE" sz="1400"/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F38C3321-68A1-F844-8048-588E78228B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8534400" cy="76200"/>
          </a:xfrm>
        </p:spPr>
        <p:txBody>
          <a:bodyPr>
            <a:normAutofit fontScale="90000"/>
          </a:bodyPr>
          <a:lstStyle/>
          <a:p>
            <a:r>
              <a:rPr lang="de-DE" altLang="de-DE" sz="3600" b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Aspiration der Plosive: Fazit</a:t>
            </a:r>
            <a:endParaRPr lang="en-GB" altLang="de-DE" sz="3600" b="1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073DE28E-3EA9-DC49-A99A-08F070C292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1447800"/>
            <a:ext cx="8534400" cy="4572000"/>
          </a:xfrm>
        </p:spPr>
        <p:txBody>
          <a:bodyPr>
            <a:normAutofit fontScale="85000" lnSpcReduction="10000"/>
          </a:bodyPr>
          <a:lstStyle/>
          <a:p>
            <a:pPr marL="457200" indent="-457200" algn="just">
              <a:lnSpc>
                <a:spcPct val="120000"/>
              </a:lnSpc>
              <a:buFontTx/>
              <a:buAutoNum type="alphaLcPeriod"/>
              <a:defRPr/>
            </a:pPr>
            <a:r>
              <a:rPr lang="de-DE" sz="2400" dirty="0">
                <a:solidFill>
                  <a:srgbClr val="000000"/>
                </a:solidFill>
                <a:latin typeface="Times New Roman" charset="0"/>
              </a:rPr>
              <a:t>Stimmlose Plosive können aspiriert sein – also </a:t>
            </a:r>
          </a:p>
          <a:p>
            <a:pPr marL="457200" indent="-457200" algn="just">
              <a:lnSpc>
                <a:spcPct val="120000"/>
              </a:lnSpc>
              <a:defRPr/>
            </a:pPr>
            <a:r>
              <a:rPr lang="de-DE" sz="2400" dirty="0">
                <a:solidFill>
                  <a:srgbClr val="000000"/>
                </a:solidFill>
                <a:latin typeface="Times New Roman" charset="0"/>
              </a:rPr>
              <a:t>	[</a:t>
            </a:r>
            <a:r>
              <a:rPr lang="de-DE" sz="2400" dirty="0" err="1">
                <a:solidFill>
                  <a:srgbClr val="000000"/>
                </a:solidFill>
                <a:latin typeface="Times New Roman" charset="0"/>
              </a:rPr>
              <a:t>p</a:t>
            </a:r>
            <a:r>
              <a:rPr lang="de-DE" sz="2400" baseline="30000" dirty="0" err="1">
                <a:solidFill>
                  <a:srgbClr val="000000"/>
                </a:solidFill>
                <a:latin typeface="Times New Roman" charset="0"/>
              </a:rPr>
              <a:t>h</a:t>
            </a:r>
            <a:r>
              <a:rPr lang="de-DE" sz="2400" baseline="30000" dirty="0">
                <a:solidFill>
                  <a:srgbClr val="000000"/>
                </a:solidFill>
                <a:latin typeface="Times New Roman" charset="0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Times New Roman" charset="0"/>
              </a:rPr>
              <a:t>t</a:t>
            </a:r>
            <a:r>
              <a:rPr lang="de-DE" sz="2400" baseline="30000" dirty="0" err="1">
                <a:solidFill>
                  <a:srgbClr val="000000"/>
                </a:solidFill>
                <a:latin typeface="Times New Roman" charset="0"/>
              </a:rPr>
              <a:t>h</a:t>
            </a:r>
            <a:r>
              <a:rPr lang="de-DE" sz="2400" baseline="30000" dirty="0">
                <a:solidFill>
                  <a:srgbClr val="000000"/>
                </a:solidFill>
                <a:latin typeface="Times New Roman" charset="0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Times New Roman" charset="0"/>
              </a:rPr>
              <a:t>k</a:t>
            </a:r>
            <a:r>
              <a:rPr lang="de-DE" sz="2400" baseline="30000" dirty="0" err="1">
                <a:solidFill>
                  <a:srgbClr val="000000"/>
                </a:solidFill>
                <a:latin typeface="Times New Roman" charset="0"/>
              </a:rPr>
              <a:t>h</a:t>
            </a:r>
            <a:r>
              <a:rPr lang="de-DE" sz="2400" dirty="0">
                <a:solidFill>
                  <a:srgbClr val="000000"/>
                </a:solidFill>
                <a:latin typeface="Times New Roman" charset="0"/>
              </a:rPr>
              <a:t>], stimmhafte Plosive dagegen nicht.</a:t>
            </a:r>
          </a:p>
          <a:p>
            <a:pPr marL="457200" indent="-457200" algn="just">
              <a:buAutoNum type="alphaLcPeriod" startAt="2"/>
              <a:defRPr/>
            </a:pPr>
            <a:r>
              <a:rPr lang="de-DE" sz="2400" dirty="0">
                <a:solidFill>
                  <a:srgbClr val="000000"/>
                </a:solidFill>
                <a:latin typeface="Times New Roman" charset="0"/>
              </a:rPr>
              <a:t>[</a:t>
            </a:r>
            <a:r>
              <a:rPr lang="de-DE" sz="2400" dirty="0" err="1">
                <a:solidFill>
                  <a:srgbClr val="000000"/>
                </a:solidFill>
                <a:latin typeface="Times New Roman" charset="0"/>
              </a:rPr>
              <a:t>p</a:t>
            </a:r>
            <a:r>
              <a:rPr lang="de-DE" sz="2400" baseline="30000" dirty="0" err="1">
                <a:solidFill>
                  <a:srgbClr val="000000"/>
                </a:solidFill>
                <a:latin typeface="Times New Roman" charset="0"/>
              </a:rPr>
              <a:t>h</a:t>
            </a:r>
            <a:r>
              <a:rPr lang="de-DE" sz="2400" baseline="30000" dirty="0">
                <a:solidFill>
                  <a:srgbClr val="000000"/>
                </a:solidFill>
                <a:latin typeface="Times New Roman" charset="0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Times New Roman" charset="0"/>
              </a:rPr>
              <a:t>t</a:t>
            </a:r>
            <a:r>
              <a:rPr lang="de-DE" sz="2400" baseline="30000" dirty="0" err="1">
                <a:solidFill>
                  <a:srgbClr val="000000"/>
                </a:solidFill>
                <a:latin typeface="Times New Roman" charset="0"/>
              </a:rPr>
              <a:t>h</a:t>
            </a:r>
            <a:r>
              <a:rPr lang="de-DE" sz="2400" baseline="30000" dirty="0">
                <a:solidFill>
                  <a:srgbClr val="000000"/>
                </a:solidFill>
                <a:latin typeface="Times New Roman" charset="0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Times New Roman" charset="0"/>
              </a:rPr>
              <a:t>k</a:t>
            </a:r>
            <a:r>
              <a:rPr lang="de-DE" sz="2400" baseline="30000" dirty="0" err="1">
                <a:solidFill>
                  <a:srgbClr val="000000"/>
                </a:solidFill>
                <a:latin typeface="Times New Roman" charset="0"/>
              </a:rPr>
              <a:t>h</a:t>
            </a:r>
            <a:r>
              <a:rPr lang="de-DE" sz="2400" dirty="0">
                <a:solidFill>
                  <a:srgbClr val="000000"/>
                </a:solidFill>
                <a:latin typeface="Times New Roman" charset="0"/>
              </a:rPr>
              <a:t>] kommen nur am Silbenanfang vor.</a:t>
            </a:r>
          </a:p>
          <a:p>
            <a:pPr algn="just">
              <a:lnSpc>
                <a:spcPct val="120000"/>
              </a:lnSpc>
            </a:pPr>
            <a:r>
              <a:rPr lang="de-DE" altLang="de-DE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c.     Es gibt keinen Kontrast zwischen aspirierten und nicht- aspirierten Plosiven.</a:t>
            </a:r>
          </a:p>
          <a:p>
            <a:pPr algn="just">
              <a:lnSpc>
                <a:spcPct val="120000"/>
              </a:lnSpc>
            </a:pPr>
            <a:r>
              <a:rPr lang="de-DE" altLang="de-DE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d.    Es gibt kein Minimalpaar für </a:t>
            </a:r>
            <a:r>
              <a:rPr lang="de-DE" altLang="de-DE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Obstruenten</a:t>
            </a:r>
            <a:r>
              <a:rPr lang="de-DE" altLang="de-DE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hinsichtlich Aspiration: </a:t>
            </a:r>
            <a:r>
              <a:rPr lang="de-DE" altLang="de-DE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P</a:t>
            </a:r>
            <a:r>
              <a:rPr lang="de-DE" altLang="de-DE" sz="2400" i="1" baseline="300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h</a:t>
            </a:r>
            <a:r>
              <a:rPr lang="de-DE" altLang="de-DE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ein</a:t>
            </a:r>
            <a:r>
              <a:rPr lang="de-DE" altLang="de-DE" sz="2400" i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/Pein</a:t>
            </a:r>
            <a:r>
              <a:rPr lang="de-DE" altLang="de-DE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ist kein mögliches Minimalpaar</a:t>
            </a:r>
          </a:p>
          <a:p>
            <a:pPr marL="457200" indent="-457200">
              <a:lnSpc>
                <a:spcPct val="120000"/>
              </a:lnSpc>
            </a:pPr>
            <a:endParaRPr lang="de-DE" altLang="de-DE" sz="2400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>
              <a:lnSpc>
                <a:spcPct val="120000"/>
              </a:lnSpc>
            </a:pPr>
            <a:r>
              <a:rPr lang="de-DE" altLang="de-DE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Die </a:t>
            </a:r>
            <a:r>
              <a:rPr lang="de-DE" altLang="de-DE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Allophonie</a:t>
            </a:r>
            <a:r>
              <a:rPr lang="de-DE" altLang="de-DE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zwischen aspirierten und nicht- aspirierten Plosiven ist nicht kontrastiv/distinktiv</a:t>
            </a:r>
          </a:p>
          <a:p>
            <a:pPr marL="457200" indent="-457200">
              <a:lnSpc>
                <a:spcPct val="120000"/>
              </a:lnSpc>
            </a:pPr>
            <a:r>
              <a:rPr lang="de-DE" altLang="de-DE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Es ist eine positionsbedingte </a:t>
            </a:r>
            <a:r>
              <a:rPr lang="de-DE" altLang="de-DE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Allophonie</a:t>
            </a:r>
            <a:r>
              <a:rPr lang="de-DE" altLang="de-DE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, die keine Bedeutungsunterscheidung mit sich trägt.</a:t>
            </a:r>
            <a:endParaRPr lang="de-DE" sz="2400" dirty="0">
              <a:solidFill>
                <a:srgbClr val="000000"/>
              </a:solidFill>
              <a:latin typeface="Palatino" charset="0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C1FB0E12-F5E7-504C-8F0D-590B4623FC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73918" y="254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286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Datumsplatzhalter 3">
            <a:extLst>
              <a:ext uri="{FF2B5EF4-FFF2-40B4-BE49-F238E27FC236}">
                <a16:creationId xmlns:a16="http://schemas.microsoft.com/office/drawing/2014/main" id="{C1E9A706-9F71-BE45-B7AD-AE1AC672E5F4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452BCFF-2C4A-B74C-AA99-3304A5D52E44}" type="datetime1">
              <a:rPr lang="de-DE" altLang="de-DE" sz="1400"/>
              <a:pPr>
                <a:spcBef>
                  <a:spcPct val="0"/>
                </a:spcBef>
              </a:pPr>
              <a:t>05.05.20</a:t>
            </a:fld>
            <a:endParaRPr lang="de-DE" altLang="de-DE" sz="1400"/>
          </a:p>
        </p:txBody>
      </p:sp>
      <p:sp>
        <p:nvSpPr>
          <p:cNvPr id="70658" name="Foliennummernplatzhalter 5">
            <a:extLst>
              <a:ext uri="{FF2B5EF4-FFF2-40B4-BE49-F238E27FC236}">
                <a16:creationId xmlns:a16="http://schemas.microsoft.com/office/drawing/2014/main" id="{06FDDB4E-97B1-FE44-9E76-5D31B6EFCC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6055590-FE85-BB4F-946A-0FB39FA3CCD3}" type="slidenum">
              <a:rPr lang="de-DE" altLang="de-DE" sz="1400"/>
              <a:pPr>
                <a:spcBef>
                  <a:spcPct val="0"/>
                </a:spcBef>
              </a:pPr>
              <a:t>34</a:t>
            </a:fld>
            <a:endParaRPr lang="de-DE" altLang="de-DE" sz="1400"/>
          </a:p>
        </p:txBody>
      </p:sp>
      <p:sp>
        <p:nvSpPr>
          <p:cNvPr id="70659" name="Rectangle 2">
            <a:extLst>
              <a:ext uri="{FF2B5EF4-FFF2-40B4-BE49-F238E27FC236}">
                <a16:creationId xmlns:a16="http://schemas.microsoft.com/office/drawing/2014/main" id="{49C75989-FCB0-A546-9288-FDBDDBD092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8534400" cy="76200"/>
          </a:xfrm>
        </p:spPr>
        <p:txBody>
          <a:bodyPr>
            <a:normAutofit fontScale="90000"/>
          </a:bodyPr>
          <a:lstStyle/>
          <a:p>
            <a:r>
              <a:rPr lang="de-DE" altLang="de-DE" sz="36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Mehr Allophonien für Plosive</a:t>
            </a:r>
            <a:endParaRPr lang="en-GB" altLang="de-DE" baseline="300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70660" name="Rectangle 3">
            <a:extLst>
              <a:ext uri="{FF2B5EF4-FFF2-40B4-BE49-F238E27FC236}">
                <a16:creationId xmlns:a16="http://schemas.microsoft.com/office/drawing/2014/main" id="{99A11EFF-A558-9148-B8F9-AEFD32478E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1066800"/>
            <a:ext cx="8534400" cy="4953000"/>
          </a:xfrm>
        </p:spPr>
        <p:txBody>
          <a:bodyPr/>
          <a:lstStyle/>
          <a:p>
            <a:pPr algn="just"/>
            <a:r>
              <a:rPr lang="de-DE" altLang="de-DE" i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Skelett: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[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k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 (stimmloser velarer Plosiv)</a:t>
            </a:r>
          </a:p>
          <a:p>
            <a:pPr algn="just"/>
            <a:endParaRPr lang="de-DE" altLang="de-DE" i="1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/>
            <a:r>
              <a:rPr lang="de-DE" altLang="de-DE" i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Kahl: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[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k</a:t>
            </a:r>
            <a:r>
              <a:rPr lang="de-DE" altLang="de-DE" baseline="300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h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 (aspiriertes </a:t>
            </a:r>
            <a:r>
              <a:rPr lang="de-DE" altLang="de-DE" i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k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)</a:t>
            </a:r>
          </a:p>
          <a:p>
            <a:pPr algn="just"/>
            <a:endParaRPr lang="de-DE" altLang="de-DE" i="1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/>
            <a:r>
              <a:rPr lang="de-DE" altLang="de-DE" i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Pflück Karotten: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[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k</a:t>
            </a:r>
            <a:r>
              <a:rPr lang="de-DE" altLang="de-DE" baseline="30000" dirty="0">
                <a:ea typeface="ＭＳ Ｐゴシック" panose="020B0600070205080204" pitchFamily="34" charset="-128"/>
              </a:rPr>
              <a:t>¬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  (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unaufgelöstes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i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k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)</a:t>
            </a:r>
            <a:endParaRPr lang="de-DE" altLang="de-DE" dirty="0">
              <a:solidFill>
                <a:srgbClr val="000000"/>
              </a:solidFill>
              <a:latin typeface="Palatino" pitchFamily="2" charset="77"/>
              <a:ea typeface="ＭＳ Ｐゴシック" panose="020B0600070205080204" pitchFamily="34" charset="-128"/>
            </a:endParaRPr>
          </a:p>
          <a:p>
            <a:pPr algn="just"/>
            <a:endParaRPr lang="de-DE" altLang="de-DE" i="1" dirty="0">
              <a:solidFill>
                <a:srgbClr val="000000"/>
              </a:solidFill>
              <a:latin typeface="Palatino" pitchFamily="2" charset="77"/>
              <a:ea typeface="ＭＳ Ｐゴシック" panose="020B0600070205080204" pitchFamily="34" charset="-128"/>
            </a:endParaRPr>
          </a:p>
          <a:p>
            <a:pPr algn="just"/>
            <a:r>
              <a:rPr lang="de-DE" altLang="de-DE" i="1" dirty="0">
                <a:solidFill>
                  <a:srgbClr val="000000"/>
                </a:solidFill>
                <a:latin typeface="Palatino" pitchFamily="2" charset="77"/>
                <a:ea typeface="ＭＳ Ｐゴシック" panose="020B0600070205080204" pitchFamily="34" charset="-128"/>
              </a:rPr>
              <a:t>Kühl, Kiel: </a:t>
            </a:r>
            <a:r>
              <a:rPr lang="de-DE" altLang="de-DE" dirty="0">
                <a:solidFill>
                  <a:srgbClr val="000000"/>
                </a:solidFill>
                <a:latin typeface="Palatino" pitchFamily="2" charset="77"/>
                <a:ea typeface="ＭＳ Ｐゴシック" panose="020B0600070205080204" pitchFamily="34" charset="-128"/>
              </a:rPr>
              <a:t> [</a:t>
            </a:r>
            <a:r>
              <a:rPr lang="de-DE" altLang="de-DE" dirty="0" err="1">
                <a:solidFill>
                  <a:srgbClr val="000000"/>
                </a:solidFill>
                <a:latin typeface="Palatino" pitchFamily="2" charset="77"/>
                <a:ea typeface="ＭＳ Ｐゴシック" panose="020B0600070205080204" pitchFamily="34" charset="-128"/>
              </a:rPr>
              <a:t>k</a:t>
            </a:r>
            <a:r>
              <a:rPr lang="en-US" altLang="de-DE" baseline="300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h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 (vorverlagertes palatales </a:t>
            </a:r>
            <a:r>
              <a:rPr lang="de-DE" altLang="de-DE" i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k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)</a:t>
            </a:r>
            <a:endParaRPr lang="de-DE" altLang="de-DE" dirty="0">
              <a:solidFill>
                <a:srgbClr val="000000"/>
              </a:solidFill>
              <a:latin typeface="Palatino" pitchFamily="2" charset="77"/>
              <a:ea typeface="ＭＳ Ｐゴシック" panose="020B0600070205080204" pitchFamily="34" charset="-128"/>
            </a:endParaRPr>
          </a:p>
          <a:p>
            <a:pPr algn="just"/>
            <a:endParaRPr lang="de-DE" altLang="de-DE" i="1" dirty="0">
              <a:solidFill>
                <a:srgbClr val="000000"/>
              </a:solidFill>
              <a:latin typeface="Palatino" pitchFamily="2" charset="77"/>
              <a:ea typeface="ＭＳ Ｐゴシック" panose="020B0600070205080204" pitchFamily="34" charset="-128"/>
            </a:endParaRPr>
          </a:p>
          <a:p>
            <a:pPr algn="just"/>
            <a:r>
              <a:rPr lang="de-DE" altLang="de-DE" i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Kohl, Kuh: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[</a:t>
            </a:r>
            <a:r>
              <a:rPr lang="de-DE" altLang="de-DE" u="sng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k</a:t>
            </a:r>
            <a:r>
              <a:rPr lang="en-US" altLang="de-DE" baseline="300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h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 (nach hinten verlagertes, aspiriertes, 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uvulares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i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k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)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A7E981F-D197-FC4F-B715-821EB1999D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50400" y="838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77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Datumsplatzhalter 3">
            <a:extLst>
              <a:ext uri="{FF2B5EF4-FFF2-40B4-BE49-F238E27FC236}">
                <a16:creationId xmlns:a16="http://schemas.microsoft.com/office/drawing/2014/main" id="{24544ECA-B399-4C4E-8906-B7F9FCBFD735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A70E539-C628-1C48-8CF7-BE8439507F5D}" type="datetime1">
              <a:rPr lang="de-DE" altLang="de-DE" sz="1400"/>
              <a:pPr>
                <a:spcBef>
                  <a:spcPct val="0"/>
                </a:spcBef>
              </a:pPr>
              <a:t>05.05.20</a:t>
            </a:fld>
            <a:endParaRPr lang="de-DE" altLang="de-DE" sz="1400"/>
          </a:p>
        </p:txBody>
      </p:sp>
      <p:sp>
        <p:nvSpPr>
          <p:cNvPr id="72706" name="Foliennummernplatzhalter 5">
            <a:extLst>
              <a:ext uri="{FF2B5EF4-FFF2-40B4-BE49-F238E27FC236}">
                <a16:creationId xmlns:a16="http://schemas.microsoft.com/office/drawing/2014/main" id="{E5AD0F02-B2D4-124B-A5B2-C06C15D385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984C7A0-582F-B246-87A8-1BA02A6572E0}" type="slidenum">
              <a:rPr lang="de-DE" altLang="de-DE" sz="1400"/>
              <a:pPr>
                <a:spcBef>
                  <a:spcPct val="0"/>
                </a:spcBef>
              </a:pPr>
              <a:t>35</a:t>
            </a:fld>
            <a:endParaRPr lang="de-DE" altLang="de-DE" sz="1400"/>
          </a:p>
        </p:txBody>
      </p:sp>
      <p:sp>
        <p:nvSpPr>
          <p:cNvPr id="72707" name="Rectangle 2">
            <a:extLst>
              <a:ext uri="{FF2B5EF4-FFF2-40B4-BE49-F238E27FC236}">
                <a16:creationId xmlns:a16="http://schemas.microsoft.com/office/drawing/2014/main" id="{EF2060A3-5CBE-A546-8F47-8E48940C2A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8534400" cy="76200"/>
          </a:xfrm>
        </p:spPr>
        <p:txBody>
          <a:bodyPr>
            <a:normAutofit fontScale="90000"/>
          </a:bodyPr>
          <a:lstStyle/>
          <a:p>
            <a:r>
              <a:rPr lang="de-DE" altLang="de-DE" sz="36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Mehr Allophonien für Plosive</a:t>
            </a:r>
            <a:endParaRPr lang="en-GB" altLang="de-DE" baseline="300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F8DB045B-C4B3-4B40-9D74-0DF3D8DA98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1066800"/>
            <a:ext cx="8534400" cy="4953000"/>
          </a:xfrm>
        </p:spPr>
        <p:txBody>
          <a:bodyPr/>
          <a:lstStyle/>
          <a:p>
            <a:pPr algn="just">
              <a:defRPr/>
            </a:pPr>
            <a:r>
              <a:rPr lang="de-DE" dirty="0"/>
              <a:t>Unterscheidung zwischen stimmlosen (p, t, </a:t>
            </a:r>
            <a:r>
              <a:rPr lang="de-DE" dirty="0" err="1"/>
              <a:t>k</a:t>
            </a:r>
            <a:r>
              <a:rPr lang="de-DE" dirty="0"/>
              <a:t>,) und stimmhaften Plosiven und Frikativen (b, d, </a:t>
            </a:r>
            <a:r>
              <a:rPr lang="de-DE" dirty="0" err="1"/>
              <a:t>g</a:t>
            </a:r>
            <a:r>
              <a:rPr lang="de-DE" dirty="0"/>
              <a:t>) wird primär durch den Parameter VOT (Voice </a:t>
            </a:r>
            <a:r>
              <a:rPr lang="de-DE" dirty="0" err="1"/>
              <a:t>Onset</a:t>
            </a:r>
            <a:r>
              <a:rPr lang="de-DE" dirty="0"/>
              <a:t> Timing, </a:t>
            </a:r>
            <a:r>
              <a:rPr lang="de-DE" dirty="0" err="1"/>
              <a:t>Lisker</a:t>
            </a:r>
            <a:r>
              <a:rPr lang="de-DE" dirty="0"/>
              <a:t> und </a:t>
            </a:r>
            <a:r>
              <a:rPr lang="de-DE" dirty="0" err="1"/>
              <a:t>Abramson</a:t>
            </a:r>
            <a:r>
              <a:rPr lang="de-DE" dirty="0"/>
              <a:t> 1965) gemacht, d.h. durch das Einsetzen der Stimme im Verhältnis zur Auflösung der Konstriktion.</a:t>
            </a:r>
          </a:p>
          <a:p>
            <a:pPr algn="just">
              <a:defRPr/>
            </a:pPr>
            <a:endParaRPr lang="de-DE" dirty="0">
              <a:solidFill>
                <a:srgbClr val="000000"/>
              </a:solidFill>
              <a:latin typeface="Times New Roman" charset="0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AEAA16BD-7CCB-2B44-9043-166D48EBBB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63200" y="203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06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Datumsplatzhalter 3">
            <a:extLst>
              <a:ext uri="{FF2B5EF4-FFF2-40B4-BE49-F238E27FC236}">
                <a16:creationId xmlns:a16="http://schemas.microsoft.com/office/drawing/2014/main" id="{1EBD0D14-50B1-DE40-B80D-DF5246E7E0A4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BE03F3E-766E-3046-896E-A7284314FCA6}" type="datetime1">
              <a:rPr lang="de-DE" altLang="de-DE" sz="1400"/>
              <a:pPr>
                <a:spcBef>
                  <a:spcPct val="0"/>
                </a:spcBef>
              </a:pPr>
              <a:t>05.05.20</a:t>
            </a:fld>
            <a:endParaRPr lang="de-DE" altLang="de-DE" sz="1400"/>
          </a:p>
        </p:txBody>
      </p:sp>
      <p:sp>
        <p:nvSpPr>
          <p:cNvPr id="74754" name="Foliennummernplatzhalter 5">
            <a:extLst>
              <a:ext uri="{FF2B5EF4-FFF2-40B4-BE49-F238E27FC236}">
                <a16:creationId xmlns:a16="http://schemas.microsoft.com/office/drawing/2014/main" id="{EA23A460-3EE1-924B-BE0B-44CE405947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BEBA1EE-D8A4-8947-8F25-EEF4D3B19202}" type="slidenum">
              <a:rPr lang="de-DE" altLang="de-DE" sz="1400"/>
              <a:pPr>
                <a:spcBef>
                  <a:spcPct val="0"/>
                </a:spcBef>
              </a:pPr>
              <a:t>36</a:t>
            </a:fld>
            <a:endParaRPr lang="de-DE" altLang="de-DE" sz="1400"/>
          </a:p>
        </p:txBody>
      </p:sp>
      <p:sp>
        <p:nvSpPr>
          <p:cNvPr id="74755" name="Rectangle 2">
            <a:extLst>
              <a:ext uri="{FF2B5EF4-FFF2-40B4-BE49-F238E27FC236}">
                <a16:creationId xmlns:a16="http://schemas.microsoft.com/office/drawing/2014/main" id="{82116A68-85EA-EB4C-9D56-041A687654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8534400" cy="76200"/>
          </a:xfrm>
        </p:spPr>
        <p:txBody>
          <a:bodyPr>
            <a:normAutofit fontScale="90000"/>
          </a:bodyPr>
          <a:lstStyle/>
          <a:p>
            <a:r>
              <a:rPr lang="de-DE" altLang="de-DE" sz="36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VOT</a:t>
            </a:r>
            <a:endParaRPr lang="en-GB" altLang="de-DE" baseline="300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CCAD2A0E-7049-0B49-84C9-4167D15099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1066800"/>
            <a:ext cx="8534400" cy="4953000"/>
          </a:xfrm>
        </p:spPr>
        <p:txBody>
          <a:bodyPr>
            <a:normAutofit lnSpcReduction="10000"/>
          </a:bodyPr>
          <a:lstStyle/>
          <a:p>
            <a:pPr algn="just">
              <a:defRPr/>
            </a:pPr>
            <a:endParaRPr lang="de-DE" dirty="0">
              <a:solidFill>
                <a:srgbClr val="000000"/>
              </a:solidFill>
              <a:latin typeface="Times New Roman" charset="0"/>
            </a:endParaRPr>
          </a:p>
          <a:p>
            <a:pPr algn="just">
              <a:defRPr/>
            </a:pPr>
            <a:endParaRPr lang="de-DE" dirty="0">
              <a:solidFill>
                <a:srgbClr val="000000"/>
              </a:solidFill>
              <a:latin typeface="Times New Roman" charset="0"/>
            </a:endParaRPr>
          </a:p>
          <a:p>
            <a:pPr algn="just">
              <a:defRPr/>
            </a:pPr>
            <a:endParaRPr lang="de-DE" dirty="0">
              <a:solidFill>
                <a:srgbClr val="000000"/>
              </a:solidFill>
              <a:latin typeface="Times New Roman" charset="0"/>
            </a:endParaRPr>
          </a:p>
          <a:p>
            <a:pPr algn="just">
              <a:defRPr/>
            </a:pPr>
            <a:r>
              <a:rPr lang="de-DE" sz="2000" dirty="0"/>
              <a:t>a. </a:t>
            </a:r>
            <a:r>
              <a:rPr lang="de-DE" sz="2000" dirty="0" err="1"/>
              <a:t>Unaspiriert</a:t>
            </a:r>
            <a:r>
              <a:rPr lang="de-DE" sz="2000" dirty="0"/>
              <a:t>				      b. Aspiriert</a:t>
            </a:r>
          </a:p>
          <a:p>
            <a:pPr algn="just">
              <a:defRPr/>
            </a:pPr>
            <a:endParaRPr lang="de-DE" sz="2000" dirty="0"/>
          </a:p>
          <a:p>
            <a:pPr algn="just">
              <a:defRPr/>
            </a:pPr>
            <a:endParaRPr lang="de-DE" sz="2000" dirty="0"/>
          </a:p>
          <a:p>
            <a:pPr algn="just">
              <a:defRPr/>
            </a:pPr>
            <a:endParaRPr lang="de-DE" sz="2000" dirty="0"/>
          </a:p>
          <a:p>
            <a:pPr>
              <a:defRPr/>
            </a:pPr>
            <a:endParaRPr lang="en-US" sz="2000" dirty="0"/>
          </a:p>
          <a:p>
            <a:pPr>
              <a:defRPr/>
            </a:pPr>
            <a:endParaRPr lang="en-US" sz="2000" dirty="0"/>
          </a:p>
          <a:p>
            <a:pPr>
              <a:defRPr/>
            </a:pPr>
            <a:r>
              <a:rPr lang="en-US" sz="2000" dirty="0"/>
              <a:t>c. </a:t>
            </a:r>
            <a:r>
              <a:rPr lang="en-US" sz="2000" dirty="0" err="1"/>
              <a:t>Leicht</a:t>
            </a:r>
            <a:r>
              <a:rPr lang="en-US" sz="2000" dirty="0"/>
              <a:t> </a:t>
            </a:r>
            <a:r>
              <a:rPr lang="en-US" sz="2000" dirty="0" err="1"/>
              <a:t>stimmhaft</a:t>
            </a:r>
            <a:r>
              <a:rPr lang="en-US" sz="2000" dirty="0"/>
              <a:t>	                            d. </a:t>
            </a:r>
            <a:r>
              <a:rPr lang="en-US" sz="2000" dirty="0" err="1"/>
              <a:t>Voll</a:t>
            </a:r>
            <a:r>
              <a:rPr lang="en-US" sz="2000" dirty="0"/>
              <a:t> </a:t>
            </a:r>
            <a:r>
              <a:rPr lang="en-US" sz="2000" dirty="0" err="1"/>
              <a:t>stimmhaft</a:t>
            </a:r>
            <a:r>
              <a:rPr lang="en-US" sz="2000" dirty="0"/>
              <a:t> </a:t>
            </a:r>
            <a:endParaRPr lang="de-DE" sz="2000" dirty="0"/>
          </a:p>
          <a:p>
            <a:pPr>
              <a:defRPr/>
            </a:pPr>
            <a:r>
              <a:rPr lang="en-US" sz="2000" dirty="0"/>
              <a:t> </a:t>
            </a:r>
            <a:endParaRPr lang="de-DE" sz="2000" dirty="0"/>
          </a:p>
          <a:p>
            <a:pPr>
              <a:defRPr/>
            </a:pPr>
            <a:r>
              <a:rPr lang="de-DE" sz="2000" dirty="0"/>
              <a:t>Aspiration und Stimmhaftigkeit der Plosive: a. </a:t>
            </a:r>
            <a:r>
              <a:rPr lang="de-DE" sz="2000" dirty="0" err="1"/>
              <a:t>unaspiriert</a:t>
            </a:r>
            <a:r>
              <a:rPr lang="de-DE" sz="2000" dirty="0"/>
              <a:t>, b. aspiriert, c. leicht stimmhaft, d. voll stimmhaft (aus </a:t>
            </a:r>
            <a:r>
              <a:rPr lang="de-DE" sz="2000" dirty="0" err="1"/>
              <a:t>Catford</a:t>
            </a:r>
            <a:r>
              <a:rPr lang="de-DE" sz="2000" dirty="0"/>
              <a:t> 1988: 58)</a:t>
            </a:r>
          </a:p>
          <a:p>
            <a:pPr algn="just">
              <a:defRPr/>
            </a:pPr>
            <a:endParaRPr lang="de-DE" dirty="0"/>
          </a:p>
          <a:p>
            <a:pPr algn="just">
              <a:defRPr/>
            </a:pPr>
            <a:endParaRPr lang="de-DE" dirty="0">
              <a:solidFill>
                <a:srgbClr val="000000"/>
              </a:solidFill>
              <a:latin typeface="Times New Roman" charset="0"/>
            </a:endParaRPr>
          </a:p>
        </p:txBody>
      </p:sp>
      <p:pic>
        <p:nvPicPr>
          <p:cNvPr id="74757" name="Bild 1">
            <a:extLst>
              <a:ext uri="{FF2B5EF4-FFF2-40B4-BE49-F238E27FC236}">
                <a16:creationId xmlns:a16="http://schemas.microsoft.com/office/drawing/2014/main" id="{DEDAEE30-A74A-7847-A209-B526C6057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9" y="1066801"/>
            <a:ext cx="5976937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8" name="Bild 2">
            <a:extLst>
              <a:ext uri="{FF2B5EF4-FFF2-40B4-BE49-F238E27FC236}">
                <a16:creationId xmlns:a16="http://schemas.microsoft.com/office/drawing/2014/main" id="{EC0F2206-8C12-7C4E-875E-28EEF5CFC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25" y="3141664"/>
            <a:ext cx="5867400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4422551-3A5D-6F4E-9B46-1287A2CBC1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72689" y="50152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019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4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DAD74-8F14-894B-9915-35F6AA06B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FF0000"/>
                </a:solidFill>
              </a:rPr>
              <a:t> </a:t>
            </a:r>
            <a:endParaRPr lang="en-DE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5B9AF-C22A-CD46-90D8-09EB8FF38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de-DE" altLang="de-DE" dirty="0">
                <a:solidFill>
                  <a:srgbClr val="2859F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Bis nächste Woche!</a:t>
            </a:r>
            <a:endParaRPr lang="de-DE" altLang="de-DE" i="1" dirty="0">
              <a:solidFill>
                <a:srgbClr val="000000"/>
              </a:solidFill>
              <a:latin typeface="Palatino" pitchFamily="2" charset="77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4417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Datumsplatzhalter 3">
            <a:extLst>
              <a:ext uri="{FF2B5EF4-FFF2-40B4-BE49-F238E27FC236}">
                <a16:creationId xmlns:a16="http://schemas.microsoft.com/office/drawing/2014/main" id="{A85EB2F6-CBBD-D14A-9461-2E61B8AE103C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18AE79A-F902-164F-9973-D3842704335B}" type="datetime1">
              <a:rPr lang="de-DE" altLang="de-DE" sz="1400"/>
              <a:pPr>
                <a:spcBef>
                  <a:spcPct val="0"/>
                </a:spcBef>
              </a:pPr>
              <a:t>05.05.20</a:t>
            </a:fld>
            <a:endParaRPr lang="de-DE" altLang="de-DE" sz="1400"/>
          </a:p>
        </p:txBody>
      </p:sp>
      <p:sp>
        <p:nvSpPr>
          <p:cNvPr id="21506" name="Foliennummernplatzhalter 5">
            <a:extLst>
              <a:ext uri="{FF2B5EF4-FFF2-40B4-BE49-F238E27FC236}">
                <a16:creationId xmlns:a16="http://schemas.microsoft.com/office/drawing/2014/main" id="{83B42F1C-E48C-0C44-B71A-E5FD21CE21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EFC68ED-924F-564D-B8FF-59B294A8D226}" type="slidenum">
              <a:rPr lang="de-DE" altLang="de-DE" sz="1400"/>
              <a:pPr>
                <a:spcBef>
                  <a:spcPct val="0"/>
                </a:spcBef>
              </a:pPr>
              <a:t>4</a:t>
            </a:fld>
            <a:endParaRPr lang="de-DE" altLang="de-DE" sz="1400"/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D26470CF-9EF6-5C4B-AB7C-DFD88D66B7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981076"/>
            <a:ext cx="8534400" cy="5038725"/>
          </a:xfrm>
        </p:spPr>
        <p:txBody>
          <a:bodyPr/>
          <a:lstStyle/>
          <a:p>
            <a:pPr algn="just"/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Frikative können auch stimmlos und stimmhaft sein, sind es aber nicht immer.</a:t>
            </a:r>
          </a:p>
          <a:p>
            <a:pPr algn="just"/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[f]/[v] sind labial (mit den Lippen artikuliert)</a:t>
            </a:r>
          </a:p>
          <a:p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[s]/[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z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 sind 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koronal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(mit der vorderen Zunge artikuliert)</a:t>
            </a:r>
          </a:p>
          <a:p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[∫]/[</a:t>
            </a:r>
            <a:r>
              <a:rPr lang="de-DE" altLang="de-DE" dirty="0" err="1">
                <a:ea typeface="ＭＳ Ｐゴシック" panose="020B0600070205080204" pitchFamily="34" charset="-128"/>
              </a:rPr>
              <a:t>ʒ</a:t>
            </a:r>
            <a:r>
              <a:rPr lang="de-DE" altLang="de-DE" dirty="0">
                <a:ea typeface="ＭＳ Ｐゴシック" panose="020B0600070205080204" pitchFamily="34" charset="-128"/>
              </a:rPr>
              <a:t> 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 sind 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koronal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(mit der vorderen Zunge artikuliert)</a:t>
            </a:r>
          </a:p>
          <a:p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[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ç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]/[x] sind dorsal (mit der hinteren Zunge artikuliert)</a:t>
            </a:r>
          </a:p>
          <a:p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[s]/[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z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 sind weiter vorne als [∫]/[</a:t>
            </a:r>
            <a:r>
              <a:rPr lang="de-DE" altLang="de-DE" dirty="0" err="1">
                <a:ea typeface="ＭＳ Ｐゴシック" panose="020B0600070205080204" pitchFamily="34" charset="-128"/>
              </a:rPr>
              <a:t>ʒ</a:t>
            </a:r>
            <a:r>
              <a:rPr lang="de-DE" altLang="de-DE" dirty="0">
                <a:ea typeface="ＭＳ Ｐゴシック" panose="020B0600070205080204" pitchFamily="34" charset="-128"/>
              </a:rPr>
              <a:t> 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 artikuliert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C03BEB2-B904-064D-ACA7-139C98A5B1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56800" y="1365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28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Datumsplatzhalter 3">
            <a:extLst>
              <a:ext uri="{FF2B5EF4-FFF2-40B4-BE49-F238E27FC236}">
                <a16:creationId xmlns:a16="http://schemas.microsoft.com/office/drawing/2014/main" id="{124C0E01-E420-004A-9DEE-C5EF2DDEFD6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A10973C-1D6A-5A42-A4BE-B2353F2BEC01}" type="datetime1">
              <a:rPr lang="de-DE" altLang="de-DE" sz="1400"/>
              <a:pPr>
                <a:spcBef>
                  <a:spcPct val="0"/>
                </a:spcBef>
              </a:pPr>
              <a:t>05.05.20</a:t>
            </a:fld>
            <a:endParaRPr lang="de-DE" altLang="de-DE" sz="1400"/>
          </a:p>
        </p:txBody>
      </p:sp>
      <p:sp>
        <p:nvSpPr>
          <p:cNvPr id="23554" name="Foliennummernplatzhalter 5">
            <a:extLst>
              <a:ext uri="{FF2B5EF4-FFF2-40B4-BE49-F238E27FC236}">
                <a16:creationId xmlns:a16="http://schemas.microsoft.com/office/drawing/2014/main" id="{EECD611E-227E-F341-BED9-9D076A63B2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5D00302-3372-1B46-B2C2-A6B5F39CBE22}" type="slidenum">
              <a:rPr lang="de-DE" altLang="de-DE" sz="1400"/>
              <a:pPr>
                <a:spcBef>
                  <a:spcPct val="0"/>
                </a:spcBef>
              </a:pPr>
              <a:t>5</a:t>
            </a:fld>
            <a:endParaRPr lang="de-DE" altLang="de-DE" sz="1400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535040BB-095C-FB49-A352-2612EB8008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981076"/>
            <a:ext cx="8534400" cy="5038725"/>
          </a:xfrm>
        </p:spPr>
        <p:txBody>
          <a:bodyPr/>
          <a:lstStyle/>
          <a:p>
            <a:pPr algn="just"/>
            <a:r>
              <a:rPr lang="de-DE" altLang="de-DE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Affrikate</a:t>
            </a:r>
          </a:p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[p</a:t>
            </a:r>
            <a:r>
              <a:rPr lang="en-US" altLang="en-US" baseline="30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f</a:t>
            </a:r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] ist </a:t>
            </a:r>
            <a:r>
              <a:rPr lang="de-DE" altLang="de-DE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labial (mit den Lippen artikuliert)</a:t>
            </a:r>
          </a:p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[t</a:t>
            </a:r>
            <a:r>
              <a:rPr lang="en-US" altLang="en-US" baseline="30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</a:t>
            </a:r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], [t</a:t>
            </a:r>
            <a:r>
              <a:rPr lang="en-US" altLang="en-US" baseline="30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∫</a:t>
            </a:r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] </a:t>
            </a:r>
            <a:r>
              <a:rPr lang="de-DE" altLang="de-DE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sind koronal (mit der vorderen Zunge artikuliert),</a:t>
            </a:r>
          </a:p>
          <a:p>
            <a:r>
              <a:rPr lang="de-DE" altLang="de-DE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wobei </a:t>
            </a:r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[t</a:t>
            </a:r>
            <a:r>
              <a:rPr lang="en-US" altLang="en-US" baseline="30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</a:t>
            </a:r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] </a:t>
            </a:r>
            <a:r>
              <a:rPr lang="de-DE" altLang="de-DE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weiter vorne als </a:t>
            </a:r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[t</a:t>
            </a:r>
            <a:r>
              <a:rPr lang="en-US" altLang="en-US" baseline="30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∫</a:t>
            </a:r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] </a:t>
            </a:r>
            <a:r>
              <a:rPr lang="de-DE" altLang="de-DE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artikuliert wird.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92580B0-451A-F84A-A0E7-BB6B9B6A68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50400" y="64452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19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Datumsplatzhalter 3">
            <a:extLst>
              <a:ext uri="{FF2B5EF4-FFF2-40B4-BE49-F238E27FC236}">
                <a16:creationId xmlns:a16="http://schemas.microsoft.com/office/drawing/2014/main" id="{62BD09CD-286F-FD4B-A777-E1F0641F1CB6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8EE5CAF-93BF-C849-BF0D-77C366C7B740}" type="datetime1">
              <a:rPr lang="de-DE" altLang="de-DE" sz="1400"/>
              <a:pPr>
                <a:spcBef>
                  <a:spcPct val="0"/>
                </a:spcBef>
              </a:pPr>
              <a:t>05.05.20</a:t>
            </a:fld>
            <a:endParaRPr lang="de-DE" altLang="de-DE" sz="1400"/>
          </a:p>
        </p:txBody>
      </p:sp>
      <p:sp>
        <p:nvSpPr>
          <p:cNvPr id="25602" name="Foliennummernplatzhalter 5">
            <a:extLst>
              <a:ext uri="{FF2B5EF4-FFF2-40B4-BE49-F238E27FC236}">
                <a16:creationId xmlns:a16="http://schemas.microsoft.com/office/drawing/2014/main" id="{C9BBF1C9-B343-9149-BA3E-6991B0BD86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A1155FA-4C75-3E41-86B3-2E91E147E087}" type="slidenum">
              <a:rPr lang="de-DE" altLang="de-DE" sz="1400"/>
              <a:pPr>
                <a:spcBef>
                  <a:spcPct val="0"/>
                </a:spcBef>
              </a:pPr>
              <a:t>6</a:t>
            </a:fld>
            <a:endParaRPr lang="de-DE" altLang="de-DE" sz="1400"/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88D89E7B-C569-AD46-917E-DA27468F26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981076"/>
            <a:ext cx="8534400" cy="5038725"/>
          </a:xfrm>
        </p:spPr>
        <p:txBody>
          <a:bodyPr/>
          <a:lstStyle/>
          <a:p>
            <a:pPr algn="just"/>
            <a:r>
              <a:rPr lang="de-DE" altLang="de-DE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Sonoranten sind </a:t>
            </a:r>
          </a:p>
          <a:p>
            <a:pPr algn="just"/>
            <a:r>
              <a:rPr lang="de-DE" altLang="de-DE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Nasale</a:t>
            </a:r>
          </a:p>
          <a:p>
            <a:pPr algn="just"/>
            <a:r>
              <a:rPr lang="de-DE" altLang="de-DE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Laterale</a:t>
            </a:r>
          </a:p>
          <a:p>
            <a:pPr algn="just"/>
            <a:r>
              <a:rPr lang="de-DE" altLang="de-DE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Gleitlaute</a:t>
            </a:r>
          </a:p>
          <a:p>
            <a:r>
              <a:rPr lang="de-DE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(und Vokale)</a:t>
            </a:r>
            <a:endParaRPr lang="de-DE" altLang="de-DE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3BF7B0F-45CE-1E47-AA4F-E673CA3A2F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68781" y="18075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444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Datumsplatzhalter 3">
            <a:extLst>
              <a:ext uri="{FF2B5EF4-FFF2-40B4-BE49-F238E27FC236}">
                <a16:creationId xmlns:a16="http://schemas.microsoft.com/office/drawing/2014/main" id="{F7D254F5-03CB-8741-A438-BC313EE388D8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EE5BA38-AF52-5B42-A6CA-3A889F24F10C}" type="datetime1">
              <a:rPr lang="de-DE" altLang="de-DE" sz="1400"/>
              <a:pPr>
                <a:spcBef>
                  <a:spcPct val="0"/>
                </a:spcBef>
              </a:pPr>
              <a:t>05.05.20</a:t>
            </a:fld>
            <a:endParaRPr lang="de-DE" altLang="de-DE" sz="1400"/>
          </a:p>
        </p:txBody>
      </p:sp>
      <p:sp>
        <p:nvSpPr>
          <p:cNvPr id="27650" name="Foliennummernplatzhalter 5">
            <a:extLst>
              <a:ext uri="{FF2B5EF4-FFF2-40B4-BE49-F238E27FC236}">
                <a16:creationId xmlns:a16="http://schemas.microsoft.com/office/drawing/2014/main" id="{4A192461-BB17-854F-82D7-1A16C81318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B412DA9-E279-CC46-BBAA-E4E5AFD30E15}" type="slidenum">
              <a:rPr lang="de-DE" altLang="de-DE" sz="1400"/>
              <a:pPr>
                <a:spcBef>
                  <a:spcPct val="0"/>
                </a:spcBef>
              </a:pPr>
              <a:t>7</a:t>
            </a:fld>
            <a:endParaRPr lang="de-DE" altLang="de-DE" sz="1400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60D4C3D0-F626-FB41-8CC7-17EFF46C18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799" y="981076"/>
            <a:ext cx="8680537" cy="5038725"/>
          </a:xfrm>
        </p:spPr>
        <p:txBody>
          <a:bodyPr/>
          <a:lstStyle/>
          <a:p>
            <a:pPr algn="just"/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Obstruenten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unterliegen einen Prozess der Auslaut–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verhärtung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(ALV):</a:t>
            </a:r>
          </a:p>
          <a:p>
            <a:pPr algn="just"/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/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Sie sind am Ende einer Silbe immer stimmlos.</a:t>
            </a:r>
          </a:p>
          <a:p>
            <a:pPr algn="just"/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Neben ALV unterliegen 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Obstruenten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weitere 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allophonische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Variationen und haben interessante distributionelle Eigenschaften. 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D3D9201-D92E-5540-9899-4B4817A1AB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09336" y="2539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89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Datumsplatzhalter 3">
            <a:extLst>
              <a:ext uri="{FF2B5EF4-FFF2-40B4-BE49-F238E27FC236}">
                <a16:creationId xmlns:a16="http://schemas.microsoft.com/office/drawing/2014/main" id="{E8C7DD9A-09B9-FE4F-B8A7-1F652C66E77B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DE9930D-183C-E746-BED1-B5E71604A5E1}" type="datetime1">
              <a:rPr lang="de-DE" altLang="de-DE" sz="1400"/>
              <a:pPr>
                <a:spcBef>
                  <a:spcPct val="0"/>
                </a:spcBef>
              </a:pPr>
              <a:t>05.05.20</a:t>
            </a:fld>
            <a:endParaRPr lang="de-DE" altLang="de-DE" sz="1400"/>
          </a:p>
        </p:txBody>
      </p:sp>
      <p:sp>
        <p:nvSpPr>
          <p:cNvPr id="29698" name="Foliennummernplatzhalter 5">
            <a:extLst>
              <a:ext uri="{FF2B5EF4-FFF2-40B4-BE49-F238E27FC236}">
                <a16:creationId xmlns:a16="http://schemas.microsoft.com/office/drawing/2014/main" id="{C5B876C2-9AE6-504D-9636-E8A7382B91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CA5A137-15B4-DA45-A07D-BAF692C784E0}" type="slidenum">
              <a:rPr lang="de-DE" altLang="de-DE" sz="1400"/>
              <a:pPr>
                <a:spcBef>
                  <a:spcPct val="0"/>
                </a:spcBef>
              </a:pPr>
              <a:t>8</a:t>
            </a:fld>
            <a:endParaRPr lang="de-DE" altLang="de-DE" sz="1400"/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B7F66857-A72D-8F4E-8D14-F2423AF222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981076"/>
            <a:ext cx="8534400" cy="5038725"/>
          </a:xfrm>
        </p:spPr>
        <p:txBody>
          <a:bodyPr/>
          <a:lstStyle/>
          <a:p>
            <a:pPr algn="just"/>
            <a:r>
              <a:rPr lang="de-DE" altLang="de-DE" dirty="0">
                <a:solidFill>
                  <a:srgbClr val="000000"/>
                </a:solidFill>
                <a:latin typeface="Palatino" pitchFamily="2" charset="77"/>
                <a:ea typeface="ＭＳ Ｐゴシック" panose="020B0600070205080204" pitchFamily="34" charset="-128"/>
              </a:rPr>
              <a:t>	</a:t>
            </a:r>
          </a:p>
          <a:p>
            <a:r>
              <a:rPr lang="de-DE" altLang="de-DE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Könnte Auslautverhärtung im Deutschen als ein Prozess verstanden werden, der stimmlose </a:t>
            </a:r>
            <a:r>
              <a:rPr lang="de-DE" altLang="de-DE" dirty="0" err="1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Obstruenten</a:t>
            </a:r>
            <a:r>
              <a:rPr lang="de-DE" altLang="de-DE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zwischen Vokalen stimmhaft macht?</a:t>
            </a:r>
          </a:p>
          <a:p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Kin[t] </a:t>
            </a:r>
            <a:r>
              <a:rPr lang="en-US" altLang="de-DE" dirty="0">
                <a:ea typeface="ＭＳ Ｐゴシック" panose="020B0600070205080204" pitchFamily="34" charset="-128"/>
              </a:rPr>
              <a:t>→ 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sym typeface="Wingdings" pitchFamily="2" charset="2"/>
              </a:rPr>
              <a:t> Kin[d]er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</a:t>
            </a:r>
          </a:p>
          <a:p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Sie finden die Antwort auf diese Frage am Ende der Präsentation. </a:t>
            </a:r>
          </a:p>
        </p:txBody>
      </p:sp>
    </p:spTree>
    <p:extLst>
      <p:ext uri="{BB962C8B-B14F-4D97-AF65-F5344CB8AC3E}">
        <p14:creationId xmlns:p14="http://schemas.microsoft.com/office/powerpoint/2010/main" val="895107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Datumsplatzhalter 3">
            <a:extLst>
              <a:ext uri="{FF2B5EF4-FFF2-40B4-BE49-F238E27FC236}">
                <a16:creationId xmlns:a16="http://schemas.microsoft.com/office/drawing/2014/main" id="{E423E83C-870F-4148-B5EE-B9446B3A7E04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7324DF2-AC39-3A4D-AB35-84544C11DFEC}" type="datetime1">
              <a:rPr lang="de-DE" altLang="de-DE" sz="1400"/>
              <a:pPr>
                <a:spcBef>
                  <a:spcPct val="0"/>
                </a:spcBef>
              </a:pPr>
              <a:t>05.05.20</a:t>
            </a:fld>
            <a:endParaRPr lang="de-DE" altLang="de-DE" sz="1400"/>
          </a:p>
        </p:txBody>
      </p:sp>
      <p:sp>
        <p:nvSpPr>
          <p:cNvPr id="31746" name="Foliennummernplatzhalter 5">
            <a:extLst>
              <a:ext uri="{FF2B5EF4-FFF2-40B4-BE49-F238E27FC236}">
                <a16:creationId xmlns:a16="http://schemas.microsoft.com/office/drawing/2014/main" id="{54CE1ECF-BD53-4943-A426-A4501851EE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BD02AB1-5142-4F4F-9A95-36C8DFB9519C}" type="slidenum">
              <a:rPr lang="de-DE" altLang="de-DE" sz="1400"/>
              <a:pPr>
                <a:spcBef>
                  <a:spcPct val="0"/>
                </a:spcBef>
              </a:pPr>
              <a:t>9</a:t>
            </a:fld>
            <a:endParaRPr lang="de-DE" altLang="de-DE" sz="1400"/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B566706A-C738-1A4F-AA27-F53DD66BEE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03388" y="609600"/>
            <a:ext cx="8534400" cy="5638800"/>
          </a:xfrm>
        </p:spPr>
        <p:txBody>
          <a:bodyPr/>
          <a:lstStyle/>
          <a:p>
            <a:pPr algn="just"/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	      </a:t>
            </a:r>
            <a:r>
              <a:rPr lang="de-DE" altLang="de-DE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Silbe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[ _V        	 	_ ]</a:t>
            </a:r>
            <a:r>
              <a:rPr lang="de-DE" altLang="de-DE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Wort</a:t>
            </a:r>
          </a:p>
          <a:p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(d.h. am Silbenanfang          (d.h. am Wortende)    </a:t>
            </a:r>
          </a:p>
          <a:p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vor Vokal)</a:t>
            </a:r>
          </a:p>
          <a:p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p		+				+</a:t>
            </a:r>
          </a:p>
          <a:p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b		+				–</a:t>
            </a:r>
          </a:p>
          <a:p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t		+				+</a:t>
            </a:r>
          </a:p>
          <a:p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d		+ 				–</a:t>
            </a:r>
          </a:p>
          <a:p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	+				+</a:t>
            </a:r>
          </a:p>
          <a:p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g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	+				–</a:t>
            </a:r>
            <a:endParaRPr lang="de-DE" altLang="de-DE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A361A80-144A-6343-8534-D229AA77C9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31388" y="609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4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0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</TotalTime>
  <Words>2212</Words>
  <Application>Microsoft Macintosh PowerPoint</Application>
  <PresentationFormat>Widescreen</PresentationFormat>
  <Paragraphs>341</Paragraphs>
  <Slides>37</Slides>
  <Notes>35</Notes>
  <HiddenSlides>0</HiddenSlides>
  <MMClips>30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Arial</vt:lpstr>
      <vt:lpstr>Calibri</vt:lpstr>
      <vt:lpstr>Palatino</vt:lpstr>
      <vt:lpstr>Symbol</vt:lpstr>
      <vt:lpstr>Times</vt:lpstr>
      <vt:lpstr>Times New Roman</vt:lpstr>
      <vt:lpstr>Office Theme</vt:lpstr>
      <vt:lpstr>Phänomene der Phonologie</vt:lpstr>
      <vt:lpstr>       Teil 3  Obstruenten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Fazit</vt:lpstr>
      <vt:lpstr>Erklärungsansätze</vt:lpstr>
      <vt:lpstr>Erklärungsansätze</vt:lpstr>
      <vt:lpstr>Wo findet ALV statt?</vt:lpstr>
      <vt:lpstr>Wo findet ALV statt?</vt:lpstr>
      <vt:lpstr>Wo findet ALV statt?</vt:lpstr>
      <vt:lpstr>Wo findet ALV statt?</vt:lpstr>
      <vt:lpstr>Wo findet ALV statt?</vt:lpstr>
      <vt:lpstr>Wo findet ALV statt?</vt:lpstr>
      <vt:lpstr>Wo findet ALV statt?</vt:lpstr>
      <vt:lpstr>Wo findet ALV statt?</vt:lpstr>
      <vt:lpstr>Wo findet ALV statt?</vt:lpstr>
      <vt:lpstr>Ein Beispiel</vt:lpstr>
      <vt:lpstr>Wo findet ALV statt?</vt:lpstr>
      <vt:lpstr>Wo findet ALV statt?</vt:lpstr>
      <vt:lpstr>Zusammenfassung</vt:lpstr>
      <vt:lpstr>Zusammenfassung</vt:lpstr>
      <vt:lpstr>PowerPoint Presentation</vt:lpstr>
      <vt:lpstr>Weitere Alternation in den Plosiven: Aspiration der Plosive und VOT</vt:lpstr>
      <vt:lpstr>Aspiration der Plosive: Fazit</vt:lpstr>
      <vt:lpstr>Mehr Allophonien für Plosive</vt:lpstr>
      <vt:lpstr>Mehr Allophonien für Plosive</vt:lpstr>
      <vt:lpstr>VOT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Phänomene der Phonologie</dc:title>
  <dc:creator>Microsoft Office User</dc:creator>
  <cp:lastModifiedBy>Caroline Fery</cp:lastModifiedBy>
  <cp:revision>67</cp:revision>
  <dcterms:created xsi:type="dcterms:W3CDTF">2020-04-10T15:51:35Z</dcterms:created>
  <dcterms:modified xsi:type="dcterms:W3CDTF">2020-05-05T05:55:26Z</dcterms:modified>
</cp:coreProperties>
</file>