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61" r:id="rId3"/>
    <p:sldId id="273" r:id="rId4"/>
    <p:sldId id="297" r:id="rId5"/>
    <p:sldId id="276" r:id="rId6"/>
    <p:sldId id="328" r:id="rId7"/>
    <p:sldId id="272" r:id="rId8"/>
    <p:sldId id="262" r:id="rId9"/>
    <p:sldId id="264" r:id="rId10"/>
    <p:sldId id="329" r:id="rId11"/>
    <p:sldId id="327" r:id="rId12"/>
    <p:sldId id="259" r:id="rId13"/>
    <p:sldId id="330" r:id="rId14"/>
    <p:sldId id="265" r:id="rId15"/>
    <p:sldId id="266" r:id="rId16"/>
    <p:sldId id="267" r:id="rId17"/>
    <p:sldId id="331" r:id="rId18"/>
    <p:sldId id="270" r:id="rId19"/>
    <p:sldId id="279" r:id="rId20"/>
    <p:sldId id="280" r:id="rId21"/>
    <p:sldId id="281" r:id="rId22"/>
    <p:sldId id="283" r:id="rId23"/>
    <p:sldId id="285" r:id="rId24"/>
    <p:sldId id="287" r:id="rId25"/>
    <p:sldId id="289" r:id="rId26"/>
    <p:sldId id="290" r:id="rId27"/>
    <p:sldId id="291" r:id="rId28"/>
    <p:sldId id="292" r:id="rId29"/>
    <p:sldId id="333" r:id="rId30"/>
    <p:sldId id="301" r:id="rId31"/>
    <p:sldId id="304" r:id="rId32"/>
    <p:sldId id="313" r:id="rId33"/>
    <p:sldId id="315" r:id="rId34"/>
    <p:sldId id="316" r:id="rId35"/>
    <p:sldId id="317" r:id="rId36"/>
    <p:sldId id="318" r:id="rId37"/>
    <p:sldId id="319" r:id="rId38"/>
    <p:sldId id="321" r:id="rId39"/>
    <p:sldId id="323" r:id="rId40"/>
    <p:sldId id="324" r:id="rId41"/>
    <p:sldId id="296" r:id="rId4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8"/>
    <p:restoredTop sz="94669"/>
  </p:normalViewPr>
  <p:slideViewPr>
    <p:cSldViewPr snapToGrid="0" snapToObjects="1">
      <p:cViewPr varScale="1">
        <p:scale>
          <a:sx n="85" d="100"/>
          <a:sy n="85" d="100"/>
        </p:scale>
        <p:origin x="1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3D26-187A-2F4F-82C2-8F3637193AAC}" type="datetimeFigureOut">
              <a:rPr lang="de-DE" smtClean="0"/>
              <a:t>15.04.20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4C22C-052C-0B49-BB74-4C704C7CCD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93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5815C7AF-8C95-3744-A851-87592F52C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816127-2787-4E45-A977-EC0CE0E4F6E3}" type="slidenum">
              <a:rPr lang="de-DE" altLang="en-US" sz="1200" smtClean="0"/>
              <a:pPr/>
              <a:t>3</a:t>
            </a:fld>
            <a:endParaRPr lang="de-DE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60ACB90-B7A0-684C-B59B-49948588B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CD35A95-BC63-AA40-949A-D97B15EF9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0270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01A4127-59B0-FD4E-A0E8-B5382CEB03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D0E94E2-CB2D-1F4F-BB91-66EAEEE15A23}" type="slidenum">
              <a:rPr lang="de-DE" altLang="en-US" sz="1200" smtClean="0"/>
              <a:pPr/>
              <a:t>12</a:t>
            </a:fld>
            <a:endParaRPr lang="de-DE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3797C696-11BA-D940-8D25-C49AB1AAF3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8E85714-C1DC-0545-9411-D5A1B302C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6812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76D2E525-BAB1-9E4A-BFFF-0F463E894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4F4B63C-5361-914E-9EF5-0A0C8C401D49}" type="slidenum">
              <a:rPr lang="de-DE" altLang="en-US" sz="1200" smtClean="0"/>
              <a:pPr/>
              <a:t>13</a:t>
            </a:fld>
            <a:endParaRPr lang="de-DE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D5DE5478-2674-FD48-A44F-45D7C0B3B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3B85FC0-4E2B-2845-994F-AF13477D3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21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42D6E80-5DA8-F047-9FAD-8C7382FD2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522D10D-AEAC-484B-82D9-71C13B7E4C93}" type="slidenum">
              <a:rPr lang="de-DE" altLang="en-US" sz="1200" smtClean="0"/>
              <a:pPr/>
              <a:t>14</a:t>
            </a:fld>
            <a:endParaRPr lang="de-DE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88EFDAB9-041F-5040-A0A9-A0ED0C496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CF3421F7-FD62-4A49-AB96-91C63C284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015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CCF11189-6E97-9847-B92A-0734AF154D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57669B-C069-4B41-9430-7132F8121A15}" type="slidenum">
              <a:rPr lang="de-DE" altLang="en-US" sz="1200" smtClean="0"/>
              <a:pPr/>
              <a:t>15</a:t>
            </a:fld>
            <a:endParaRPr lang="de-DE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B91D6FCE-C58C-4E4C-A02A-C8C37DD47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B735CF8-3D9B-C344-932F-C46CB5861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6020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65E898A0-8468-BA4D-A429-A794BF3E8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1E1223-16EA-8942-9014-0E2BB71464EF}" type="slidenum">
              <a:rPr lang="de-DE" altLang="en-US" sz="1200" smtClean="0"/>
              <a:pPr/>
              <a:t>16</a:t>
            </a:fld>
            <a:endParaRPr lang="de-DE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A16AA73-0EFB-B142-83D6-D9D8E86113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3FAD634-C837-454D-ABE4-7302B9275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283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994E98B7-AC95-7647-950C-47C278EAB9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4E21B17-0665-DF46-85CF-52D53ABA1303}" type="slidenum">
              <a:rPr lang="de-DE" altLang="en-US" sz="1200" smtClean="0"/>
              <a:pPr/>
              <a:t>17</a:t>
            </a:fld>
            <a:endParaRPr lang="de-DE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5806BE94-1E25-BF47-8A17-70E3D3630C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10EF8C8-F7B6-B142-A830-91F6498AE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7547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C0CCC76-200D-D443-A41C-8108E6A6B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5463A09-781B-394C-9317-02869509DCDF}" type="slidenum">
              <a:rPr lang="de-DE" altLang="en-US" sz="1200" smtClean="0"/>
              <a:pPr/>
              <a:t>18</a:t>
            </a:fld>
            <a:endParaRPr lang="de-DE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14B4A748-91E6-9448-A0DA-2DAAB2DF4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7CEA0C5-74E8-A94C-878B-6104E5D98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284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AC37682-FD86-304C-BE77-7CF65BFBFA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FAB4C2C-A861-F649-A410-18A4004B6EA3}" type="slidenum">
              <a:rPr lang="de-DE" altLang="en-US" sz="1200" smtClean="0"/>
              <a:pPr/>
              <a:t>19</a:t>
            </a:fld>
            <a:endParaRPr lang="de-DE" altLang="en-US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8F3E333-081C-B549-BEAD-72A3003402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532B079-C583-2546-AE2F-65D9B9048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7241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F521A3A2-936D-8746-A075-63CFD9C74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8DAEAC-237E-8541-9516-04A17A0E828F}" type="slidenum">
              <a:rPr lang="de-DE" altLang="en-US" sz="1200" smtClean="0"/>
              <a:pPr/>
              <a:t>20</a:t>
            </a:fld>
            <a:endParaRPr lang="de-DE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23F008E-4756-2B47-867F-79779CB1A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1C00EE0-8899-6F45-87CC-437C3DCC0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109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3414896C-74ED-1945-8E29-EA651C65EE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E8903D-44E9-B24D-8E74-62856913F3A5}" type="slidenum">
              <a:rPr lang="de-DE" altLang="en-US" sz="1200" smtClean="0"/>
              <a:pPr/>
              <a:t>21</a:t>
            </a:fld>
            <a:endParaRPr lang="de-DE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BED28C3C-54AF-944D-B948-983B12641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BFBD54A-16A5-734B-BF5D-7EE34FDCF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61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B10C1B3-5E63-AE4A-B1E6-C0C04B11A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9100255-3DBD-D642-954E-B4BE8C7236D6}" type="slidenum">
              <a:rPr lang="de-DE" altLang="en-US" sz="1200" smtClean="0"/>
              <a:pPr/>
              <a:t>4</a:t>
            </a:fld>
            <a:endParaRPr lang="de-DE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CBBC3D5-6FE5-2149-A31D-A8DC0937D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DF63AA7-EDA8-074A-BD04-BD8C6672A4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6872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6CCBBDBA-C726-DD47-A649-DB8036946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7A4995C-DA8B-C64D-B1BD-E9CC2D7D51EE}" type="slidenum">
              <a:rPr lang="de-DE" altLang="en-US" sz="1200" smtClean="0"/>
              <a:pPr/>
              <a:t>22</a:t>
            </a:fld>
            <a:endParaRPr lang="de-DE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3F8A5D2F-FA6A-9C43-AE32-4244040A5D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0447F42-AEF3-964B-B08E-B9765B9B8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936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904FBC7E-EC46-7041-B472-CA87195FB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8CDCA04-6D53-1040-96A3-DA2A1EB1B34F}" type="slidenum">
              <a:rPr lang="de-DE" altLang="en-US" sz="1200" smtClean="0"/>
              <a:pPr/>
              <a:t>23</a:t>
            </a:fld>
            <a:endParaRPr lang="de-DE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BD0C436D-A2FB-404C-B4B5-C18F32190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809A30F-482A-074F-9500-EFADCFAF1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810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CF71D0DF-D8E1-0C4A-A927-79737E90AD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5A9D99-377C-424E-8BD7-E50549CD23E6}" type="slidenum">
              <a:rPr lang="de-DE" altLang="en-US" sz="1200" smtClean="0"/>
              <a:pPr/>
              <a:t>24</a:t>
            </a:fld>
            <a:endParaRPr lang="de-DE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4A17308-627F-5A43-81B5-BA0234655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42B20CB-6900-DE4C-B5D4-684DCF120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29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674B0F08-F33D-5D44-A4C0-CF022779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3B5AFDD-F113-C746-8EEF-94E11EC405F0}" type="slidenum">
              <a:rPr lang="de-DE" altLang="en-US" sz="1200" smtClean="0"/>
              <a:pPr/>
              <a:t>25</a:t>
            </a:fld>
            <a:endParaRPr lang="de-DE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5FD00800-3867-C546-BC1F-48DC80E20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1129535-21E1-1F40-B93C-6F0E49C0D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5078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170002EB-98BC-3549-8B4F-A88CEA744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0FEE213-A7FE-A447-A5BC-9FBAC35CA000}" type="slidenum">
              <a:rPr lang="de-DE" altLang="en-US" sz="1200" smtClean="0"/>
              <a:pPr/>
              <a:t>26</a:t>
            </a:fld>
            <a:endParaRPr lang="de-DE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A8FDC8F2-01CC-EF48-870F-B35B17419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65451630-703D-F043-818B-F8FE708CE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748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DDE662BB-FA91-9F40-B017-055F9D0801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B62F287-0AB0-0445-968B-971A3EE1C973}" type="slidenum">
              <a:rPr lang="de-DE" altLang="en-US" sz="1200" smtClean="0"/>
              <a:pPr/>
              <a:t>27</a:t>
            </a:fld>
            <a:endParaRPr lang="de-DE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ABDA0E15-C0F3-5944-B0EE-89953031C9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6A954764-F9A6-6449-A352-705B42954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2556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B196E0E8-7998-0F4F-B013-678B707DA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1ADE9F4-187E-2B4E-8624-B0CEF35C970F}" type="slidenum">
              <a:rPr lang="de-DE" altLang="en-US" sz="1200" smtClean="0"/>
              <a:pPr/>
              <a:t>28</a:t>
            </a:fld>
            <a:endParaRPr lang="de-DE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3A699581-2B25-9946-8266-BC1FED6C1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A5E53DD-9D70-1A48-8991-ACB26FBD3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995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29045B1D-8206-834B-A10D-6D3BD4F70B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29887BD-C3AC-4B4C-A3B9-804B751B3961}" type="slidenum">
              <a:rPr lang="de-DE" altLang="en-US" sz="1200" smtClean="0"/>
              <a:pPr/>
              <a:t>29</a:t>
            </a:fld>
            <a:endParaRPr lang="de-DE" altLang="en-US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142E834E-BF6A-674D-AFA2-4BBF075E4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66550B20-7761-CB4A-A2D8-CD19121A9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001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E59AD871-9D57-E247-B4A2-E7B0FC015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87EBF97-C10D-CB4C-98EC-C8CD8902B002}" type="slidenum">
              <a:rPr lang="de-DE" altLang="en-US" sz="1200" smtClean="0"/>
              <a:pPr/>
              <a:t>30</a:t>
            </a:fld>
            <a:endParaRPr lang="de-DE" altLang="en-US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E0BF7D10-7F82-ED4F-8EB4-22CA23688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9B996BF-B4AC-9A42-BABF-A9A1059AE1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9066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8DE345C-C678-5049-9605-F14C2BB815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D7D47FF-8F21-374D-9497-0DEA69897F61}" type="slidenum">
              <a:rPr lang="de-DE" altLang="en-US" sz="1200" smtClean="0"/>
              <a:pPr/>
              <a:t>31</a:t>
            </a:fld>
            <a:endParaRPr lang="de-DE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348F17FF-A55F-4F44-A201-7B36D0CAB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32F667B1-4227-E441-8BDC-800F471E5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4140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469DE5F-DDDF-224C-9A74-CCCF51AC4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E0ADA17-C2F5-8B4B-9314-7D92C0BF92F6}" type="slidenum">
              <a:rPr lang="de-DE" altLang="en-US" sz="1200" smtClean="0"/>
              <a:pPr/>
              <a:t>5</a:t>
            </a:fld>
            <a:endParaRPr lang="de-DE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E92480F-4FC1-B840-AA06-7A88972604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37C3C71-90C7-D446-9A36-425665B16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017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F2C75140-67CA-6642-A132-A923487E7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04D41A7-1310-5249-B925-E3604BE17FDD}" type="slidenum">
              <a:rPr lang="de-DE" altLang="en-US" sz="1200" smtClean="0"/>
              <a:pPr/>
              <a:t>32</a:t>
            </a:fld>
            <a:endParaRPr lang="de-DE" altLang="en-US" sz="120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775A49CB-C94B-504D-B39B-5176ADA10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C75DD65-7C3A-384F-8F2E-DBE73B505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761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7742320B-3A55-4B47-9ED8-4AC5E3041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F4A5B97-68C8-C746-8A55-0B6E175634DC}" type="slidenum">
              <a:rPr lang="de-DE" altLang="en-US" sz="1200" smtClean="0"/>
              <a:pPr/>
              <a:t>33</a:t>
            </a:fld>
            <a:endParaRPr lang="de-DE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784387F5-50BD-7B45-AC98-73FBFE617A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AFD343E-F4B3-C14D-B2D7-A747E6FBA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6379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B09CCCCF-E65E-ED42-A1F8-D2FC495596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60F92D0-B657-4049-A789-00812080C33C}" type="slidenum">
              <a:rPr lang="de-DE" altLang="en-US" sz="1200" smtClean="0"/>
              <a:pPr/>
              <a:t>34</a:t>
            </a:fld>
            <a:endParaRPr lang="de-DE" altLang="en-US" sz="120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F26754B8-2D6C-754E-813D-A08D968690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B31D01E-EE00-524C-9D41-3ECECD81A5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9307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2C8E7737-EA35-4349-9246-E16623DA7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FB0B854-B741-FD41-B693-C49F320063E8}" type="slidenum">
              <a:rPr lang="de-DE" altLang="en-US" sz="1200" smtClean="0"/>
              <a:pPr/>
              <a:t>35</a:t>
            </a:fld>
            <a:endParaRPr lang="de-DE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29222D28-BCAC-074F-94FE-09ADFD4646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2CB2A836-18A0-994C-8F79-7C6138BE28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4826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79DD1DFA-C876-2C4F-8E01-05DD6E2C1D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8894F3-5B53-CB4B-AE33-831B1A5B6FE6}" type="slidenum">
              <a:rPr lang="de-DE" altLang="en-US" sz="1200" smtClean="0"/>
              <a:pPr/>
              <a:t>36</a:t>
            </a:fld>
            <a:endParaRPr lang="de-DE" altLang="en-US" sz="120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41D2199B-2737-014A-AEF0-90822F4C7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BB504267-3E58-3E40-87E7-BFC74A6C0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577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FF4741B3-0315-BE4A-8873-8958B2A573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CA19C9B-3154-1640-99B6-E6F9E65BAE84}" type="slidenum">
              <a:rPr lang="de-DE" altLang="en-US" sz="1200" smtClean="0"/>
              <a:pPr/>
              <a:t>37</a:t>
            </a:fld>
            <a:endParaRPr lang="de-DE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3C4DEA09-465D-A949-957B-2371A57A5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64BF7FE8-8509-8B45-AD04-78F4AF12E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6643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612A3A25-AF7E-C042-8DC0-0F54F8307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2363C67-3FD6-2F41-93E0-C1A62377F7A0}" type="slidenum">
              <a:rPr lang="de-DE" altLang="en-US" sz="1200" smtClean="0"/>
              <a:pPr/>
              <a:t>38</a:t>
            </a:fld>
            <a:endParaRPr lang="de-DE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3E4F5160-45FD-9944-8879-E478B4DFB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071ACA16-CCEF-E140-B528-C0A069FC6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1180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32F77E03-2EFB-0744-9A4D-E8C411C47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10D9E50-0A9F-7F49-9B00-5BD6FEFCF3FE}" type="slidenum">
              <a:rPr lang="de-DE" altLang="en-US" sz="1200" smtClean="0"/>
              <a:pPr/>
              <a:t>39</a:t>
            </a:fld>
            <a:endParaRPr lang="de-DE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F4F97032-75A9-6847-9B95-EDC08AB9B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78F7318-ED36-6E40-ADF8-FB528B61D7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354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A7A02A26-DAE8-774F-B344-26387CC02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12720D-8CC9-DB4D-9D6E-E79BE34F15EB}" type="slidenum">
              <a:rPr lang="de-DE" altLang="en-US" sz="1200" smtClean="0"/>
              <a:pPr/>
              <a:t>40</a:t>
            </a:fld>
            <a:endParaRPr lang="de-DE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5B051A57-C1A9-0A4B-9616-79368E0F6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A7D73994-3DF5-BF46-A728-FF17D694B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321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F23E3E7D-2C45-314B-BB91-1A591848AC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9E626E1-FBE9-1247-9C43-4C78DAA1AF43}" type="slidenum">
              <a:rPr lang="de-DE" altLang="en-US" sz="1200" smtClean="0"/>
              <a:pPr/>
              <a:t>6</a:t>
            </a:fld>
            <a:endParaRPr lang="de-DE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94B28B4-301C-C146-9244-3F39576993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DAA3E4B-18B2-E542-BCDD-C55E80BFF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478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A766A97B-D177-5847-9B8E-19AD82A5F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5180DC-7CF2-0D41-A00D-09CFCBC94D01}" type="slidenum">
              <a:rPr lang="de-DE" altLang="en-US" sz="1200" smtClean="0"/>
              <a:pPr/>
              <a:t>7</a:t>
            </a:fld>
            <a:endParaRPr lang="de-DE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5BDBC32-5ED4-B94B-B71A-46511D714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AC7CEA4-A4F2-1948-8426-967E0E194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225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EB3EBA7F-E5B7-8840-B26B-B74C442A1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D3E1794-15F4-844A-9329-DF6BD93CF81F}" type="slidenum">
              <a:rPr lang="de-DE" altLang="en-US" sz="1200" smtClean="0"/>
              <a:pPr/>
              <a:t>8</a:t>
            </a:fld>
            <a:endParaRPr lang="de-DE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0731791-330A-224A-A07C-F3C727B06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ADE7627-8823-0A42-81BA-6A6020363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9910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883A2AD8-59E7-594E-8C11-B6E0385290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6D0D930-394B-0A49-A046-5A0B572A98B3}" type="slidenum">
              <a:rPr lang="de-DE" altLang="en-US" sz="1200" smtClean="0"/>
              <a:pPr/>
              <a:t>9</a:t>
            </a:fld>
            <a:endParaRPr lang="de-DE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9EC5D6A-2887-A643-80D2-64F9506003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DBCD385-22AE-5B46-9A40-CED78787C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15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A7EEDBB5-614B-CE43-B8AC-BF571BACE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56D387-4380-6A4D-8102-1B508B058018}" type="slidenum">
              <a:rPr lang="de-DE" altLang="en-US" sz="1200" smtClean="0"/>
              <a:pPr/>
              <a:t>10</a:t>
            </a:fld>
            <a:endParaRPr lang="de-DE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048327F-5872-F24B-B2BF-1AA1B477C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D3C5B7A-6E11-3C4D-A5C6-5E7AAA7BD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0592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98E8365-DB42-614E-8109-0B1988F1F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0C5FA79-C538-8C4F-A9B5-E49F6F7AAEA7}" type="slidenum">
              <a:rPr lang="de-DE" altLang="en-US" sz="1200" smtClean="0"/>
              <a:pPr/>
              <a:t>11</a:t>
            </a:fld>
            <a:endParaRPr lang="de-DE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0BD536B-6669-0146-BD05-5BF585331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81F2703-583E-D049-85C8-D2FA62599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59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15.04.20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10.png"/><Relationship Id="rId2" Type="http://schemas.microsoft.com/office/2007/relationships/media" Target="../media/media18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2.m4a"/><Relationship Id="rId7" Type="http://schemas.openxmlformats.org/officeDocument/2006/relationships/image" Target="../media/image11.png"/><Relationship Id="rId2" Type="http://schemas.microsoft.com/office/2007/relationships/media" Target="../media/media32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9D5AD98A-D70A-7447-A725-75791B60B3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1BA03F7-7997-6344-9C9F-E77048FE048E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7F050CB0-A8FE-7A46-B26F-B9AA6D7E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2312CF-02FA-F944-93F7-56907DE1D902}" type="slidenum">
              <a:rPr lang="de-DE" altLang="en-US" sz="1400"/>
              <a:pPr>
                <a:spcBef>
                  <a:spcPct val="0"/>
                </a:spcBef>
              </a:pPr>
              <a:t>10</a:t>
            </a:fld>
            <a:endParaRPr lang="de-DE" altLang="en-US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24E50A9-6870-7F44-BCC0-881507B46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graphicFrame>
        <p:nvGraphicFramePr>
          <p:cNvPr id="29700" name="Object 2">
            <a:extLst>
              <a:ext uri="{FF2B5EF4-FFF2-40B4-BE49-F238E27FC236}">
                <a16:creationId xmlns:a16="http://schemas.microsoft.com/office/drawing/2014/main" id="{3A7F2A91-1BEE-5842-A6B9-EB0DEF1CABF4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3124200" y="1143000"/>
          <a:ext cx="6781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Grafik" r:id="rId6" imgW="9258300" imgH="6470650" progId="Word.Picture.8">
                  <p:embed/>
                </p:oleObj>
              </mc:Choice>
              <mc:Fallback>
                <p:oleObj name="Grafik" r:id="rId6" imgW="9258300" imgH="6470650" progId="Word.Picture.8">
                  <p:embed/>
                  <p:pic>
                    <p:nvPicPr>
                      <p:cNvPr id="29700" name="Object 2">
                        <a:extLst>
                          <a:ext uri="{FF2B5EF4-FFF2-40B4-BE49-F238E27FC236}">
                            <a16:creationId xmlns:a16="http://schemas.microsoft.com/office/drawing/2014/main" id="{3A7F2A91-1BEE-5842-A6B9-EB0DEF1CAB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143000"/>
                        <a:ext cx="67818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F87286-C5BA-6645-85EB-ACED36DBFF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06964" y="1046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F34687C1-BE3B-0F4F-91C6-8649E73877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98BD09-C187-1742-B4EE-B8C27B124EAE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B2933A30-C190-BB48-AD49-E064DF2A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77B2F7-9104-7D46-A56A-22E7557E3DD7}" type="slidenum">
              <a:rPr lang="de-DE" altLang="en-US" sz="1400"/>
              <a:pPr>
                <a:spcBef>
                  <a:spcPct val="0"/>
                </a:spcBef>
              </a:pPr>
              <a:t>11</a:t>
            </a:fld>
            <a:endParaRPr lang="de-DE" altLang="en-US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A706F5E-2F2E-4A4E-86D7-287AE7B14B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20A3EF5A-12F2-D94D-8360-0493DDF06ED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762001"/>
            <a:ext cx="8839200" cy="3667125"/>
          </a:xfrm>
          <a:noFill/>
        </p:spPr>
      </p:pic>
      <p:sp>
        <p:nvSpPr>
          <p:cNvPr id="37893" name="Rectangle 6">
            <a:extLst>
              <a:ext uri="{FF2B5EF4-FFF2-40B4-BE49-F238E27FC236}">
                <a16:creationId xmlns:a16="http://schemas.microsoft.com/office/drawing/2014/main" id="{5D353B4C-ABD9-A149-9819-4EC9012DB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4365625"/>
            <a:ext cx="1782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en-US" sz="2400"/>
              <a:t>Nasale Laute</a:t>
            </a: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AFADCB12-C1FE-5344-BA4D-6D21C8CE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4375150"/>
            <a:ext cx="163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en-US" sz="2400"/>
              <a:t>Orale Laute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855B5A-14B8-3A44-8113-1DD1850C01DF}"/>
              </a:ext>
            </a:extLst>
          </p:cNvPr>
          <p:cNvSpPr txBox="1"/>
          <p:nvPr/>
        </p:nvSpPr>
        <p:spPr>
          <a:xfrm>
            <a:off x="1945178" y="5403273"/>
            <a:ext cx="9041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Das Velum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entweder</a:t>
            </a:r>
            <a:r>
              <a:rPr lang="en-GB" dirty="0"/>
              <a:t> </a:t>
            </a:r>
            <a:r>
              <a:rPr lang="en-GB" dirty="0" err="1"/>
              <a:t>angehoben</a:t>
            </a:r>
            <a:r>
              <a:rPr lang="en-GB" dirty="0"/>
              <a:t> (</a:t>
            </a:r>
            <a:r>
              <a:rPr lang="en-GB" dirty="0" err="1"/>
              <a:t>bei</a:t>
            </a:r>
            <a:r>
              <a:rPr lang="en-GB" dirty="0"/>
              <a:t> den </a:t>
            </a:r>
            <a:r>
              <a:rPr lang="en-GB" dirty="0" err="1"/>
              <a:t>oralen</a:t>
            </a:r>
            <a:r>
              <a:rPr lang="en-GB" dirty="0"/>
              <a:t> </a:t>
            </a:r>
            <a:r>
              <a:rPr lang="en-GB" dirty="0" err="1"/>
              <a:t>Lauten</a:t>
            </a:r>
            <a:r>
              <a:rPr lang="en-GB" dirty="0"/>
              <a:t>)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(</a:t>
            </a:r>
            <a:r>
              <a:rPr lang="en-GB" dirty="0" err="1"/>
              <a:t>bei</a:t>
            </a:r>
            <a:r>
              <a:rPr lang="en-GB" dirty="0"/>
              <a:t> den </a:t>
            </a:r>
            <a:r>
              <a:rPr lang="en-GB" dirty="0" err="1"/>
              <a:t>nasalen</a:t>
            </a:r>
            <a:r>
              <a:rPr lang="en-GB" dirty="0"/>
              <a:t> </a:t>
            </a:r>
            <a:r>
              <a:rPr lang="en-GB" dirty="0" err="1"/>
              <a:t>Lauten</a:t>
            </a:r>
            <a:r>
              <a:rPr lang="en-GB" dirty="0"/>
              <a:t>). </a:t>
            </a:r>
          </a:p>
          <a:p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letzten</a:t>
            </a:r>
            <a:r>
              <a:rPr lang="en-GB" dirty="0"/>
              <a:t> Fall </a:t>
            </a:r>
            <a:r>
              <a:rPr lang="en-GB" dirty="0" err="1"/>
              <a:t>kann</a:t>
            </a:r>
            <a:r>
              <a:rPr lang="en-GB" dirty="0"/>
              <a:t>  die </a:t>
            </a:r>
            <a:r>
              <a:rPr lang="en-GB" dirty="0" err="1"/>
              <a:t>Luft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die </a:t>
            </a:r>
            <a:r>
              <a:rPr lang="en-GB" dirty="0" err="1"/>
              <a:t>Nase</a:t>
            </a:r>
            <a:r>
              <a:rPr lang="en-GB" dirty="0"/>
              <a:t> </a:t>
            </a:r>
            <a:r>
              <a:rPr lang="en-GB" dirty="0" err="1"/>
              <a:t>entweichen</a:t>
            </a:r>
            <a:r>
              <a:rPr lang="en-GB" dirty="0"/>
              <a:t>.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E83B0C-2EB5-5742-AAF4-7CB3664CA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0740" y="4664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umsplatzhalter 3">
            <a:extLst>
              <a:ext uri="{FF2B5EF4-FFF2-40B4-BE49-F238E27FC236}">
                <a16:creationId xmlns:a16="http://schemas.microsoft.com/office/drawing/2014/main" id="{095A6FB2-6C69-9D42-8E5E-385906C1F3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D24CFA-AEAA-B142-8634-85824436274A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41986" name="Foliennummernplatzhalter 5">
            <a:extLst>
              <a:ext uri="{FF2B5EF4-FFF2-40B4-BE49-F238E27FC236}">
                <a16:creationId xmlns:a16="http://schemas.microsoft.com/office/drawing/2014/main" id="{6B0ED53D-C573-9447-97CF-BBD227A1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1DAE8A-6B43-F346-9847-8B5F32680F00}" type="slidenum">
              <a:rPr lang="de-DE" altLang="en-US" sz="1400"/>
              <a:pPr>
                <a:spcBef>
                  <a:spcPct val="0"/>
                </a:spcBef>
              </a:pPr>
              <a:t>12</a:t>
            </a:fld>
            <a:endParaRPr lang="de-DE" altLang="en-US" sz="14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952947E6-D4CF-3E44-A4B5-F0588D071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ea typeface="ＭＳ Ｐゴシック" panose="020B0600070205080204" pitchFamily="34" charset="-128"/>
              </a:rPr>
              <a:t> (</a:t>
            </a:r>
            <a:r>
              <a:rPr lang="en-GB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Aktive</a:t>
            </a:r>
            <a:r>
              <a:rPr lang="en-GB" altLang="en-US" dirty="0">
                <a:ea typeface="ＭＳ Ｐゴシック" panose="020B0600070205080204" pitchFamily="34" charset="-128"/>
              </a:rPr>
              <a:t>) </a:t>
            </a:r>
            <a:r>
              <a:rPr lang="en-GB" altLang="en-US" dirty="0" err="1">
                <a:ea typeface="ＭＳ Ｐゴシック" panose="020B0600070205080204" pitchFamily="34" charset="-128"/>
              </a:rPr>
              <a:t>Artikulatoren</a:t>
            </a: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69A33CC0-8085-7C45-9020-F7E7869339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• </a:t>
            </a:r>
            <a:r>
              <a:rPr lang="en-US" altLang="en-US" i="1" dirty="0">
                <a:solidFill>
                  <a:srgbClr val="CC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labial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(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Oberbegriff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für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bilabial und labiodental): [p, b, f, v, m]: An der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mindestens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 (Labia)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beteiligt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endParaRPr lang="en-US" altLang="en-US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• </a:t>
            </a:r>
            <a:r>
              <a:rPr lang="en-US" altLang="en-US" i="1" dirty="0" err="1">
                <a:solidFill>
                  <a:srgbClr val="CC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[t, d, l, n, s, z, j, ∫,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Der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Zungenkranz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(Corona (!))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 der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beteiligt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endParaRPr lang="en-US" altLang="en-US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•</a:t>
            </a:r>
            <a:r>
              <a:rPr lang="en-US" altLang="en-US" i="1" dirty="0">
                <a:solidFill>
                  <a:srgbClr val="CC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dorsal</a:t>
            </a:r>
            <a:r>
              <a:rPr lang="en-US" altLang="en-US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[k, g,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x,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χ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ʀ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Der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Zungenrücken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(Dorsum)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an der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beteiligt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/>
            <a:endParaRPr lang="en-GB" altLang="en-US" dirty="0">
              <a:latin typeface="Geneva" panose="020B05030304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FAEF764-B521-C147-B618-3EC74B32E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umsplatzhalter 3">
            <a:extLst>
              <a:ext uri="{FF2B5EF4-FFF2-40B4-BE49-F238E27FC236}">
                <a16:creationId xmlns:a16="http://schemas.microsoft.com/office/drawing/2014/main" id="{B4AC5F6E-387D-124E-B161-481F7A34B5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B26821-511E-0547-86DE-35C6A4FA29E8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44034" name="Foliennummernplatzhalter 5">
            <a:extLst>
              <a:ext uri="{FF2B5EF4-FFF2-40B4-BE49-F238E27FC236}">
                <a16:creationId xmlns:a16="http://schemas.microsoft.com/office/drawing/2014/main" id="{1FE11AE5-9C87-8A43-9DB4-C7E91E58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AF2EC7-B8FB-DF41-8DDF-3D10D5EF5AC7}" type="slidenum">
              <a:rPr lang="de-DE" altLang="en-US" sz="1400"/>
              <a:pPr>
                <a:spcBef>
                  <a:spcPct val="0"/>
                </a:spcBef>
              </a:pPr>
              <a:t>13</a:t>
            </a:fld>
            <a:endParaRPr lang="de-DE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E0F83C9-FEF6-8042-949E-3F898E217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Artikulationsstellen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br>
              <a:rPr lang="en-GB" altLang="en-US" dirty="0">
                <a:ea typeface="ＭＳ Ｐゴシック" panose="020B0600070205080204" pitchFamily="34" charset="-128"/>
              </a:rPr>
            </a:br>
            <a:r>
              <a:rPr lang="en-GB" altLang="en-US" dirty="0">
                <a:ea typeface="ＭＳ Ｐゴシック" panose="020B0600070205080204" pitchFamily="34" charset="-128"/>
              </a:rPr>
              <a:t>(</a:t>
            </a:r>
            <a:r>
              <a:rPr lang="en-GB" altLang="en-US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aktive</a:t>
            </a:r>
            <a:r>
              <a:rPr lang="en-GB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und passive </a:t>
            </a:r>
            <a:r>
              <a:rPr lang="en-GB" altLang="en-US" dirty="0" err="1">
                <a:ea typeface="ＭＳ Ｐゴシック" panose="020B0600070205080204" pitchFamily="34" charset="-128"/>
              </a:rPr>
              <a:t>Artikulatoren</a:t>
            </a:r>
            <a:r>
              <a:rPr lang="en-GB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E8419AAB-4AFF-6145-A4E4-3A2E0941E4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2057400"/>
            <a:ext cx="8534400" cy="3962400"/>
          </a:xfrm>
        </p:spPr>
        <p:txBody>
          <a:bodyPr>
            <a:normAutofit lnSpcReduction="10000"/>
          </a:bodyPr>
          <a:lstStyle/>
          <a:p>
            <a:pPr marL="49213" lvl="1" indent="0"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bilabial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[p, b, m]: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vollständiger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durch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beide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Lippen</a:t>
            </a:r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algn="just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lvl="1" indent="0"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labiodental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[f, v]: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zwischen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unterer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Lippe und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oberen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Zähnen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9213" lvl="1" indent="0">
              <a:buFont typeface="Symbol" pitchFamily="2" charset="2"/>
              <a:buChar char="·"/>
            </a:pPr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lvl="1" indent="0">
              <a:buNone/>
            </a:pP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Blau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/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i="1" dirty="0">
                <a:ea typeface="ＭＳ Ｐゴシック" panose="020B0600070205080204" pitchFamily="34" charset="-128"/>
              </a:rPr>
              <a:t>	</a:t>
            </a:r>
            <a:endParaRPr lang="en-GB" altLang="en-US" dirty="0">
              <a:latin typeface="Geneva" panose="020B05030304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3BA14A-A8D6-A942-8F54-AD116584A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7164" y="9342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umsplatzhalter 3">
            <a:extLst>
              <a:ext uri="{FF2B5EF4-FFF2-40B4-BE49-F238E27FC236}">
                <a16:creationId xmlns:a16="http://schemas.microsoft.com/office/drawing/2014/main" id="{5418E692-2F1F-174B-84C9-33645BC34B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87DF93-7AC3-4B48-A20F-63C4109CAB08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46082" name="Foliennummernplatzhalter 5">
            <a:extLst>
              <a:ext uri="{FF2B5EF4-FFF2-40B4-BE49-F238E27FC236}">
                <a16:creationId xmlns:a16="http://schemas.microsoft.com/office/drawing/2014/main" id="{18F8CCFA-8E4C-A340-B7F7-0C52BCDA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C81927F-2806-124F-AF41-DDCE00D64AD6}" type="slidenum">
              <a:rPr lang="de-DE" altLang="en-US" sz="1400"/>
              <a:pPr>
                <a:spcBef>
                  <a:spcPct val="0"/>
                </a:spcBef>
              </a:pPr>
              <a:t>14</a:t>
            </a:fld>
            <a:endParaRPr lang="de-DE" altLang="en-US" sz="140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F759144-4623-C945-8C4D-90A0E04B6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534400" cy="4114800"/>
          </a:xfrm>
        </p:spPr>
        <p:txBody>
          <a:bodyPr/>
          <a:lstStyle/>
          <a:p>
            <a:pPr marL="15875" lvl="1" indent="-15875"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dental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de-DE" sz="2800" dirty="0" err="1"/>
              <a:t>θ</a:t>
            </a:r>
            <a:r>
              <a:rPr lang="de-DE" sz="2800" dirty="0"/>
              <a:t>, </a:t>
            </a:r>
            <a:r>
              <a:rPr lang="de-DE" sz="2800" dirty="0" err="1"/>
              <a:t>ð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vordere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Teil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bildet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den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oberen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Zähnen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marL="15875" indent="-15875" algn="just"/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5875" lvl="1" indent="-15875"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alveolar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[t, d, s, ∫, n, l…]: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Zungenspitze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Zungenblatt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wird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Zahndamm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hergestellt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die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dann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apikal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wenn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Zungenspitze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bildet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laminal (das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Zungenblatt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involviert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</a:t>
            </a:r>
          </a:p>
          <a:p>
            <a:pPr lvl="1" algn="just">
              <a:buFont typeface="Symbol" pitchFamily="2" charset="2"/>
              <a:buChar char="·"/>
            </a:pPr>
            <a:endParaRPr lang="en-GB" altLang="en-US" dirty="0">
              <a:latin typeface="Geneva" panose="020B05030304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6BBABF68-4F64-DA49-8790-873919703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Artikulationsstellen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A1D8F6B-187F-654E-A1E2-8862525C7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7436" y="4730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34ACF15C-626F-7B47-8C5D-CDE63BFB12C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122F83-C07C-6F43-ABC9-C24F0DAD283D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BA985561-CBDF-E94E-8932-577AB5E5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CBD032-8ACB-FC45-B7D6-5BF3C06787CC}" type="slidenum">
              <a:rPr lang="de-DE" altLang="en-US" sz="1400"/>
              <a:pPr>
                <a:spcBef>
                  <a:spcPct val="0"/>
                </a:spcBef>
              </a:pPr>
              <a:t>15</a:t>
            </a:fld>
            <a:endParaRPr lang="de-DE" altLang="en-US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9BAFE9-A17B-CC45-9642-0A1ABCD4F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534400" cy="4114800"/>
          </a:xfrm>
        </p:spPr>
        <p:txBody>
          <a:bodyPr>
            <a:noAutofit/>
          </a:bodyPr>
          <a:lstStyle/>
          <a:p>
            <a:pPr marL="49213" lvl="1" indent="-33338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retroflex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ɭ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ɖ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ɳ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ʂ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Die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Zungenspitze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wird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hinter dem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Zahndamm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eingerollt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9213" lvl="1" indent="-33338">
              <a:lnSpc>
                <a:spcPct val="90000"/>
              </a:lnSpc>
              <a:buFont typeface="Symbol" pitchFamily="2" charset="2"/>
              <a:buChar char="·"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lvl="1" indent="-33338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palatoalveolar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postalveolar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[∫,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Zungenkranz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bildet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hinter dem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Zahndamm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und/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harten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Gaumen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9213" lvl="1" indent="-33338">
              <a:lnSpc>
                <a:spcPct val="90000"/>
              </a:lnSpc>
              <a:buFont typeface="Symbol" pitchFamily="2" charset="2"/>
              <a:buChar char="·"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lvl="1" indent="-33338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palatal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Zungenrücken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erzeugt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harten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Gaumen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endParaRPr lang="en-GB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44DCB21-4FFC-A04D-90F3-E533B5810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Artikulationsstellen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5919468-4AEC-454C-9278-B894173AC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6886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E57CE1BE-65A8-E746-9774-DC46E13632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B73F9F-C21B-5045-954A-48CD4DCC861A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FC6811E7-CBC2-1B4D-98CE-1B42C569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112EF6-ED05-E34A-AF6A-4FD98BC3971D}" type="slidenum">
              <a:rPr lang="de-DE" altLang="en-US" sz="1400"/>
              <a:pPr>
                <a:spcBef>
                  <a:spcPct val="0"/>
                </a:spcBef>
              </a:pPr>
              <a:t>16</a:t>
            </a:fld>
            <a:endParaRPr lang="de-DE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B2E16D9D-37CD-2D41-AE13-CB5E44E6F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534400" cy="4114800"/>
          </a:xfrm>
        </p:spPr>
        <p:txBody>
          <a:bodyPr/>
          <a:lstStyle/>
          <a:p>
            <a:pPr marL="230188" lvl="1" indent="0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velar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[k, g, x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Zungenrücken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bildet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dem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Gaumen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230188" lvl="1" indent="0" algn="just">
              <a:lnSpc>
                <a:spcPct val="90000"/>
              </a:lnSpc>
              <a:buFont typeface="Symbol" pitchFamily="2" charset="2"/>
              <a:buChar char="·"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30188" lvl="1" indent="0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uvular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[q,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χ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ɴ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Zungenrücken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Zäpfchen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verursachen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lvl="1" algn="just">
              <a:lnSpc>
                <a:spcPct val="90000"/>
              </a:lnSpc>
              <a:buFont typeface="Symbol" pitchFamily="2" charset="2"/>
              <a:buChar char="·"/>
            </a:pPr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lvl="1" algn="just">
              <a:lnSpc>
                <a:spcPct val="90000"/>
              </a:lnSpc>
              <a:buFont typeface="Symbol" pitchFamily="2" charset="2"/>
              <a:buChar char="·"/>
            </a:pPr>
            <a:endParaRPr lang="en-GB" altLang="en-US" dirty="0">
              <a:latin typeface="Geneva" panose="020B05030304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FBB3A90-34E1-E64B-A43D-509918181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Artikulationsstellen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7DC8E2-9FA2-D549-934B-BE9B579E3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190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umsplatzhalter 3">
            <a:extLst>
              <a:ext uri="{FF2B5EF4-FFF2-40B4-BE49-F238E27FC236}">
                <a16:creationId xmlns:a16="http://schemas.microsoft.com/office/drawing/2014/main" id="{8080CD99-8024-594D-A62B-290DE323A3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456B50-02A5-D24D-951A-336884E1A329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52226" name="Foliennummernplatzhalter 5">
            <a:extLst>
              <a:ext uri="{FF2B5EF4-FFF2-40B4-BE49-F238E27FC236}">
                <a16:creationId xmlns:a16="http://schemas.microsoft.com/office/drawing/2014/main" id="{3FD80371-618D-CB44-A5A3-41A6547F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19E1C5-9CD1-974C-A219-66D9DD20EEF8}" type="slidenum">
              <a:rPr lang="de-DE" altLang="en-US" sz="1400"/>
              <a:pPr>
                <a:spcBef>
                  <a:spcPct val="0"/>
                </a:spcBef>
              </a:pPr>
              <a:t>17</a:t>
            </a:fld>
            <a:endParaRPr lang="de-DE" altLang="en-US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F30DB29-1775-6644-8E69-E6D723034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534400" cy="4114800"/>
          </a:xfrm>
        </p:spPr>
        <p:txBody>
          <a:bodyPr/>
          <a:lstStyle/>
          <a:p>
            <a:pPr marL="15875" algn="just">
              <a:lnSpc>
                <a:spcPct val="90000"/>
              </a:lnSpc>
            </a:pPr>
            <a:endParaRPr lang="en-US" altLang="en-US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15875" lvl="1" indent="0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pharyngal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ʕ,ħ</a:t>
            </a:r>
            <a:r>
              <a:rPr lang="de-DE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Es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wird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Pharynx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gebildet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marL="15875" algn="just">
              <a:lnSpc>
                <a:spcPct val="90000"/>
              </a:lnSpc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5875" lvl="1" indent="0">
              <a:lnSpc>
                <a:spcPct val="90000"/>
              </a:lnSpc>
              <a:buFont typeface="Symbol" pitchFamily="2" charset="2"/>
              <a:buChar char="·"/>
            </a:pP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Glottal/</a:t>
            </a:r>
            <a:r>
              <a:rPr lang="en-US" altLang="en-US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laryngal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[h,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ʔ</a:t>
            </a:r>
            <a:r>
              <a:rPr lang="de-DE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Verschließen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des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Kehlkopfs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verursacht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Glottalverschluss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Bei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offenen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Stimmlippen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wird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/h/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erzeugt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algn="just"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>
              <a:lnSpc>
                <a:spcPct val="90000"/>
              </a:lnSpc>
            </a:pPr>
            <a:endParaRPr lang="en-US" altLang="en-US" sz="2400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lvl="1" algn="just">
              <a:lnSpc>
                <a:spcPct val="90000"/>
              </a:lnSpc>
              <a:buFont typeface="Symbol" pitchFamily="2" charset="2"/>
              <a:buChar char="·"/>
            </a:pPr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lvl="1" algn="just">
              <a:lnSpc>
                <a:spcPct val="90000"/>
              </a:lnSpc>
              <a:buFont typeface="Symbol" pitchFamily="2" charset="2"/>
              <a:buChar char="·"/>
            </a:pPr>
            <a:endParaRPr lang="en-GB" altLang="en-US" dirty="0">
              <a:latin typeface="Geneva" panose="020B05030304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5AE0667-C8ED-094B-AC5B-DED7D9335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Artikulationsstellen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95A47B0-4CCC-2D43-BA69-7DE631F04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1974" y="136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40B6CB85-FF55-3242-B8B8-805E037213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D320E1-D908-224D-AB42-6F45E18A0125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CFF75CD3-9B30-1E45-A128-0BF25A7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6A5929-1586-B941-8DE6-E906AD1010FD}" type="slidenum">
              <a:rPr lang="de-DE" altLang="en-US" sz="1400"/>
              <a:pPr>
                <a:spcBef>
                  <a:spcPct val="0"/>
                </a:spcBef>
              </a:pPr>
              <a:t>18</a:t>
            </a:fld>
            <a:endParaRPr lang="de-DE" altLang="en-US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CE78A1C-477C-104B-881C-BD73D1D20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685800"/>
            <a:ext cx="8991600" cy="5334000"/>
          </a:xfrm>
        </p:spPr>
        <p:txBody>
          <a:bodyPr/>
          <a:lstStyle/>
          <a:p>
            <a:r>
              <a:rPr lang="en-GB" altLang="en-US">
                <a:latin typeface="SILDoulosIPA-Regular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62B7181-79FC-D445-9DAD-3B3EFD6F1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762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4277" name="Bild 5">
            <a:extLst>
              <a:ext uri="{FF2B5EF4-FFF2-40B4-BE49-F238E27FC236}">
                <a16:creationId xmlns:a16="http://schemas.microsoft.com/office/drawing/2014/main" id="{DA65FEAB-A40A-0640-8016-1530B9EF3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9271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819E415-17AB-054D-A602-D4F065BA8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0400" y="136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AD389FE5-BC1C-6E40-8AAA-C48FF0ED30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20F45F-4A20-1C4D-AD89-61090D05ABC1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F92013AC-1EC0-7D43-ABD5-BAE02D24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96E6F6-6DD3-AE4C-9D0E-F71490B5EDC5}" type="slidenum">
              <a:rPr lang="de-DE" altLang="en-US" sz="1400"/>
              <a:pPr>
                <a:spcBef>
                  <a:spcPct val="0"/>
                </a:spcBef>
              </a:pPr>
              <a:t>19</a:t>
            </a:fld>
            <a:endParaRPr lang="de-DE" altLang="en-US" sz="1400"/>
          </a:p>
        </p:txBody>
      </p:sp>
      <p:graphicFrame>
        <p:nvGraphicFramePr>
          <p:cNvPr id="56323" name="Object 2">
            <a:extLst>
              <a:ext uri="{FF2B5EF4-FFF2-40B4-BE49-F238E27FC236}">
                <a16:creationId xmlns:a16="http://schemas.microsoft.com/office/drawing/2014/main" id="{91E4CB7B-6C80-C94B-ADC4-753F92F562B5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2424113" y="2276475"/>
          <a:ext cx="7243762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Grafik" r:id="rId6" imgW="7639050" imgH="4343400" progId="Word.Picture.8">
                  <p:embed/>
                </p:oleObj>
              </mc:Choice>
              <mc:Fallback>
                <p:oleObj name="Grafik" r:id="rId6" imgW="7639050" imgH="4343400" progId="Word.Picture.8">
                  <p:embed/>
                  <p:pic>
                    <p:nvPicPr>
                      <p:cNvPr id="56323" name="Object 2">
                        <a:extLst>
                          <a:ext uri="{FF2B5EF4-FFF2-40B4-BE49-F238E27FC236}">
                            <a16:creationId xmlns:a16="http://schemas.microsoft.com/office/drawing/2014/main" id="{91E4CB7B-6C80-C94B-ADC4-753F92F562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2276475"/>
                        <a:ext cx="7243762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3">
            <a:extLst>
              <a:ext uri="{FF2B5EF4-FFF2-40B4-BE49-F238E27FC236}">
                <a16:creationId xmlns:a16="http://schemas.microsoft.com/office/drawing/2014/main" id="{B25A8798-7172-8343-8DAA-C53A2B0B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Artikulationsarten</a:t>
            </a:r>
          </a:p>
        </p:txBody>
      </p:sp>
      <p:sp>
        <p:nvSpPr>
          <p:cNvPr id="56325" name="Textfeld 1">
            <a:extLst>
              <a:ext uri="{FF2B5EF4-FFF2-40B4-BE49-F238E27FC236}">
                <a16:creationId xmlns:a16="http://schemas.microsoft.com/office/drawing/2014/main" id="{0109FFF5-76C5-7D4C-AD31-D6CE0BF3B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484313"/>
            <a:ext cx="530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Art der Verengungen oder Konstriktionen</a:t>
            </a:r>
          </a:p>
          <a:p>
            <a:pPr>
              <a:spcBef>
                <a:spcPct val="0"/>
              </a:spcBef>
            </a:pPr>
            <a:endParaRPr lang="de-DE" alt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6B23E-EE80-5546-BA1C-65C3BAF344E3}"/>
              </a:ext>
            </a:extLst>
          </p:cNvPr>
          <p:cNvSpPr txBox="1"/>
          <p:nvPr/>
        </p:nvSpPr>
        <p:spPr>
          <a:xfrm>
            <a:off x="914400" y="2793076"/>
            <a:ext cx="9925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Plosiv</a:t>
            </a:r>
            <a:endParaRPr lang="en-GB" dirty="0"/>
          </a:p>
          <a:p>
            <a:endParaRPr lang="en-GB" dirty="0"/>
          </a:p>
          <a:p>
            <a:r>
              <a:rPr lang="en-GB" dirty="0"/>
              <a:t>Vibrant</a:t>
            </a:r>
          </a:p>
          <a:p>
            <a:endParaRPr lang="en-GB" dirty="0"/>
          </a:p>
          <a:p>
            <a:r>
              <a:rPr lang="en-GB" dirty="0" err="1"/>
              <a:t>Frikativ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Gleitlaut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Vokal</a:t>
            </a:r>
            <a:endParaRPr lang="en-GB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83DB234-C3AB-434A-B4AA-EC4983CB6A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7875" y="106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1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  <a:defRPr/>
            </a:pPr>
            <a:r>
              <a:rPr lang="en-US" altLang="en-US" sz="4800" dirty="0" err="1">
                <a:latin typeface="+mj-lt"/>
                <a:ea typeface="ＭＳ Ｐゴシック" panose="020B0600070205080204" pitchFamily="34" charset="-128"/>
                <a:cs typeface="Times New Roman" panose="02020603050405020304" pitchFamily="18" charset="0"/>
              </a:rPr>
              <a:t>Teil</a:t>
            </a:r>
            <a:r>
              <a:rPr lang="en-US" altLang="en-US" sz="4800" dirty="0">
                <a:latin typeface="+mj-lt"/>
                <a:ea typeface="ＭＳ Ｐゴシック" panose="020B0600070205080204" pitchFamily="34" charset="-128"/>
                <a:cs typeface="Times New Roman" panose="02020603050405020304" pitchFamily="18" charset="0"/>
              </a:rPr>
              <a:t> II</a:t>
            </a:r>
          </a:p>
          <a:p>
            <a:pPr marL="457200" lvl="1" indent="0" algn="ctr">
              <a:buNone/>
              <a:defRPr/>
            </a:pPr>
            <a:br>
              <a:rPr lang="en-US" altLang="en-US" sz="4800" dirty="0">
                <a:latin typeface="+mj-lt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4800" dirty="0" err="1">
                <a:latin typeface="+mj-lt"/>
                <a:ea typeface="ＭＳ Ｐゴシック" panose="020B0600070205080204" pitchFamily="34" charset="-128"/>
              </a:rPr>
              <a:t>Artikulatorische</a:t>
            </a:r>
            <a:r>
              <a:rPr lang="en-US" altLang="en-US" sz="4800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sz="4800" dirty="0" err="1">
                <a:latin typeface="+mj-lt"/>
                <a:ea typeface="ＭＳ Ｐゴシック" panose="020B0600070205080204" pitchFamily="34" charset="-128"/>
              </a:rPr>
              <a:t>Phonetik</a:t>
            </a:r>
            <a:endParaRPr lang="en-US" altLang="en-US" sz="4800" dirty="0">
              <a:latin typeface="+mj-lt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60F67BD-17D8-4840-9684-2DB1155F1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7436" y="10279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3F010666-FFED-F841-A956-0476DB38B9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FB9CFA5-4F37-3C4F-8DCB-99A1AB12A5C5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FD604886-4236-4345-9BDC-523F5392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32D28A-BA90-A447-A721-9FF3E30AF937}" type="slidenum">
              <a:rPr lang="de-DE" altLang="en-US" sz="1400"/>
              <a:pPr>
                <a:spcBef>
                  <a:spcPct val="0"/>
                </a:spcBef>
              </a:pPr>
              <a:t>20</a:t>
            </a:fld>
            <a:endParaRPr lang="de-DE" altLang="en-US" sz="14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BC9634E4-A540-4E4D-A9FE-6FB5F5D8F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534400" cy="4114800"/>
          </a:xfrm>
        </p:spPr>
        <p:txBody>
          <a:bodyPr/>
          <a:lstStyle/>
          <a:p>
            <a:pPr lvl="2" algn="just"/>
            <a:endParaRPr lang="en-US" altLang="en-US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180975" lvl="2" indent="-82550"/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[p]: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bilabialer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Sehr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verbreiteter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Die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Stimmritze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geöffnet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marL="180975" lvl="2" indent="-82550" algn="just"/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80975" lvl="2" indent="-82550"/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[b]: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Entsprechung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annähernd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gleich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artikuliert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endParaRPr lang="en-GB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A16424A6-7990-9245-A955-0B106957A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Plosive (auch Verschlusslaute oder Okklusive, 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stops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en-GB" altLang="en-US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546449-CBFA-E743-874F-B5221C78E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8494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umsplatzhalter 3">
            <a:extLst>
              <a:ext uri="{FF2B5EF4-FFF2-40B4-BE49-F238E27FC236}">
                <a16:creationId xmlns:a16="http://schemas.microsoft.com/office/drawing/2014/main" id="{DE1694C8-AEEF-D64A-8079-AB0C7455E2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67592C-1C18-2A49-9A89-0C0D2913CE5A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60418" name="Foliennummernplatzhalter 5">
            <a:extLst>
              <a:ext uri="{FF2B5EF4-FFF2-40B4-BE49-F238E27FC236}">
                <a16:creationId xmlns:a16="http://schemas.microsoft.com/office/drawing/2014/main" id="{AC5923B9-C63C-3747-845C-3FCCE5A7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C13899-3A81-4E4F-8CA9-41D357E40647}" type="slidenum">
              <a:rPr lang="de-DE" altLang="en-US" sz="1400"/>
              <a:pPr>
                <a:spcBef>
                  <a:spcPct val="0"/>
                </a:spcBef>
              </a:pPr>
              <a:t>21</a:t>
            </a:fld>
            <a:endParaRPr lang="de-DE" altLang="en-US" sz="14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73EBB2B9-4346-8A4B-B3E1-C3A86391F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534400" cy="4114800"/>
          </a:xfrm>
        </p:spPr>
        <p:txBody>
          <a:bodyPr>
            <a:normAutofit/>
          </a:bodyPr>
          <a:lstStyle/>
          <a:p>
            <a:pPr marL="230188" lvl="2" indent="-230188"/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[t, d]: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Von der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Zungenspitze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Zungenblatt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artikuliert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Deutschen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ja-JP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alveolar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artikuliert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230188" lvl="2" indent="-230188"/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30188" lvl="2" indent="-230188"/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[k, g]: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Artikulationsstelle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weiche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Gaumen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manchmal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harte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Gaumen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gelegentlich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das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Zäpfchen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Das 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hängt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lautlichen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Umgebung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Kuh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</a:t>
            </a:r>
            <a:r>
              <a:rPr lang="en-US" altLang="en-US" sz="28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Kühe</a:t>
            </a:r>
            <a:r>
              <a:rPr lang="en-US" altLang="en-US" sz="28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Kiel</a:t>
            </a:r>
          </a:p>
          <a:p>
            <a:pPr marL="230188" lvl="2" indent="-230188"/>
            <a:endParaRPr lang="en-US" altLang="en-US" sz="2800" i="1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lvl="2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ʔ</a:t>
            </a:r>
            <a:r>
              <a:rPr lang="de-DE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Glottalverschluss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endParaRPr lang="en-GB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lvl="2" indent="0">
              <a:buNone/>
            </a:pPr>
            <a:endParaRPr lang="en-GB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1222C62F-4458-CF4C-BF2D-E59AD304F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B6BB185-4EA0-234D-B650-A069D1725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400" y="879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DC4F07B6-C89A-564F-A3A8-0E64B78DC3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1AF018-A09A-EC41-8988-58D41AC32C92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B11EB408-4F29-8547-8AF5-C3A5CC55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A08426-21DE-994B-A6F7-2CB5E60C9C8E}" type="slidenum">
              <a:rPr lang="de-DE" altLang="en-US" sz="1400"/>
              <a:pPr>
                <a:spcBef>
                  <a:spcPct val="0"/>
                </a:spcBef>
              </a:pPr>
              <a:t>22</a:t>
            </a:fld>
            <a:endParaRPr lang="de-DE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5FA4ECC3-3149-1748-A4E2-C9AE92408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>
            <a:normAutofit/>
          </a:bodyPr>
          <a:lstStyle/>
          <a:p>
            <a:pPr marL="0" lvl="2" indent="0" algn="just">
              <a:buNone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30188" lvl="2" indent="-230188"/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f, v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Labiodentale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sehr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verbreitet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Die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oberen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Zähne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bilden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Unterlippe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230188" lvl="2" indent="-230188"/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230188" lvl="2" indent="-230188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θ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Es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gibt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verschiedene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dieses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Lautpaares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Englischen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θ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thigh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[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thy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Phoneme. </a:t>
            </a:r>
          </a:p>
          <a:p>
            <a:pPr marL="0" lvl="2" indent="0">
              <a:buNone/>
            </a:pPr>
            <a:endParaRPr lang="en-GB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F99704E2-F259-0543-9C8D-FD0C0615A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</a:t>
            </a:r>
            <a:endParaRPr lang="en-GB" altLang="en-US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515E334-9C32-EE40-9EA4-577F6731D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6905" y="71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95270118-3B4F-A349-9371-9B8AEA8533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BB7125-E405-5746-AF5D-887ECD1E2AB3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F8169AEF-07E5-B346-9CC2-146E1165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279A31-59E7-A544-B351-0DBEA799D051}" type="slidenum">
              <a:rPr lang="de-DE" altLang="en-US" sz="1400"/>
              <a:pPr>
                <a:spcBef>
                  <a:spcPct val="0"/>
                </a:spcBef>
              </a:pPr>
              <a:t>23</a:t>
            </a:fld>
            <a:endParaRPr lang="de-DE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64E78E2-95CA-5E44-BA3B-E870CA02A2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>
            <a:normAutofit/>
          </a:bodyPr>
          <a:lstStyle/>
          <a:p>
            <a:pPr marL="57150" lvl="2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s, z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kann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apikal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laminal sein.</a:t>
            </a:r>
          </a:p>
          <a:p>
            <a:pPr marL="57150" lvl="2" indent="0">
              <a:buNone/>
            </a:pPr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7150" lvl="2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∫,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ʒ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apikale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laminale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prädorsale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Die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oft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etwas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manchmal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sogar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vorgestülpt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7150" lvl="2" indent="0">
              <a:buNone/>
            </a:pPr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5875" lvl="2" indent="0" algn="just"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ç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Palataler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Engelaut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dorsal</a:t>
            </a:r>
          </a:p>
          <a:p>
            <a:pPr marL="15875" lvl="2" indent="0" algn="just">
              <a:buNone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</a:p>
          <a:p>
            <a:pPr marL="15875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x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ɣ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Velarer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Reibelaut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ach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dorsal.</a:t>
            </a:r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57150" lvl="2" indent="0">
              <a:buNone/>
            </a:pPr>
            <a:endParaRPr lang="en-US" altLang="en-US" sz="28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43024235-D3E8-B948-B049-7BAEA2AD8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</a:t>
            </a:r>
            <a:endParaRPr lang="en-GB" altLang="en-US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BDD9A65-19DB-1A4F-873C-94AE63294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5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Datumsplatzhalter 3">
            <a:extLst>
              <a:ext uri="{FF2B5EF4-FFF2-40B4-BE49-F238E27FC236}">
                <a16:creationId xmlns:a16="http://schemas.microsoft.com/office/drawing/2014/main" id="{A08CAEA0-28DA-7F4E-A4B5-197D6B76D71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D3C68F-5392-2747-A2D2-7D2ACA263F13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72706" name="Foliennummernplatzhalter 5">
            <a:extLst>
              <a:ext uri="{FF2B5EF4-FFF2-40B4-BE49-F238E27FC236}">
                <a16:creationId xmlns:a16="http://schemas.microsoft.com/office/drawing/2014/main" id="{61893A28-AF81-EC4F-82BA-BBF22900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A2A2A2-2196-4948-8C46-D482C0EF03B4}" type="slidenum">
              <a:rPr lang="de-DE" altLang="en-US" sz="1400"/>
              <a:pPr>
                <a:spcBef>
                  <a:spcPct val="0"/>
                </a:spcBef>
              </a:pPr>
              <a:t>24</a:t>
            </a:fld>
            <a:endParaRPr lang="de-DE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AD8DB322-7379-6F40-A7CF-6BB6D9FE8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 marL="147638" lvl="2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χ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dorsale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uvulare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</a:p>
          <a:p>
            <a:pPr marL="147638" lvl="2" indent="0">
              <a:buNone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47638" lvl="2" indent="0"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am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Halszäpfchen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gebildeter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uvularer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Engelaut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;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auditiv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unterscheidet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wenig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[x];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Schweizerdeutsch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z.B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es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Varianten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desselben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Lauts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Küchenkasten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χ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uχiχa∫te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]. </a:t>
            </a:r>
          </a:p>
          <a:p>
            <a:pPr marL="147638" lvl="2" indent="0">
              <a:buNone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47638" lvl="2" indent="0"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uvular</a:t>
            </a:r>
          </a:p>
          <a:p>
            <a:pPr lvl="2" algn="just"/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E800DA22-B0E5-2A45-A991-2638CFFF9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 (dorsal)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731B41-6917-FA48-B82A-6CE3796D6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5735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atumsplatzhalter 3">
            <a:extLst>
              <a:ext uri="{FF2B5EF4-FFF2-40B4-BE49-F238E27FC236}">
                <a16:creationId xmlns:a16="http://schemas.microsoft.com/office/drawing/2014/main" id="{5BAB3185-C612-D240-9384-D49EF4E45FE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D5D59D-B8FD-C242-8DD0-98C13B2F460E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74754" name="Foliennummernplatzhalter 5">
            <a:extLst>
              <a:ext uri="{FF2B5EF4-FFF2-40B4-BE49-F238E27FC236}">
                <a16:creationId xmlns:a16="http://schemas.microsoft.com/office/drawing/2014/main" id="{A3698DF2-C71A-5A46-90C2-B417E6E6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4D482D-939E-604C-8992-0FF528197189}" type="slidenum">
              <a:rPr lang="de-DE" altLang="en-US" sz="1400"/>
              <a:pPr>
                <a:spcBef>
                  <a:spcPct val="0"/>
                </a:spcBef>
              </a:pPr>
              <a:t>25</a:t>
            </a:fld>
            <a:endParaRPr lang="de-DE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FF29264B-E5E0-D84B-AA32-E55E60057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 marL="57150" lvl="2" indent="0">
              <a:buNone/>
            </a:pP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ɦ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Durch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Stimmlippen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erzeugter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glottaler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Reibelaut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Verengung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nicht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so stark, die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Atemstellung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bleibt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B2224517-70AF-DE40-9E49-88E1E5225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Frikative (laryngal)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DCFDFDE-1D95-D04F-A790-663F24B51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6924" y="298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Datumsplatzhalter 3">
            <a:extLst>
              <a:ext uri="{FF2B5EF4-FFF2-40B4-BE49-F238E27FC236}">
                <a16:creationId xmlns:a16="http://schemas.microsoft.com/office/drawing/2014/main" id="{C8CE3420-8D05-354D-9ACF-111FB2E7ED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E792AB-85C2-044A-9E60-CF4CED54B6CE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76802" name="Foliennummernplatzhalter 5">
            <a:extLst>
              <a:ext uri="{FF2B5EF4-FFF2-40B4-BE49-F238E27FC236}">
                <a16:creationId xmlns:a16="http://schemas.microsoft.com/office/drawing/2014/main" id="{95B276E5-9FB9-AC4F-868E-2FA82A2B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6F99C6-C090-9345-A26A-1D24723C1B5B}" type="slidenum">
              <a:rPr lang="de-DE" altLang="en-US" sz="1400"/>
              <a:pPr>
                <a:spcBef>
                  <a:spcPct val="0"/>
                </a:spcBef>
              </a:pPr>
              <a:t>26</a:t>
            </a:fld>
            <a:endParaRPr lang="de-DE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306331C9-0AE9-4948-A95B-025D4D412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572000"/>
          </a:xfrm>
        </p:spPr>
        <p:txBody>
          <a:bodyPr/>
          <a:lstStyle/>
          <a:p>
            <a:pPr lvl="2" algn="just"/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57150" lvl="2" indent="0">
              <a:buNone/>
            </a:pP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en-US" sz="2800" baseline="300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], [t</a:t>
            </a:r>
            <a:r>
              <a:rPr lang="en-US" altLang="en-US" sz="2800" baseline="300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∫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[p</a:t>
            </a:r>
            <a:r>
              <a:rPr lang="en-US" altLang="en-US" sz="2800" baseline="300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]. </a:t>
            </a:r>
          </a:p>
          <a:p>
            <a:pPr marL="57150" lvl="2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Affrikate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Plosiv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gefolgt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einem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homorganen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d.h.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durch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den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gleichen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Artikulator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artikulierten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Frikativ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endParaRPr lang="en-US" altLang="en-US" sz="2800" dirty="0">
              <a:solidFill>
                <a:srgbClr val="2859F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76B28161-5856-CB40-80F5-7BDFD42034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Affrikaten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D828D2A-ECB2-9B4D-868B-8FA34227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2151" y="704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atumsplatzhalter 3">
            <a:extLst>
              <a:ext uri="{FF2B5EF4-FFF2-40B4-BE49-F238E27FC236}">
                <a16:creationId xmlns:a16="http://schemas.microsoft.com/office/drawing/2014/main" id="{B4BF3418-7689-DA4E-8F26-86518793514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054A2C-FE40-F34C-BFD0-38A98CB1BE13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78850" name="Foliennummernplatzhalter 5">
            <a:extLst>
              <a:ext uri="{FF2B5EF4-FFF2-40B4-BE49-F238E27FC236}">
                <a16:creationId xmlns:a16="http://schemas.microsoft.com/office/drawing/2014/main" id="{5369D5AA-992A-E04D-9D3D-816E624B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AC242E-9712-494A-B1F5-E0D15B0C8828}" type="slidenum">
              <a:rPr lang="de-DE" altLang="en-US" sz="1400"/>
              <a:pPr>
                <a:spcBef>
                  <a:spcPct val="0"/>
                </a:spcBef>
              </a:pPr>
              <a:t>27</a:t>
            </a:fld>
            <a:endParaRPr lang="de-DE" altLang="en-US" sz="14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3EB0BDEE-4AB8-7D4D-A081-414EB3F23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/>
          <a:lstStyle/>
          <a:p>
            <a:pPr lvl="2"/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 den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wird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das Velum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gesenkt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und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Luft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strömt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größten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Teil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durch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aus.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sind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meist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stimmhaft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aber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Isländischen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gibt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es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z.B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auch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stimmloses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[n],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geschrieben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/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4AFC558C-B942-2945-A4EA-8D56BCF3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9CED87-3EC8-AC48-A8EE-2314B473B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400" y="390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atumsplatzhalter 3">
            <a:extLst>
              <a:ext uri="{FF2B5EF4-FFF2-40B4-BE49-F238E27FC236}">
                <a16:creationId xmlns:a16="http://schemas.microsoft.com/office/drawing/2014/main" id="{A09DD319-DF64-2B42-9AF0-48167FE6EF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33DB3A-0F11-5044-8CC1-1853F073E6EA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80898" name="Foliennummernplatzhalter 5">
            <a:extLst>
              <a:ext uri="{FF2B5EF4-FFF2-40B4-BE49-F238E27FC236}">
                <a16:creationId xmlns:a16="http://schemas.microsoft.com/office/drawing/2014/main" id="{6EDDE9C1-935B-4742-8327-6BDC40EA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E77B41-D954-4D4B-833A-3E90B43B8CB6}" type="slidenum">
              <a:rPr lang="de-DE" altLang="en-US" sz="1400"/>
              <a:pPr>
                <a:spcBef>
                  <a:spcPct val="0"/>
                </a:spcBef>
              </a:pPr>
              <a:t>28</a:t>
            </a:fld>
            <a:endParaRPr lang="de-DE" altLang="en-US" sz="14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38EA4976-18DE-4A4C-AEEA-AB7F46C0A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8534400" cy="4419600"/>
          </a:xfrm>
        </p:spPr>
        <p:txBody>
          <a:bodyPr/>
          <a:lstStyle/>
          <a:p>
            <a:pPr lvl="2" algn="just"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lvl="2" indent="-33338" algn="just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 Der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bilabiale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Nasal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sehr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häufig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9213" lvl="2" indent="-33338" algn="just"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lvl="2" indent="-33338" algn="just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Der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Nasal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kommt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fast</a:t>
            </a:r>
          </a:p>
          <a:p>
            <a:pPr marL="49213" lvl="2" indent="-33338" algn="just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jeder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Sprache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9213" lvl="2" indent="-33338" algn="just"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9213" indent="-33338">
              <a:defRPr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[</a:t>
            </a:r>
            <a:r>
              <a:rPr lang="en-US" altLang="en-US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Oft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stellungsbedingte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Variante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von [n]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[k, g].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Englischen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Deutschen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sogar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[g] oft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verschwunden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so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dass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nur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ŋ</a:t>
            </a:r>
            <a:r>
              <a:rPr lang="de-DE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bleibt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 </a:t>
            </a:r>
            <a:r>
              <a:rPr lang="en-US" altLang="en-US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lang</a:t>
            </a:r>
            <a:r>
              <a:rPr lang="en-US" altLang="en-US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long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vgl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lungo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auf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Italienisch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</a:t>
            </a:r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1A4AC075-78C1-8444-B706-CF207E3600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</a:t>
            </a:r>
            <a:endParaRPr lang="en-GB" altLang="en-US" dirty="0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13E48B-FF90-B040-82E5-512A14A27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0200" y="796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Datumsplatzhalter 3">
            <a:extLst>
              <a:ext uri="{FF2B5EF4-FFF2-40B4-BE49-F238E27FC236}">
                <a16:creationId xmlns:a16="http://schemas.microsoft.com/office/drawing/2014/main" id="{67EFEFC8-4282-9C4B-AA53-9937613BB4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4C18E3-713A-F647-88F6-CEA24C0C7DA6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87042" name="Foliennummernplatzhalter 5">
            <a:extLst>
              <a:ext uri="{FF2B5EF4-FFF2-40B4-BE49-F238E27FC236}">
                <a16:creationId xmlns:a16="http://schemas.microsoft.com/office/drawing/2014/main" id="{7135E469-C128-5D40-BAF6-7F77FB6E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1758AE-25F6-C84E-A12D-CC6E3CE30B30}" type="slidenum">
              <a:rPr lang="de-DE" altLang="en-US" sz="1400"/>
              <a:pPr>
                <a:spcBef>
                  <a:spcPct val="0"/>
                </a:spcBef>
              </a:pPr>
              <a:t>29</a:t>
            </a:fld>
            <a:endParaRPr lang="de-DE" altLang="en-US" sz="14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AE7BFCE0-AA56-2E44-BE78-39F6ABA32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/>
          <a:lstStyle/>
          <a:p>
            <a:pPr>
              <a:defRPr/>
            </a:pPr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14288" indent="-14288">
              <a:defRPr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befindet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Zungenspitze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am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Zahndamm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behindert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Luftstrom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der Mitte des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Mundes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Seitlich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liegt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also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nicht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etwa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[t] an den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Backenzähnen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sondern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tiefer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so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dass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Luft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auf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beiden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Seiten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entweichen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kann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>
              <a:defRPr/>
            </a:pPr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0CFE7384-A451-A04C-96A6-B287E96E9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Laterale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E964AF-6F66-EA40-9328-3A796D6CD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180" y="25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Datumsplatzhalter 3">
            <a:extLst>
              <a:ext uri="{FF2B5EF4-FFF2-40B4-BE49-F238E27FC236}">
                <a16:creationId xmlns:a16="http://schemas.microsoft.com/office/drawing/2014/main" id="{75195285-C9C8-EA45-A79E-8E3C18BABEE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F4BDA5-8D62-D842-BAD1-541E12E7A282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9458" name="Foliennummernplatzhalter 5">
            <a:extLst>
              <a:ext uri="{FF2B5EF4-FFF2-40B4-BE49-F238E27FC236}">
                <a16:creationId xmlns:a16="http://schemas.microsoft.com/office/drawing/2014/main" id="{7A8BFC26-A20F-CB4C-87D6-04354F31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FB469A-A304-954F-A7E3-75598A86FD63}" type="slidenum">
              <a:rPr lang="de-DE" altLang="en-US" sz="1400"/>
              <a:pPr>
                <a:spcBef>
                  <a:spcPct val="0"/>
                </a:spcBef>
              </a:pPr>
              <a:t>3</a:t>
            </a:fld>
            <a:endParaRPr lang="de-DE" altLang="en-US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726BA1C-7122-E94B-B4A5-C8A5FF72E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Erzeugung eines Lauts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E3D8ECD-BDBE-CA4C-9C98-49965D1CE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524000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Luftstromprozess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(Initiation)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>
              <a:buFont typeface="Symbol" pitchFamily="2" charset="2"/>
              <a:buChar char="·"/>
            </a:pP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Phonationsprozess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Schwingungen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der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Stimmbänder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>
              <a:buFont typeface="Symbol" pitchFamily="2" charset="2"/>
              <a:buChar char="·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Oral-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nasalen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Prozess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Das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Gaumensegel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verschließt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öffnet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die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Nasenhöhle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lvl="1">
              <a:buFont typeface="Symbol" pitchFamily="2" charset="2"/>
              <a:buChar char="·"/>
            </a:pP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Artikulationsprozess</a:t>
            </a:r>
            <a:endParaRPr lang="en-US" altLang="en-US" dirty="0">
              <a:latin typeface="Geneva" panose="020B05030304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CE1892C-B527-3340-82FB-AA80AB910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Datumsplatzhalter 3">
            <a:extLst>
              <a:ext uri="{FF2B5EF4-FFF2-40B4-BE49-F238E27FC236}">
                <a16:creationId xmlns:a16="http://schemas.microsoft.com/office/drawing/2014/main" id="{196DFDE1-CDB6-674D-B5DB-DB42BB13EC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718585-34C0-7F4B-837C-5733812AA953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95234" name="Foliennummernplatzhalter 5">
            <a:extLst>
              <a:ext uri="{FF2B5EF4-FFF2-40B4-BE49-F238E27FC236}">
                <a16:creationId xmlns:a16="http://schemas.microsoft.com/office/drawing/2014/main" id="{592905A0-7FE8-BC43-A430-AE569D62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B8AB38-7593-FA4C-B6B6-51141AED738D}" type="slidenum">
              <a:rPr lang="de-DE" altLang="en-US" sz="1400"/>
              <a:pPr>
                <a:spcBef>
                  <a:spcPct val="0"/>
                </a:spcBef>
              </a:pPr>
              <a:t>30</a:t>
            </a:fld>
            <a:endParaRPr lang="de-DE" altLang="en-US" sz="14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81E4EC4A-6766-3547-863D-20E135346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908550"/>
          </a:xfrm>
        </p:spPr>
        <p:txBody>
          <a:bodyPr>
            <a:normAutofit fontScale="92500" lnSpcReduction="20000"/>
          </a:bodyPr>
          <a:lstStyle/>
          <a:p>
            <a:pPr marL="914400" lvl="2" indent="0" algn="just">
              <a:buNone/>
              <a:defRPr/>
            </a:pPr>
            <a:endParaRPr lang="en-US" altLang="en-US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407988" lvl="2" indent="0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[r]:	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Prototypischer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r-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Es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vorderer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Zitterlaut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Trill (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Zugenspitzen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-r);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Spanischen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perro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ja-JP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Hund</a:t>
            </a:r>
            <a:r>
              <a:rPr lang="ja-JP" altLang="en-US" sz="28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Dieser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Laut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wird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Deutschen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nur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wenigen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Dialekten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benutzt</a:t>
            </a:r>
            <a:r>
              <a:rPr lang="en-US" altLang="ja-JP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pPr marL="407988" lvl="2" indent="0">
              <a:buNone/>
              <a:defRPr/>
            </a:pPr>
            <a:endParaRPr lang="en-US" altLang="ja-JP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07988" lvl="2" indent="0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ɹ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Vorderer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Engelaut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Approximant,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Englischen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nach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07988" lvl="2" indent="0"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07988" lvl="2" indent="0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ʀ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Hinterer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Zitterlaut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Zäpfchen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-R),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Niederländischen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 den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skandinavischen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Sprachen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407988" lvl="2" indent="0"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07988" lvl="2" indent="0"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ʁ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]:	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Hinterer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Engelaut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Approximant,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wie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Deutschen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und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Französischen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Die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Luft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geht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seitlich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am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Zäpfchen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vorbei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endParaRPr lang="en-US" altLang="en-US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marL="407988" lvl="2" indent="0"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914400" lvl="2" indent="0" algn="just"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lvl="2" algn="just">
              <a:defRPr/>
            </a:pPr>
            <a:endParaRPr lang="en-US" altLang="en-US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3E19BFC0-B85F-B34D-85F4-DCD09F3ED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r-Laute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7E5142-8311-A043-A599-50ECBF341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5800" y="269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Datumsplatzhalter 3">
            <a:extLst>
              <a:ext uri="{FF2B5EF4-FFF2-40B4-BE49-F238E27FC236}">
                <a16:creationId xmlns:a16="http://schemas.microsoft.com/office/drawing/2014/main" id="{C4212649-F283-1A40-9833-F8389980AF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BEBF90-9794-1A42-B0A1-E1BBA4CF0E37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03426" name="Foliennummernplatzhalter 5">
            <a:extLst>
              <a:ext uri="{FF2B5EF4-FFF2-40B4-BE49-F238E27FC236}">
                <a16:creationId xmlns:a16="http://schemas.microsoft.com/office/drawing/2014/main" id="{4FBF591C-6721-1A42-BDC6-3639FEF3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A7FFA6-F704-F346-874A-1CC81B68632F}" type="slidenum">
              <a:rPr lang="de-DE" altLang="en-US" sz="1400"/>
              <a:pPr>
                <a:spcBef>
                  <a:spcPct val="0"/>
                </a:spcBef>
              </a:pPr>
              <a:t>31</a:t>
            </a:fld>
            <a:endParaRPr lang="de-DE" altLang="en-US" sz="14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317514A9-7E68-DD47-9A08-7EF17096A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/>
          <a:lstStyle/>
          <a:p>
            <a:pPr marL="914400" lvl="2" indent="0" algn="just">
              <a:lnSpc>
                <a:spcPct val="90000"/>
              </a:lnSpc>
              <a:buNone/>
            </a:pPr>
            <a:r>
              <a:rPr lang="en-US" altLang="en-US" sz="2800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</a:t>
            </a:r>
          </a:p>
          <a:p>
            <a:pPr marL="914400" lvl="2" indent="0"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[w] </a:t>
            </a:r>
            <a:r>
              <a:rPr lang="de-DE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labio</a:t>
            </a:r>
            <a:r>
              <a:rPr lang="de-DE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-velarer Gleitlaut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914400" lvl="2" indent="0">
              <a:buNone/>
            </a:pP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en-US" altLang="en-US" sz="2800" dirty="0" err="1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ʋ</a:t>
            </a: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labio-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dentaler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Gleitlaut</a:t>
            </a:r>
          </a:p>
          <a:p>
            <a:pPr marL="914400" lvl="2" indent="0" algn="just">
              <a:lnSpc>
                <a:spcPct val="90000"/>
              </a:lnSpc>
              <a:buNone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2800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[j]: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koronale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Gleitlaut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manchmal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Engelaut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en-US" altLang="en-US" sz="28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artikuliert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). </a:t>
            </a:r>
            <a:endParaRPr lang="en-US" altLang="en-US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53A6FB0B-6300-154F-826E-FF216D1DA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Approximanten (Gleitlaute)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EBA5419-143B-1647-950B-4B6F7AA2A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146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0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Datumsplatzhalter 3">
            <a:extLst>
              <a:ext uri="{FF2B5EF4-FFF2-40B4-BE49-F238E27FC236}">
                <a16:creationId xmlns:a16="http://schemas.microsoft.com/office/drawing/2014/main" id="{C009EA97-0BC3-3B47-946C-BA22BB289C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ED2BC64-E415-6745-8071-C8B14A60BDCD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21858" name="Foliennummernplatzhalter 5">
            <a:extLst>
              <a:ext uri="{FF2B5EF4-FFF2-40B4-BE49-F238E27FC236}">
                <a16:creationId xmlns:a16="http://schemas.microsoft.com/office/drawing/2014/main" id="{A006FDF1-9EAE-9E4E-9B4E-49F8B24A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9DDD06-6343-F541-AFF2-9982CE033952}" type="slidenum">
              <a:rPr lang="de-DE" altLang="en-US" sz="1400"/>
              <a:pPr>
                <a:spcBef>
                  <a:spcPct val="0"/>
                </a:spcBef>
              </a:pPr>
              <a:t>32</a:t>
            </a:fld>
            <a:endParaRPr lang="de-DE" altLang="en-US" sz="1400"/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362027ED-C26E-0E42-BFC9-CF72DAE11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/>
          <a:lstStyle/>
          <a:p>
            <a:pPr marL="914400" lvl="2" indent="0" algn="just">
              <a:buNone/>
            </a:pPr>
            <a:r>
              <a:rPr lang="en-US" altLang="en-US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1)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Höhe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CC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vertikale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Zungenbewegung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2)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-Dimension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oder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CC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horizontale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Zungenbewegung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14350" indent="-514350">
              <a:buAutoNum type="arabicParenR" startAt="3"/>
            </a:pPr>
            <a:r>
              <a:rPr lang="en-US" altLang="en-US" dirty="0" err="1">
                <a:solidFill>
                  <a:srgbClr val="CC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Lippenrundung</a:t>
            </a:r>
            <a:endParaRPr lang="en-US" altLang="en-US" dirty="0">
              <a:solidFill>
                <a:srgbClr val="CC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14350" indent="-514350">
              <a:buAutoNum type="arabicParenR" startAt="3"/>
            </a:pPr>
            <a:endParaRPr lang="en-US" altLang="en-US" dirty="0">
              <a:solidFill>
                <a:srgbClr val="CC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514350" indent="-514350">
              <a:buAutoNum type="arabicParenR" startAt="3"/>
            </a:pP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Gespanntheit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ungespannt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vs.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gespannt</a:t>
            </a:r>
            <a:endParaRPr lang="en-US" altLang="en-US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8F40190C-3547-EB41-825E-7B5D51DB5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Vokale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B7D5BA-C19A-2848-8631-0C12B73D1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400" y="58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Datumsplatzhalter 3">
            <a:extLst>
              <a:ext uri="{FF2B5EF4-FFF2-40B4-BE49-F238E27FC236}">
                <a16:creationId xmlns:a16="http://schemas.microsoft.com/office/drawing/2014/main" id="{D72853D4-8F95-AD4B-9451-EA8DA82AD6D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025493-4CFB-E444-8002-7C35433741E7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23906" name="Foliennummernplatzhalter 5">
            <a:extLst>
              <a:ext uri="{FF2B5EF4-FFF2-40B4-BE49-F238E27FC236}">
                <a16:creationId xmlns:a16="http://schemas.microsoft.com/office/drawing/2014/main" id="{6DD2B785-DE23-E74B-B6EA-7F39FA9F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D95BB7-FAEB-6949-A98A-F59D71A4B62F}" type="slidenum">
              <a:rPr lang="de-DE" altLang="en-US" sz="1400"/>
              <a:pPr>
                <a:spcBef>
                  <a:spcPct val="0"/>
                </a:spcBef>
              </a:pPr>
              <a:t>33</a:t>
            </a:fld>
            <a:endParaRPr lang="de-DE" altLang="en-US" sz="1400"/>
          </a:p>
        </p:txBody>
      </p:sp>
      <p:graphicFrame>
        <p:nvGraphicFramePr>
          <p:cNvPr id="123907" name="Object 2">
            <a:extLst>
              <a:ext uri="{FF2B5EF4-FFF2-40B4-BE49-F238E27FC236}">
                <a16:creationId xmlns:a16="http://schemas.microsoft.com/office/drawing/2014/main" id="{E3AE3C4A-7604-DD45-9E47-C2B1EF3A45C4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2928939" y="1447800"/>
          <a:ext cx="6334125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0" name="Grafik" r:id="rId6" imgW="6254750" imgH="4362450" progId="Word.Picture.8">
                  <p:embed/>
                </p:oleObj>
              </mc:Choice>
              <mc:Fallback>
                <p:oleObj name="Grafik" r:id="rId6" imgW="6254750" imgH="4362450" progId="Word.Picture.8">
                  <p:embed/>
                  <p:pic>
                    <p:nvPicPr>
                      <p:cNvPr id="123907" name="Object 2">
                        <a:extLst>
                          <a:ext uri="{FF2B5EF4-FFF2-40B4-BE49-F238E27FC236}">
                            <a16:creationId xmlns:a16="http://schemas.microsoft.com/office/drawing/2014/main" id="{E3AE3C4A-7604-DD45-9E47-C2B1EF3A45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9" y="1447800"/>
                        <a:ext cx="6334125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8" name="Rectangle 3">
            <a:extLst>
              <a:ext uri="{FF2B5EF4-FFF2-40B4-BE49-F238E27FC236}">
                <a16:creationId xmlns:a16="http://schemas.microsoft.com/office/drawing/2014/main" id="{CD4A02DB-269A-DB42-A708-55DC9B34C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Kardinalvokale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88E0E9-AF6C-D144-9401-847AA43F2C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3061" y="6624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Datumsplatzhalter 3">
            <a:extLst>
              <a:ext uri="{FF2B5EF4-FFF2-40B4-BE49-F238E27FC236}">
                <a16:creationId xmlns:a16="http://schemas.microsoft.com/office/drawing/2014/main" id="{30B8C0A3-3E69-1F47-BBBB-EDC2260292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A8E9E1-1E9F-A44C-9FC8-B8AFFA247B31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25954" name="Foliennummernplatzhalter 5">
            <a:extLst>
              <a:ext uri="{FF2B5EF4-FFF2-40B4-BE49-F238E27FC236}">
                <a16:creationId xmlns:a16="http://schemas.microsoft.com/office/drawing/2014/main" id="{6AD272C5-1934-744D-80A0-B074C88F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A36721-3A65-1845-AF1C-6AAC53B5B8A8}" type="slidenum">
              <a:rPr lang="de-DE" altLang="en-US" sz="1400"/>
              <a:pPr>
                <a:spcBef>
                  <a:spcPct val="0"/>
                </a:spcBef>
              </a:pPr>
              <a:t>34</a:t>
            </a:fld>
            <a:endParaRPr lang="de-DE" altLang="en-US" sz="1400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0950374B-8FB1-9249-B21C-C496A45255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>
            <a:normAutofit lnSpcReduction="10000"/>
          </a:bodyPr>
          <a:lstStyle/>
          <a:p>
            <a:pPr marL="914400" lvl="2" indent="0" algn="just" defTabSz="587375">
              <a:buNone/>
            </a:pP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   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IPA		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Lippen</a:t>
            </a:r>
            <a:r>
              <a:rPr lang="en-US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  <a:r>
              <a:rPr lang="en-US" alt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Beispiele</a:t>
            </a: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		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Fr.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Eng.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2		[e]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See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chez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3		[</a:t>
            </a:r>
            <a:r>
              <a:rPr lang="de-DE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ɛ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Eng.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</a:t>
            </a:r>
          </a:p>
          <a:p>
            <a:pPr algn="just" defTabSz="587375"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æ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Eng.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cat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4		[a]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kann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just" defTabSz="587375">
              <a:lnSpc>
                <a:spcPct val="128000"/>
              </a:lnSpc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5		[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ɑ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E. </a:t>
            </a:r>
            <a:r>
              <a:rPr lang="en-US" alt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pot</a:t>
            </a:r>
          </a:p>
        </p:txBody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4F2E2BED-1512-AC40-8B8E-D9D19F748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rPr>
              <a:t>Vokale</a:t>
            </a:r>
            <a:r>
              <a:rPr lang="en-US" altLang="en-US" dirty="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rPr>
              <a:t> (</a:t>
            </a:r>
            <a:r>
              <a:rPr lang="en-US" altLang="en-US" dirty="0" err="1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rPr>
              <a:t>Kardinalvokale</a:t>
            </a:r>
            <a:r>
              <a:rPr lang="en-US" altLang="en-US" dirty="0">
                <a:solidFill>
                  <a:schemeClr val="tx1"/>
                </a:solidFill>
                <a:latin typeface="Palatino" pitchFamily="2" charset="77"/>
                <a:ea typeface="ＭＳ Ｐゴシック" panose="020B0600070205080204" pitchFamily="34" charset="-128"/>
              </a:rPr>
              <a:t>)</a:t>
            </a:r>
            <a:endParaRPr lang="en-GB" altLang="en-US" dirty="0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0E8B9D5-9F5C-F748-9F18-972372698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0400" y="390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Datumsplatzhalter 3">
            <a:extLst>
              <a:ext uri="{FF2B5EF4-FFF2-40B4-BE49-F238E27FC236}">
                <a16:creationId xmlns:a16="http://schemas.microsoft.com/office/drawing/2014/main" id="{8252A027-0776-B14F-A533-425147F17F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C87A96-1C00-F54A-A2B6-19E2D84A32A2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28002" name="Foliennummernplatzhalter 5">
            <a:extLst>
              <a:ext uri="{FF2B5EF4-FFF2-40B4-BE49-F238E27FC236}">
                <a16:creationId xmlns:a16="http://schemas.microsoft.com/office/drawing/2014/main" id="{E2C81132-564C-A24E-AFD6-4F075233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B513D00-1D72-5B45-876A-6EEF079217D4}" type="slidenum">
              <a:rPr lang="de-DE" altLang="en-US" sz="1400"/>
              <a:pPr>
                <a:spcBef>
                  <a:spcPct val="0"/>
                </a:spcBef>
              </a:pPr>
              <a:t>35</a:t>
            </a:fld>
            <a:endParaRPr lang="de-DE" altLang="en-US" sz="14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94F72478-3F09-3E48-BD05-A8C6D269A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>
            <a:normAutofit lnSpcReduction="10000"/>
          </a:bodyPr>
          <a:lstStyle/>
          <a:p>
            <a:pPr marL="914400" lvl="2" indent="0" algn="just" defTabSz="587375"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      IPA		</a:t>
            </a:r>
            <a:r>
              <a:rPr lang="en-US" altLang="en-US" sz="2400" u="sng" dirty="0" err="1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Lippen</a:t>
            </a:r>
            <a:r>
              <a:rPr lang="en-US" altLang="en-US" sz="2400" u="sng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			</a:t>
            </a:r>
            <a:r>
              <a:rPr lang="en-US" altLang="en-US" sz="2400" u="sng" dirty="0" err="1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Beispiele</a:t>
            </a:r>
            <a:endParaRPr lang="en-US" altLang="en-US" sz="2400" u="sng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	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6		[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ɔ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Fr.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sotte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Eng.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hawk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7		[o]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Stroh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beau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8		[u]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gut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cou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9		[y]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Tür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bu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10		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Goethe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eux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11		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œ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Götter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Fr.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beurre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defTabSz="587375"/>
            <a:r>
              <a:rPr lang="en-US" altLang="en-US" sz="2400" dirty="0">
                <a:latin typeface="Palatino" pitchFamily="2" charset="77"/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3F974A53-DEAB-6D4E-9605-1DA60B79D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Vokale</a:t>
            </a:r>
            <a:endParaRPr lang="en-GB" altLang="en-US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1420144-4D64-BB46-A6DC-F4879078B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390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Datumsplatzhalter 3">
            <a:extLst>
              <a:ext uri="{FF2B5EF4-FFF2-40B4-BE49-F238E27FC236}">
                <a16:creationId xmlns:a16="http://schemas.microsoft.com/office/drawing/2014/main" id="{C1B1DCB3-3459-AB4E-82C1-231B6DA77CF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16B838-3BF3-374C-8F97-867A6988485C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30050" name="Foliennummernplatzhalter 5">
            <a:extLst>
              <a:ext uri="{FF2B5EF4-FFF2-40B4-BE49-F238E27FC236}">
                <a16:creationId xmlns:a16="http://schemas.microsoft.com/office/drawing/2014/main" id="{F1D4DFFF-D3CA-EC44-8F95-D9B5F2BB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578E474-928F-3B49-9F20-30E84F761FA6}" type="slidenum">
              <a:rPr lang="de-DE" altLang="en-US" sz="1400"/>
              <a:pPr>
                <a:spcBef>
                  <a:spcPct val="0"/>
                </a:spcBef>
              </a:pPr>
              <a:t>36</a:t>
            </a:fld>
            <a:endParaRPr lang="de-DE" altLang="en-US" sz="1400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2028C23A-5133-5D43-B3D7-AF8708B88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/>
          <a:lstStyle/>
          <a:p>
            <a:pPr marL="914400" lvl="2" indent="0" algn="just" defTabSz="587375"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IPA		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Lippen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Beispiele</a:t>
            </a:r>
            <a:endParaRPr lang="en-US" alt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12		[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ɶ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D.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Hölle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13		[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ɒ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Eng.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hock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Nl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dom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14		[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ʌ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Eng.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but, luck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15		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ɤ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Vietnamesisch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ó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16		[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ɯ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Japanisch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defTabSz="587375"/>
            <a:r>
              <a:rPr lang="en-US" altLang="en-US" sz="2400" dirty="0">
                <a:latin typeface="Palatino" pitchFamily="2" charset="77"/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902E811E-886E-5B45-ADE9-CFBB3068A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Vokale</a:t>
            </a:r>
            <a:endParaRPr lang="en-GB" altLang="en-US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7204284-F8B3-294B-910F-5638179EC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2151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Datumsplatzhalter 3">
            <a:extLst>
              <a:ext uri="{FF2B5EF4-FFF2-40B4-BE49-F238E27FC236}">
                <a16:creationId xmlns:a16="http://schemas.microsoft.com/office/drawing/2014/main" id="{BED5B01A-41E1-3D46-90BE-C8547D3C52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307DDC-4C42-6441-B6ED-4724021C2A6A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32098" name="Foliennummernplatzhalter 5">
            <a:extLst>
              <a:ext uri="{FF2B5EF4-FFF2-40B4-BE49-F238E27FC236}">
                <a16:creationId xmlns:a16="http://schemas.microsoft.com/office/drawing/2014/main" id="{2BCFABED-6859-504F-917E-143D7D05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C0301B-7195-6948-A9CD-4DB10F06FE71}" type="slidenum">
              <a:rPr lang="de-DE" altLang="en-US" sz="1400"/>
              <a:pPr>
                <a:spcBef>
                  <a:spcPct val="0"/>
                </a:spcBef>
              </a:pPr>
              <a:t>37</a:t>
            </a:fld>
            <a:endParaRPr lang="de-DE" altLang="en-US" sz="1400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0209E60A-AF5F-B941-9E76-C92EE216D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8534400" cy="4419600"/>
          </a:xfrm>
        </p:spPr>
        <p:txBody>
          <a:bodyPr/>
          <a:lstStyle/>
          <a:p>
            <a:pPr marL="914400" lvl="2" indent="0" algn="just" defTabSz="587375"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IPA		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Lippen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Beispiele</a:t>
            </a:r>
            <a:endParaRPr lang="en-US" altLang="en-US" sz="2400" u="sng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>
              <a:lnSpc>
                <a:spcPct val="128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[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ə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Deutsch: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be-,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Fr. 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[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ɐ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]	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ungerundet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Deutsch: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ve</a:t>
            </a:r>
            <a:r>
              <a:rPr lang="en-US" altLang="en-US" sz="2400" i="1" dirty="0" err="1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r</a:t>
            </a:r>
            <a:r>
              <a:rPr lang="en-US" altLang="en-US" sz="2400" i="1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-</a:t>
            </a:r>
            <a:endParaRPr lang="en-US" altLang="en-US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defTabSz="587375"/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defTabSz="587375"/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nach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Clark &amp; </a:t>
            </a:r>
            <a:r>
              <a:rPr lang="en-US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Yallop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1990:67)</a:t>
            </a:r>
          </a:p>
        </p:txBody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DEE2629A-CB47-AC4B-9577-F7435B1AA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534400" cy="9144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Vokale</a:t>
            </a:r>
            <a:endParaRPr lang="en-GB" altLang="en-US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324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Datumsplatzhalter 3">
            <a:extLst>
              <a:ext uri="{FF2B5EF4-FFF2-40B4-BE49-F238E27FC236}">
                <a16:creationId xmlns:a16="http://schemas.microsoft.com/office/drawing/2014/main" id="{22BA4FD8-7A9B-FD48-8E50-023D8148C7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4847FB-06F9-AE48-BB3A-DB7B6F8591AC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38242" name="Foliennummernplatzhalter 5">
            <a:extLst>
              <a:ext uri="{FF2B5EF4-FFF2-40B4-BE49-F238E27FC236}">
                <a16:creationId xmlns:a16="http://schemas.microsoft.com/office/drawing/2014/main" id="{4A129D7B-FBDB-8C48-BD00-ABFAAA55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FB1ACE-9C33-CE4A-BEFB-9D8B415E06D2}" type="slidenum">
              <a:rPr lang="de-DE" altLang="en-US" sz="1400"/>
              <a:pPr>
                <a:spcBef>
                  <a:spcPct val="0"/>
                </a:spcBef>
              </a:pPr>
              <a:t>38</a:t>
            </a:fld>
            <a:endParaRPr lang="de-DE" altLang="en-US" sz="14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DA080140-553E-F944-8ACD-CD5C306CE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90600"/>
            <a:ext cx="8534400" cy="4876800"/>
          </a:xfrm>
        </p:spPr>
        <p:txBody>
          <a:bodyPr>
            <a:normAutofit lnSpcReduction="10000"/>
          </a:bodyPr>
          <a:lstStyle/>
          <a:p>
            <a:pPr algn="just" defTabSz="587375"/>
            <a:r>
              <a:rPr lang="en-US" altLang="en-US" sz="2400" dirty="0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  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          		u 	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hoch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 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ɨ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					   </a:t>
            </a:r>
            <a:r>
              <a:rPr lang="de-DE" dirty="0">
                <a:sym typeface="Symbol" pitchFamily="2" charset="2"/>
              </a:rPr>
              <a:t></a:t>
            </a:r>
            <a:r>
              <a:rPr lang="en-DE" dirty="0"/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y					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</a:t>
            </a: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  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ʏ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e		     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ə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       o		  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mittel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   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ε</a:t>
            </a:r>
            <a:r>
              <a:rPr lang="de-DE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	   	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ɔ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   </a:t>
            </a:r>
            <a:r>
              <a:rPr lang="de-DE" dirty="0">
                <a:sym typeface="Symbol" pitchFamily="2" charset="2"/>
              </a:rPr>
              <a:t></a:t>
            </a:r>
            <a:r>
              <a:rPr lang="en-DE" dirty="0"/>
              <a:t> 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ø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   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ɐ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                      a   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ɑ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			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tief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vorn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zentral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  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hinten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endParaRPr lang="en-US" altLang="en-US" sz="2400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A115E369-B313-2241-864D-DA0CD13BD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534400" cy="6858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Vokale des Deutschen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AE9E7EB-7A91-D74B-A780-DEBE99040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1640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Datumsplatzhalter 3">
            <a:extLst>
              <a:ext uri="{FF2B5EF4-FFF2-40B4-BE49-F238E27FC236}">
                <a16:creationId xmlns:a16="http://schemas.microsoft.com/office/drawing/2014/main" id="{C96434B2-0FED-CB4D-9CC8-70AAF143D3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0E05D9-D92E-E94C-BB28-C2EA0A048EB0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42338" name="Foliennummernplatzhalter 5">
            <a:extLst>
              <a:ext uri="{FF2B5EF4-FFF2-40B4-BE49-F238E27FC236}">
                <a16:creationId xmlns:a16="http://schemas.microsoft.com/office/drawing/2014/main" id="{87493459-C5C9-3541-98ED-78493F4C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1C4D3D-3CAE-FA4E-B963-E6EE0401905C}" type="slidenum">
              <a:rPr lang="de-DE" altLang="en-US" sz="1400"/>
              <a:pPr>
                <a:spcBef>
                  <a:spcPct val="0"/>
                </a:spcBef>
              </a:pPr>
              <a:t>39</a:t>
            </a:fld>
            <a:endParaRPr lang="de-DE" altLang="en-US" sz="14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BB296E38-EADE-4448-899A-D7AFD0989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90600"/>
            <a:ext cx="8534400" cy="4876800"/>
          </a:xfrm>
        </p:spPr>
        <p:txBody>
          <a:bodyPr/>
          <a:lstStyle/>
          <a:p>
            <a:pPr algn="just" defTabSz="587375"/>
            <a:r>
              <a:rPr lang="en-US" altLang="en-US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</a:t>
            </a:r>
          </a:p>
          <a:p>
            <a:pPr algn="just" defTabSz="587375"/>
            <a:endParaRPr lang="en-US" altLang="en-US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Lange, gespannte Vokale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		</a:t>
            </a:r>
          </a:p>
          <a:p>
            <a:pPr algn="just" defTabSz="587375"/>
            <a:r>
              <a:rPr lang="en-US" altLang="en-US" i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Miete, Huhn, wohnen, Düne, Höhle</a:t>
            </a:r>
          </a:p>
          <a:p>
            <a:pPr algn="just" defTabSz="587375"/>
            <a:endParaRPr lang="en-US" altLang="en-US" i="1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defTabSz="587375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Kurze, ungespannte Vokale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:	</a:t>
            </a:r>
          </a:p>
          <a:p>
            <a:pPr defTabSz="587375"/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Mitte, Hunne, Wonne, dünne, Hölle</a:t>
            </a:r>
          </a:p>
        </p:txBody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6CA0D12D-BC36-594A-871C-B8E92FAFF2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534400" cy="6858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Vokale</a:t>
            </a:r>
            <a:endParaRPr lang="en-GB" altLang="en-US">
              <a:solidFill>
                <a:schemeClr val="tx1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75E3B1A-D7C1-9C4E-8139-A5CE3AE08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400" y="1270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216C79A5-DF98-1845-BFAF-723DD12DE9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B6E1BE-1107-214C-8224-A26812EF7F9B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83C4163E-B572-C94D-9C5B-8585E346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9C4771-F2E4-2746-8C87-8D98A8676705}" type="slidenum">
              <a:rPr lang="de-DE" altLang="en-US" sz="1400"/>
              <a:pPr>
                <a:spcBef>
                  <a:spcPct val="0"/>
                </a:spcBef>
              </a:pPr>
              <a:t>4</a:t>
            </a:fld>
            <a:endParaRPr lang="de-DE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2AD7104-4FFF-6044-AA2C-D90E829A9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549275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Komponenten der Artikulation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A0C302D-E544-974D-BAB0-1A62F9F34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3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400" i="1" dirty="0">
                <a:ea typeface="ＭＳ Ｐゴシック" panose="020B0600070205080204" pitchFamily="34" charset="-128"/>
              </a:rPr>
              <a:t>• </a:t>
            </a:r>
            <a:r>
              <a:rPr lang="en-US" altLang="en-US" sz="2400" dirty="0">
                <a:ea typeface="ＭＳ Ｐゴシック" panose="020B0600070205080204" pitchFamily="34" charset="-128"/>
              </a:rPr>
              <a:t>Die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subglottale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Komponente</a:t>
            </a:r>
            <a:r>
              <a:rPr lang="en-US" altLang="en-US" sz="2400" dirty="0">
                <a:ea typeface="ＭＳ Ｐゴシック" panose="020B0600070205080204" pitchFamily="34" charset="-128"/>
              </a:rPr>
              <a:t> 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Lungen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und  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Atemweg</a:t>
            </a:r>
            <a:r>
              <a:rPr lang="en-US" altLang="en-US" sz="2400" dirty="0">
                <a:ea typeface="ＭＳ Ｐゴシック" panose="020B0600070205080204" pitchFamily="34" charset="-128"/>
              </a:rPr>
              <a:t>),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die den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Luftstrom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erzeugt</a:t>
            </a:r>
            <a:r>
              <a:rPr lang="en-US" altLang="en-US" sz="24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Laute</a:t>
            </a:r>
            <a:r>
              <a:rPr lang="en-US" altLang="en-US" sz="2400" dirty="0">
                <a:ea typeface="ＭＳ Ｐゴシック" panose="020B0600070205080204" pitchFamily="34" charset="-128"/>
              </a:rPr>
              <a:t> des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Deutschen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sind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meistens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egressiv</a:t>
            </a:r>
            <a:r>
              <a:rPr lang="en-US" altLang="en-US" sz="2400" dirty="0">
                <a:ea typeface="ＭＳ Ｐゴシック" panose="020B0600070205080204" pitchFamily="34" charset="-128"/>
              </a:rPr>
              <a:t> pulmonal.</a:t>
            </a:r>
          </a:p>
          <a:p>
            <a:pPr algn="just"/>
            <a:endParaRPr lang="en-US" altLang="en-US" sz="32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graphicFrame>
        <p:nvGraphicFramePr>
          <p:cNvPr id="21509" name="Object 2">
            <a:extLst>
              <a:ext uri="{FF2B5EF4-FFF2-40B4-BE49-F238E27FC236}">
                <a16:creationId xmlns:a16="http://schemas.microsoft.com/office/drawing/2014/main" id="{8C023FC0-B196-FE40-81FB-77CC73F633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1900" y="1341438"/>
          <a:ext cx="5602288" cy="446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Grafik" r:id="rId6" imgW="8743950" imgH="7702550" progId="Word.Picture.8">
                  <p:embed/>
                </p:oleObj>
              </mc:Choice>
              <mc:Fallback>
                <p:oleObj name="Grafik" r:id="rId6" imgW="8743950" imgH="7702550" progId="Word.Picture.8">
                  <p:embed/>
                  <p:pic>
                    <p:nvPicPr>
                      <p:cNvPr id="21509" name="Object 2">
                        <a:extLst>
                          <a:ext uri="{FF2B5EF4-FFF2-40B4-BE49-F238E27FC236}">
                            <a16:creationId xmlns:a16="http://schemas.microsoft.com/office/drawing/2014/main" id="{8C023FC0-B196-FE40-81FB-77CC73F633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1341438"/>
                        <a:ext cx="5602288" cy="446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976081-27E1-E24E-B45C-50A40F278A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0313" y="3159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Datumsplatzhalter 3">
            <a:extLst>
              <a:ext uri="{FF2B5EF4-FFF2-40B4-BE49-F238E27FC236}">
                <a16:creationId xmlns:a16="http://schemas.microsoft.com/office/drawing/2014/main" id="{78D5F01A-4696-A24A-8926-1D2A7DAC5F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231634-865F-E24E-959C-78AA3993B09A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144386" name="Foliennummernplatzhalter 5">
            <a:extLst>
              <a:ext uri="{FF2B5EF4-FFF2-40B4-BE49-F238E27FC236}">
                <a16:creationId xmlns:a16="http://schemas.microsoft.com/office/drawing/2014/main" id="{29C819E3-299B-FD46-8EF4-993556A0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E86BAD-65AC-6340-BA0D-12248E3852A3}" type="slidenum">
              <a:rPr lang="de-DE" altLang="en-US" sz="1400"/>
              <a:pPr>
                <a:spcBef>
                  <a:spcPct val="0"/>
                </a:spcBef>
              </a:pPr>
              <a:t>40</a:t>
            </a:fld>
            <a:endParaRPr lang="de-DE" altLang="en-US" sz="14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275D2D25-E15A-074E-ACB0-EE128C579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90600"/>
            <a:ext cx="8534400" cy="4876800"/>
          </a:xfrm>
        </p:spPr>
        <p:txBody>
          <a:bodyPr/>
          <a:lstStyle/>
          <a:p>
            <a:pPr algn="just" defTabSz="587375"/>
            <a:r>
              <a:rPr lang="en-US" altLang="en-US">
                <a:solidFill>
                  <a:srgbClr val="000000"/>
                </a:solidFill>
                <a:latin typeface="Palatino" pitchFamily="2" charset="77"/>
                <a:ea typeface="ＭＳ Ｐゴシック" panose="020B0600070205080204" pitchFamily="34" charset="-128"/>
              </a:rPr>
              <a:t>  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</a:t>
            </a:r>
            <a:r>
              <a:rPr lang="en-US" altLang="en-US" b="1" u="sng">
                <a:latin typeface="Times New Roman" panose="02020603050405020304" pitchFamily="18" charset="0"/>
                <a:ea typeface="ＭＳ Ｐゴシック" panose="020B0600070205080204" pitchFamily="34" charset="-128"/>
              </a:rPr>
              <a:t>Drei deutschen Diphthonge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defTabSz="587375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GB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</a:t>
            </a:r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de-DE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ɪ̯]</a:t>
            </a:r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Hai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algn="just" defTabSz="587375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</a:t>
            </a:r>
            <a:r>
              <a:rPr lang="de-DE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ʊ̯]  (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Bau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 </a:t>
            </a:r>
          </a:p>
          <a:p>
            <a:pPr algn="just" defTabSz="587375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[ɔʏ̯]  (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pPr algn="just" defTabSz="587375"/>
            <a:endParaRPr lang="en-US" altLang="en-US">
              <a:latin typeface="Palatino" pitchFamily="2" charset="77"/>
              <a:ea typeface="ＭＳ Ｐゴシック" panose="020B0600070205080204" pitchFamily="34" charset="-128"/>
            </a:endParaRPr>
          </a:p>
          <a:p>
            <a:pPr defTabSz="587375">
              <a:lnSpc>
                <a:spcPct val="128000"/>
              </a:lnSpc>
            </a:pPr>
            <a:r>
              <a:rPr lang="de-DE" altLang="en-US">
                <a:solidFill>
                  <a:srgbClr val="000000"/>
                </a:solidFill>
                <a:latin typeface="IPAPhon" charset="0"/>
                <a:ea typeface="ＭＳ Ｐゴシック" panose="020B0600070205080204" pitchFamily="34" charset="-128"/>
              </a:rPr>
              <a:t> </a:t>
            </a:r>
            <a:endParaRPr lang="en-US" altLang="en-US">
              <a:solidFill>
                <a:srgbClr val="000000"/>
              </a:solidFill>
              <a:latin typeface="IPAPhon" charset="0"/>
              <a:ea typeface="ＭＳ Ｐゴシック" panose="020B0600070205080204" pitchFamily="34" charset="-128"/>
            </a:endParaRPr>
          </a:p>
        </p:txBody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77850873-2F56-2442-997C-D99DB1324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534400" cy="6858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Diphthonge</a:t>
            </a:r>
            <a:endParaRPr lang="en-GB" altLang="en-US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334FCB1-DDA9-0348-9BA7-E69005652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1149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1FC42A2C-C285-B149-9B36-991CCAC8861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FBAC15-932E-9845-A371-B8EC27C3FBF8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48FD8242-409E-9346-8C39-1777B270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EC5899-4202-F842-9172-ED7A426117C7}" type="slidenum">
              <a:rPr lang="de-DE" altLang="en-US" sz="1400"/>
              <a:pPr>
                <a:spcBef>
                  <a:spcPct val="0"/>
                </a:spcBef>
              </a:pPr>
              <a:t>5</a:t>
            </a:fld>
            <a:endParaRPr lang="de-DE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9FC1D20-1C94-1541-A425-E0D73F8DF4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Komponenten der Artikulation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507C6AF-B744-DE4E-9FFE-A0BDE0D7F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/>
          <a:lstStyle/>
          <a:p>
            <a:pPr lvl="1">
              <a:buFont typeface="Symbol" pitchFamily="2" charset="2"/>
              <a:buChar char="·"/>
            </a:pPr>
            <a:r>
              <a:rPr lang="en-US" altLang="en-US" dirty="0">
                <a:ea typeface="ＭＳ Ｐゴシック" panose="020B0600070205080204" pitchFamily="34" charset="-128"/>
              </a:rPr>
              <a:t>Der </a:t>
            </a:r>
            <a:r>
              <a:rPr lang="en-US" altLang="en-US" dirty="0" err="1">
                <a:ea typeface="ＭＳ Ｐゴシック" panose="020B0600070205080204" pitchFamily="34" charset="-128"/>
              </a:rPr>
              <a:t>Kehlkopf</a:t>
            </a:r>
            <a:r>
              <a:rPr lang="en-US" altLang="en-US" dirty="0">
                <a:ea typeface="ＭＳ Ｐゴシック" panose="020B0600070205080204" pitchFamily="34" charset="-128"/>
              </a:rPr>
              <a:t> (Larynx), der den </a:t>
            </a:r>
            <a:r>
              <a:rPr lang="en-US" altLang="en-US" dirty="0" err="1">
                <a:ea typeface="ＭＳ Ｐゴシック" panose="020B0600070205080204" pitchFamily="34" charset="-128"/>
              </a:rPr>
              <a:t>regelmäßigen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Luftstrom</a:t>
            </a:r>
            <a:r>
              <a:rPr lang="en-US" altLang="en-US" dirty="0">
                <a:ea typeface="ＭＳ Ｐゴシック" panose="020B0600070205080204" pitchFamily="34" charset="-128"/>
              </a:rPr>
              <a:t> in </a:t>
            </a:r>
            <a:r>
              <a:rPr lang="en-US" altLang="en-US" dirty="0" err="1">
                <a:ea typeface="ＭＳ Ｐゴシック" panose="020B0600070205080204" pitchFamily="34" charset="-128"/>
              </a:rPr>
              <a:t>eine</a:t>
            </a:r>
            <a:r>
              <a:rPr lang="en-US" altLang="en-US" dirty="0">
                <a:ea typeface="ＭＳ Ｐゴシック" panose="020B0600070205080204" pitchFamily="34" charset="-128"/>
              </a:rPr>
              <a:t> Serie von </a:t>
            </a:r>
            <a:r>
              <a:rPr lang="en-US" altLang="en-US" dirty="0" err="1">
                <a:ea typeface="ＭＳ Ｐゴシック" panose="020B0600070205080204" pitchFamily="34" charset="-128"/>
              </a:rPr>
              <a:t>periodischen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Luftstößen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verwandelt</a:t>
            </a:r>
            <a:r>
              <a:rPr lang="en-US" altLang="en-US" dirty="0">
                <a:ea typeface="ＭＳ Ｐゴシック" panose="020B0600070205080204" pitchFamily="34" charset="-128"/>
              </a:rPr>
              <a:t> (Quelle der </a:t>
            </a:r>
            <a:r>
              <a:rPr lang="en-US" altLang="en-US" dirty="0" err="1">
                <a:ea typeface="ＭＳ Ｐゴシック" panose="020B0600070205080204" pitchFamily="34" charset="-128"/>
              </a:rPr>
              <a:t>akustischen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ea typeface="ＭＳ Ｐゴシック" panose="020B0600070205080204" pitchFamily="34" charset="-128"/>
              </a:rPr>
              <a:t>Energie</a:t>
            </a:r>
            <a:r>
              <a:rPr lang="en-US" altLang="en-US" dirty="0">
                <a:ea typeface="ＭＳ Ｐゴシック" panose="020B0600070205080204" pitchFamily="34" charset="-128"/>
              </a:rPr>
              <a:t>).</a:t>
            </a:r>
          </a:p>
          <a:p>
            <a:pPr algn="just"/>
            <a:endParaRPr lang="en-US" altLang="en-US" sz="32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graphicFrame>
        <p:nvGraphicFramePr>
          <p:cNvPr id="23557" name="Object 2">
            <a:extLst>
              <a:ext uri="{FF2B5EF4-FFF2-40B4-BE49-F238E27FC236}">
                <a16:creationId xmlns:a16="http://schemas.microsoft.com/office/drawing/2014/main" id="{E38D447C-B018-D64F-B832-30B52558BE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2313" y="2833688"/>
          <a:ext cx="85344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Grafik" r:id="rId6" imgW="9004300" imgH="3644900" progId="Word.Picture.8">
                  <p:embed/>
                </p:oleObj>
              </mc:Choice>
              <mc:Fallback>
                <p:oleObj name="Grafik" r:id="rId6" imgW="9004300" imgH="3644900" progId="Word.Picture.8">
                  <p:embed/>
                  <p:pic>
                    <p:nvPicPr>
                      <p:cNvPr id="23557" name="Object 2">
                        <a:extLst>
                          <a:ext uri="{FF2B5EF4-FFF2-40B4-BE49-F238E27FC236}">
                            <a16:creationId xmlns:a16="http://schemas.microsoft.com/office/drawing/2014/main" id="{E38D447C-B018-D64F-B832-30B52558BE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2833688"/>
                        <a:ext cx="85344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45C265-0148-FC4B-A575-C1264039CE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3200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umsplatzhalter 3">
            <a:extLst>
              <a:ext uri="{FF2B5EF4-FFF2-40B4-BE49-F238E27FC236}">
                <a16:creationId xmlns:a16="http://schemas.microsoft.com/office/drawing/2014/main" id="{D8A19F73-BBED-7C46-BD1A-9CE6F2AD6A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550600-A822-7641-A006-B86FA23F0A5F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id="{5FB9F1FB-D6FF-174A-8B2B-029C083F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31C507-270D-3E48-AF7A-41E406E02772}" type="slidenum">
              <a:rPr lang="de-DE" altLang="en-US" sz="1400"/>
              <a:pPr>
                <a:spcBef>
                  <a:spcPct val="0"/>
                </a:spcBef>
              </a:pPr>
              <a:t>6</a:t>
            </a:fld>
            <a:endParaRPr lang="de-DE" altLang="en-US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50CA28C-CF84-3E47-B2EC-5ED5765D1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-171450"/>
            <a:ext cx="8534400" cy="1524000"/>
          </a:xfrm>
        </p:spPr>
        <p:txBody>
          <a:bodyPr/>
          <a:lstStyle/>
          <a:p>
            <a:r>
              <a:rPr lang="en-GB" altLang="en-US" sz="2400" dirty="0">
                <a:ea typeface="ＭＳ Ｐゴシック" panose="020B0600070205080204" pitchFamily="34" charset="-128"/>
              </a:rPr>
              <a:t>https://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www.youtube.com</a:t>
            </a:r>
            <a:r>
              <a:rPr lang="en-GB" altLang="en-US" sz="2400" dirty="0">
                <a:ea typeface="ＭＳ Ｐゴシック" panose="020B0600070205080204" pitchFamily="34" charset="-128"/>
              </a:rPr>
              <a:t>/</a:t>
            </a:r>
            <a:r>
              <a:rPr lang="en-GB" altLang="en-US" sz="2400" dirty="0" err="1">
                <a:ea typeface="ＭＳ Ｐゴシック" panose="020B0600070205080204" pitchFamily="34" charset="-128"/>
              </a:rPr>
              <a:t>watch?v</a:t>
            </a:r>
            <a:r>
              <a:rPr lang="en-GB" altLang="en-US" sz="2400" dirty="0">
                <a:ea typeface="ＭＳ Ｐゴシック" panose="020B0600070205080204" pitchFamily="34" charset="-128"/>
              </a:rPr>
              <a:t>=y2okeYVclQo</a:t>
            </a:r>
          </a:p>
        </p:txBody>
      </p:sp>
      <p:sp>
        <p:nvSpPr>
          <p:cNvPr id="25604" name="Textfeld 5">
            <a:extLst>
              <a:ext uri="{FF2B5EF4-FFF2-40B4-BE49-F238E27FC236}">
                <a16:creationId xmlns:a16="http://schemas.microsoft.com/office/drawing/2014/main" id="{2E44FE01-6D19-5E43-AA93-D1CDDFC7E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5443539"/>
            <a:ext cx="2787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en-US" sz="2400"/>
              <a:t>Aus Catford 1990:54</a:t>
            </a:r>
          </a:p>
        </p:txBody>
      </p:sp>
      <p:sp>
        <p:nvSpPr>
          <p:cNvPr id="25605" name="Inhaltsplatzhalter 3">
            <a:extLst>
              <a:ext uri="{FF2B5EF4-FFF2-40B4-BE49-F238E27FC236}">
                <a16:creationId xmlns:a16="http://schemas.microsoft.com/office/drawing/2014/main" id="{FC7191BA-05C6-7F40-85AB-7ACFD4F956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de-DE" altLang="en-US">
              <a:ea typeface="ＭＳ Ｐゴシック" panose="020B0600070205080204" pitchFamily="34" charset="-128"/>
            </a:endParaRPr>
          </a:p>
        </p:txBody>
      </p:sp>
      <p:pic>
        <p:nvPicPr>
          <p:cNvPr id="25606" name="Bild 4">
            <a:extLst>
              <a:ext uri="{FF2B5EF4-FFF2-40B4-BE49-F238E27FC236}">
                <a16:creationId xmlns:a16="http://schemas.microsoft.com/office/drawing/2014/main" id="{5A9D11EC-2F56-4944-A888-982448DA0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341438"/>
            <a:ext cx="8043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3767576-790F-B448-BDB8-ADA60CA68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7638" y="13937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umsplatzhalter 3">
            <a:extLst>
              <a:ext uri="{FF2B5EF4-FFF2-40B4-BE49-F238E27FC236}">
                <a16:creationId xmlns:a16="http://schemas.microsoft.com/office/drawing/2014/main" id="{800C323C-93F9-8E42-97D5-516D279CE9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2BEF6C-4F85-7246-B355-648A0828B5ED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27650" name="Foliennummernplatzhalter 5">
            <a:extLst>
              <a:ext uri="{FF2B5EF4-FFF2-40B4-BE49-F238E27FC236}">
                <a16:creationId xmlns:a16="http://schemas.microsoft.com/office/drawing/2014/main" id="{BCE66DFA-82A9-5743-ADBB-E4663D5B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CC991E3-A47E-EF41-BF58-0C4A60379A81}" type="slidenum">
              <a:rPr lang="de-DE" altLang="en-US" sz="1400"/>
              <a:pPr>
                <a:spcBef>
                  <a:spcPct val="0"/>
                </a:spcBef>
              </a:pPr>
              <a:t>7</a:t>
            </a:fld>
            <a:endParaRPr lang="de-DE" altLang="en-US" sz="14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9845849-5170-4947-9EF6-E4C517E83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GB" altLang="en-US">
                <a:ea typeface="ＭＳ Ｐゴシック" panose="020B0600070205080204" pitchFamily="34" charset="-128"/>
              </a:rPr>
              <a:t> Komponenten der Artikulation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E6FA0EA-C65E-9349-BE22-D1B8C3E4C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295400"/>
            <a:ext cx="8534400" cy="4724400"/>
          </a:xfrm>
        </p:spPr>
        <p:txBody>
          <a:bodyPr>
            <a:normAutofit/>
          </a:bodyPr>
          <a:lstStyle/>
          <a:p>
            <a:pPr lvl="1" algn="just">
              <a:buFont typeface="Symbol" pitchFamily="2" charset="2"/>
              <a:buChar char="·"/>
            </a:pPr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Der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supralaryngale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Stimmweg</a:t>
            </a:r>
            <a:r>
              <a:rPr lang="en-US" altLang="en-US" sz="2400" dirty="0">
                <a:ea typeface="ＭＳ Ｐゴシック" panose="020B0600070205080204" pitchFamily="34" charset="-128"/>
              </a:rPr>
              <a:t> 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oder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Ansatzrohr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oder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Lautgang</a:t>
            </a:r>
            <a:r>
              <a:rPr lang="en-US" altLang="en-US" sz="2400" dirty="0">
                <a:ea typeface="ＭＳ Ｐゴシック" panose="020B0600070205080204" pitchFamily="34" charset="-128"/>
              </a:rPr>
              <a:t>)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besteht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aus</a:t>
            </a:r>
            <a:r>
              <a:rPr lang="en-US" altLang="en-US" sz="2400" dirty="0">
                <a:ea typeface="ＭＳ Ｐゴシック" panose="020B0600070205080204" pitchFamily="34" charset="-128"/>
              </a:rPr>
              <a:t> dem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Rachen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(Pharynx), der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Mundhöhle</a:t>
            </a:r>
            <a:r>
              <a:rPr lang="en-US" altLang="en-US" sz="2400" dirty="0">
                <a:ea typeface="ＭＳ Ｐゴシック" panose="020B0600070205080204" pitchFamily="34" charset="-128"/>
              </a:rPr>
              <a:t> und der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Nasenhöhle</a:t>
            </a:r>
            <a:r>
              <a:rPr lang="en-US" altLang="en-US" sz="24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Supralaryngal</a:t>
            </a:r>
            <a:r>
              <a:rPr lang="en-US" altLang="en-US" sz="2400" dirty="0">
                <a:ea typeface="ＭＳ Ｐゴシック" panose="020B0600070205080204" pitchFamily="34" charset="-128"/>
              </a:rPr>
              <a:t> =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oberhalb</a:t>
            </a:r>
            <a:r>
              <a:rPr lang="en-US" altLang="en-US" sz="2400" dirty="0">
                <a:ea typeface="ＭＳ Ｐゴシック" panose="020B0600070205080204" pitchFamily="34" charset="-128"/>
              </a:rPr>
              <a:t> des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Kehlkopfes</a:t>
            </a:r>
            <a:endParaRPr lang="en-US" altLang="en-US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endParaRPr lang="en-US" altLang="en-US" sz="2400" dirty="0">
              <a:ea typeface="ＭＳ Ｐゴシック" panose="020B0600070205080204" pitchFamily="34" charset="-128"/>
            </a:endParaRP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Der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Rachen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wird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unten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vom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Kehlkopf</a:t>
            </a:r>
            <a:r>
              <a:rPr lang="en-US" altLang="en-US" sz="2400" dirty="0">
                <a:ea typeface="ＭＳ Ｐゴシック" panose="020B0600070205080204" pitchFamily="34" charset="-128"/>
              </a:rPr>
              <a:t> und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oben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durch</a:t>
            </a:r>
            <a:r>
              <a:rPr lang="en-US" altLang="en-US" sz="2400" dirty="0"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Zungenwurzel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begrenzt</a:t>
            </a:r>
            <a:r>
              <a:rPr lang="en-US" altLang="en-US" sz="24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400" dirty="0" err="1">
                <a:ea typeface="ＭＳ Ｐゴシック" panose="020B0600070205080204" pitchFamily="34" charset="-128"/>
              </a:rPr>
              <a:t>Vom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Rachen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aus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kann</a:t>
            </a:r>
            <a:r>
              <a:rPr lang="en-US" altLang="en-US" sz="2400" dirty="0"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Luft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entweder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durch</a:t>
            </a:r>
            <a:r>
              <a:rPr lang="en-US" altLang="en-US" sz="2400" dirty="0"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Nasenhöhle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oder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durch</a:t>
            </a:r>
            <a:r>
              <a:rPr lang="en-US" altLang="en-US" sz="2400" dirty="0">
                <a:ea typeface="ＭＳ Ｐゴシック" panose="020B0600070205080204" pitchFamily="34" charset="-128"/>
              </a:rPr>
              <a:t> die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Mundhöhle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ausströmen</a:t>
            </a:r>
            <a:r>
              <a:rPr lang="en-US" altLang="en-US" sz="24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Der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supralaryngale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Stimmweg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fungiert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als</a:t>
            </a:r>
            <a:r>
              <a:rPr lang="en-US" altLang="en-US" sz="2400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akustischer</a:t>
            </a:r>
            <a:r>
              <a:rPr lang="en-US" altLang="en-US" sz="2400" dirty="0">
                <a:ea typeface="ＭＳ Ｐゴシック" panose="020B0600070205080204" pitchFamily="34" charset="-128"/>
              </a:rPr>
              <a:t> Filter.</a:t>
            </a:r>
          </a:p>
          <a:p>
            <a:endParaRPr lang="en-US" altLang="en-US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  <a:p>
            <a:endParaRPr lang="en-US" altLang="en-US" sz="2400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5135AC-EB76-3B45-AAD7-AEBDC5009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2174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umsplatzhalter 3">
            <a:extLst>
              <a:ext uri="{FF2B5EF4-FFF2-40B4-BE49-F238E27FC236}">
                <a16:creationId xmlns:a16="http://schemas.microsoft.com/office/drawing/2014/main" id="{5E0833E2-B197-784D-B40D-9FCB1D517AA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7116EE-B302-EB4D-9BF9-55A6F7944B88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31746" name="Foliennummernplatzhalter 5">
            <a:extLst>
              <a:ext uri="{FF2B5EF4-FFF2-40B4-BE49-F238E27FC236}">
                <a16:creationId xmlns:a16="http://schemas.microsoft.com/office/drawing/2014/main" id="{EE619E25-1AB9-2140-B1D8-A7E50ECD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8AA48C-1F21-4F44-8955-CC75DE82E90F}" type="slidenum">
              <a:rPr lang="de-DE" altLang="en-US" sz="1400"/>
              <a:pPr>
                <a:spcBef>
                  <a:spcPct val="0"/>
                </a:spcBef>
              </a:pPr>
              <a:t>8</a:t>
            </a:fld>
            <a:endParaRPr lang="de-DE" altLang="en-US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FEF815C-AEF1-2746-9D89-1C9F0C912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1748" name="Picture 5">
            <a:extLst>
              <a:ext uri="{FF2B5EF4-FFF2-40B4-BE49-F238E27FC236}">
                <a16:creationId xmlns:a16="http://schemas.microsoft.com/office/drawing/2014/main" id="{6E0503B4-6138-0441-9FA9-0DD350F18C0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6338" y="914400"/>
            <a:ext cx="6037262" cy="51054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A7BC9-5AB2-AC4A-A139-33459D5BCA27}"/>
              </a:ext>
            </a:extLst>
          </p:cNvPr>
          <p:cNvSpPr txBox="1"/>
          <p:nvPr/>
        </p:nvSpPr>
        <p:spPr>
          <a:xfrm>
            <a:off x="598517" y="1506022"/>
            <a:ext cx="2820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Die </a:t>
            </a:r>
            <a:r>
              <a:rPr lang="en-GB" dirty="0" err="1"/>
              <a:t>Terminologie</a:t>
            </a:r>
            <a:r>
              <a:rPr lang="en-GB" dirty="0"/>
              <a:t> auf </a:t>
            </a:r>
            <a:r>
              <a:rPr lang="en-GB" dirty="0" err="1"/>
              <a:t>dieser</a:t>
            </a:r>
            <a:endParaRPr lang="en-GB" dirty="0"/>
          </a:p>
          <a:p>
            <a:r>
              <a:rPr lang="en-GB" dirty="0" err="1"/>
              <a:t>Folie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Sie gut </a:t>
            </a:r>
            <a:r>
              <a:rPr lang="en-GB" dirty="0" err="1"/>
              <a:t>kennen</a:t>
            </a:r>
            <a:r>
              <a:rPr lang="en-GB" dirty="0"/>
              <a:t>.</a:t>
            </a:r>
          </a:p>
          <a:p>
            <a:r>
              <a:rPr lang="en-GB" dirty="0"/>
              <a:t>S.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nächste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 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049843-5942-BB46-BA83-AF55C5EFD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2244" y="792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FD6D62D3-FD4B-3841-93A5-D6A7C80B07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4CC47B-03B3-F147-B999-47450C916856}" type="datetime1">
              <a:rPr lang="de-DE" altLang="en-US" sz="1400"/>
              <a:pPr>
                <a:spcBef>
                  <a:spcPct val="0"/>
                </a:spcBef>
              </a:pPr>
              <a:t>15.04.20</a:t>
            </a:fld>
            <a:endParaRPr lang="de-DE" altLang="en-US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1B3D1D2E-E1C8-BE48-9B0C-B2C570C7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2D4D2F-3456-554D-AB4D-B0BB00A17339}" type="slidenum">
              <a:rPr lang="de-DE" altLang="en-US" sz="1400"/>
              <a:pPr>
                <a:spcBef>
                  <a:spcPct val="0"/>
                </a:spcBef>
              </a:pPr>
              <a:t>9</a:t>
            </a:fld>
            <a:endParaRPr lang="de-DE" altLang="en-US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22B0D378-40F3-CE49-AB93-A48EC5289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9940" name="Inhaltsplatzhalter 6">
            <a:extLst>
              <a:ext uri="{FF2B5EF4-FFF2-40B4-BE49-F238E27FC236}">
                <a16:creationId xmlns:a16="http://schemas.microsoft.com/office/drawing/2014/main" id="{E3E5076A-CCBC-C14B-9E1E-A515C42E7A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01" r="-44501"/>
          <a:stretch>
            <a:fillRect/>
          </a:stretch>
        </p:blipFill>
        <p:spPr>
          <a:xfrm>
            <a:off x="-914400" y="228600"/>
            <a:ext cx="14935200" cy="6400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67FB35-4C55-F84D-B8C6-38D0F8F5B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492" y="438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1970</Words>
  <Application>Microsoft Macintosh PowerPoint</Application>
  <PresentationFormat>Widescreen</PresentationFormat>
  <Paragraphs>352</Paragraphs>
  <Slides>41</Slides>
  <Notes>38</Notes>
  <HiddenSlides>0</HiddenSlides>
  <MMClips>38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Calibri</vt:lpstr>
      <vt:lpstr>Geneva</vt:lpstr>
      <vt:lpstr>IPAPhon</vt:lpstr>
      <vt:lpstr>Palatino</vt:lpstr>
      <vt:lpstr>SILDoulosIPA-Regular</vt:lpstr>
      <vt:lpstr>Symbol</vt:lpstr>
      <vt:lpstr>Times</vt:lpstr>
      <vt:lpstr>Times New Roman</vt:lpstr>
      <vt:lpstr>Office Theme</vt:lpstr>
      <vt:lpstr>Grafik</vt:lpstr>
      <vt:lpstr>Phänomene der Phonologie</vt:lpstr>
      <vt:lpstr> </vt:lpstr>
      <vt:lpstr> Erzeugung eines Lauts</vt:lpstr>
      <vt:lpstr> Komponenten der Artikulation</vt:lpstr>
      <vt:lpstr> Komponenten der Artikulation</vt:lpstr>
      <vt:lpstr>https://www.youtube.com/watch?v=y2okeYVclQo</vt:lpstr>
      <vt:lpstr> Komponenten der Artikulation</vt:lpstr>
      <vt:lpstr> </vt:lpstr>
      <vt:lpstr> </vt:lpstr>
      <vt:lpstr> </vt:lpstr>
      <vt:lpstr> </vt:lpstr>
      <vt:lpstr> (Aktive) Artikulatoren</vt:lpstr>
      <vt:lpstr>Artikulationsstellen  (aktive und passive Artikulatoren)</vt:lpstr>
      <vt:lpstr>Artikulationsstellen</vt:lpstr>
      <vt:lpstr>Artikulationsstellen</vt:lpstr>
      <vt:lpstr>Artikulationsstellen</vt:lpstr>
      <vt:lpstr>Artikulationsstellen</vt:lpstr>
      <vt:lpstr> </vt:lpstr>
      <vt:lpstr>Artikulationsarten</vt:lpstr>
      <vt:lpstr>Plosive (auch Verschlusslaute oder Okklusive, ‘stops’)</vt:lpstr>
      <vt:lpstr>Plosive</vt:lpstr>
      <vt:lpstr>Frikative</vt:lpstr>
      <vt:lpstr>Frikative</vt:lpstr>
      <vt:lpstr>Frikative (dorsal)</vt:lpstr>
      <vt:lpstr>Frikative (laryngal)</vt:lpstr>
      <vt:lpstr>Affrikaten</vt:lpstr>
      <vt:lpstr>Nasale</vt:lpstr>
      <vt:lpstr>Nasale</vt:lpstr>
      <vt:lpstr>Laterale</vt:lpstr>
      <vt:lpstr>r-Laute</vt:lpstr>
      <vt:lpstr>Approximanten (Gleitlaute)</vt:lpstr>
      <vt:lpstr>Vokale</vt:lpstr>
      <vt:lpstr>Kardinalvokale</vt:lpstr>
      <vt:lpstr>Vokale (Kardinalvokale)</vt:lpstr>
      <vt:lpstr>Vokale</vt:lpstr>
      <vt:lpstr>Vokale</vt:lpstr>
      <vt:lpstr>Vokale</vt:lpstr>
      <vt:lpstr>Vokale des Deutschen</vt:lpstr>
      <vt:lpstr>Vokale</vt:lpstr>
      <vt:lpstr>Diphthonge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63</cp:revision>
  <dcterms:created xsi:type="dcterms:W3CDTF">2020-04-10T15:51:35Z</dcterms:created>
  <dcterms:modified xsi:type="dcterms:W3CDTF">2020-04-15T11:24:06Z</dcterms:modified>
</cp:coreProperties>
</file>